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77" r:id="rId4"/>
    <p:sldId id="278" r:id="rId5"/>
    <p:sldId id="279" r:id="rId6"/>
    <p:sldId id="280" r:id="rId7"/>
    <p:sldId id="262" r:id="rId8"/>
    <p:sldId id="271" r:id="rId9"/>
    <p:sldId id="264" r:id="rId10"/>
    <p:sldId id="263" r:id="rId11"/>
    <p:sldId id="265" r:id="rId12"/>
    <p:sldId id="266" r:id="rId13"/>
    <p:sldId id="267" r:id="rId14"/>
    <p:sldId id="268" r:id="rId15"/>
    <p:sldId id="269" r:id="rId16"/>
    <p:sldId id="273" r:id="rId17"/>
    <p:sldId id="274" r:id="rId18"/>
    <p:sldId id="275" r:id="rId19"/>
    <p:sldId id="270" r:id="rId20"/>
    <p:sldId id="272" r:id="rId21"/>
    <p:sldId id="258" r:id="rId22"/>
    <p:sldId id="261" r:id="rId23"/>
    <p:sldId id="27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99"/>
    <a:srgbClr val="80008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8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VY_32_INOVACE_12/13_Světadíll Evropa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Světadíl Evropa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 custLinFactNeighborX="-2340" custLinFactNeighborY="332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792085" y="1368149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VY_32_INOVACE_12/13_Světadíll Evropa 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Světadíl Evropa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b/bd/EU_and_NATO.sv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74494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výuku předmětu zeměpis pro základní školu praktickou.</a:t>
            </a:r>
          </a:p>
          <a:p>
            <a:r>
              <a:rPr lang="cs-CZ" dirty="0" smtClean="0"/>
              <a:t>Příprava není nutná.</a:t>
            </a:r>
          </a:p>
          <a:p>
            <a:r>
              <a:rPr lang="cs-CZ" dirty="0" smtClean="0"/>
              <a:t>Doba vzniku listopad 2011</a:t>
            </a:r>
          </a:p>
          <a:p>
            <a:r>
              <a:rPr lang="cs-CZ" dirty="0" smtClean="0"/>
              <a:t>Doba ověření 2.12.2011</a:t>
            </a:r>
          </a:p>
          <a:p>
            <a:r>
              <a:rPr lang="cs-CZ" dirty="0" smtClean="0"/>
              <a:t>Učitel vysvětlí žákům základní principy EU</a:t>
            </a:r>
            <a:r>
              <a:rPr lang="cs-CZ" smtClean="0"/>
              <a:t>, dále seznámí </a:t>
            </a:r>
            <a:r>
              <a:rPr lang="cs-CZ" dirty="0" smtClean="0"/>
              <a:t>žáky s povrchem Evropy a pojmenuje geograficky významné oblasti Evropy.</a:t>
            </a:r>
          </a:p>
          <a:p>
            <a:r>
              <a:rPr lang="cs-CZ" dirty="0" smtClean="0"/>
              <a:t>Žáci zvládli otázky s malou dopomocí.</a:t>
            </a:r>
          </a:p>
          <a:p>
            <a:r>
              <a:rPr lang="cs-CZ" dirty="0" smtClean="0"/>
              <a:t>Je určen pro žáky 8.ročníku</a:t>
            </a:r>
          </a:p>
          <a:p>
            <a:r>
              <a:rPr lang="cs-CZ" dirty="0" smtClean="0"/>
              <a:t>Určeno pro práci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260648"/>
            <a:ext cx="5400600" cy="758952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Evropská unie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zkratka EU</a:t>
            </a:r>
          </a:p>
          <a:p>
            <a:r>
              <a:rPr lang="cs-CZ" dirty="0" smtClean="0"/>
              <a:t>Je to mezinárodní organizace</a:t>
            </a:r>
          </a:p>
          <a:p>
            <a:r>
              <a:rPr lang="cs-CZ" dirty="0" smtClean="0"/>
              <a:t>V současnosti už má 28 členů.</a:t>
            </a:r>
          </a:p>
          <a:p>
            <a:r>
              <a:rPr lang="cs-CZ" dirty="0" smtClean="0"/>
              <a:t>Byla vytvořena na základě Smlouvy o Evropské unii roku 1992.</a:t>
            </a:r>
          </a:p>
          <a:p>
            <a:r>
              <a:rPr lang="cs-CZ" dirty="0" smtClean="0"/>
              <a:t>Členské státy se zavázaly spolupracovat v zájmu míru a zlepšování životní úrovně.</a:t>
            </a:r>
          </a:p>
          <a:p>
            <a:r>
              <a:rPr lang="cs-CZ" dirty="0" smtClean="0"/>
              <a:t>EU má svoji vlajku</a:t>
            </a:r>
          </a:p>
          <a:p>
            <a:r>
              <a:rPr lang="cs-CZ" dirty="0" smtClean="0"/>
              <a:t>Evropskou hymnou je báseň „Óda na Radost“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filipkova\AppData\Local\Microsoft\Windows\Temporary Internet Files\Content.IE5\X6RQJYWL\MP9003626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32656"/>
            <a:ext cx="3081536" cy="203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945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>
            <a:normAutofit/>
          </a:bodyPr>
          <a:lstStyle/>
          <a:p>
            <a:r>
              <a:rPr lang="cs-CZ" dirty="0"/>
              <a:t>Některé státy EU mají společnou měnu- </a:t>
            </a:r>
            <a:r>
              <a:rPr lang="cs-CZ" dirty="0" smtClean="0"/>
              <a:t>euro.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Vrcholným orgánem je </a:t>
            </a:r>
            <a:r>
              <a:rPr lang="cs-CZ" b="1" dirty="0" smtClean="0"/>
              <a:t>Evropská rada</a:t>
            </a:r>
            <a:r>
              <a:rPr lang="cs-CZ" dirty="0" smtClean="0"/>
              <a:t>, která se skládá z představitelů jednotlivých států, jimiž jsou buď hlavy státu nebo představitelé vlády státu.</a:t>
            </a:r>
          </a:p>
          <a:p>
            <a:r>
              <a:rPr lang="cs-CZ" dirty="0" smtClean="0"/>
              <a:t>ČR vstoupila do EU v roce 2004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4918320" cy="758952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Evropská unie</a:t>
            </a:r>
            <a:endParaRPr lang="cs-CZ" sz="4800" b="1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filipkova\AppData\Local\Microsoft\Windows\Temporary Internet Files\Content.IE5\9U1WKR4H\MP9004236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060848"/>
            <a:ext cx="3349640" cy="222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302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3622176" cy="758952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NATO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2691245"/>
            <a:ext cx="8503920" cy="4182216"/>
          </a:xfrm>
        </p:spPr>
        <p:txBody>
          <a:bodyPr/>
          <a:lstStyle/>
          <a:p>
            <a:r>
              <a:rPr lang="cs-CZ" dirty="0" smtClean="0"/>
              <a:t>severoatlantická aliance</a:t>
            </a:r>
          </a:p>
          <a:p>
            <a:r>
              <a:rPr lang="cs-CZ" dirty="0" smtClean="0"/>
              <a:t>druhá významná organizace</a:t>
            </a:r>
          </a:p>
          <a:p>
            <a:r>
              <a:rPr lang="cs-CZ" dirty="0" smtClean="0"/>
              <a:t>Ochraňuje členské státy a zajišťuje jejich bezpečnost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Česká republika se </a:t>
            </a:r>
            <a:r>
              <a:rPr lang="cs-CZ" smtClean="0"/>
              <a:t>stala členem v roce 1999.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32656"/>
            <a:ext cx="3089920" cy="231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220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EU and NATO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255"/>
            <a:ext cx="7956376" cy="6125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59832" y="6237312"/>
            <a:ext cx="2860946" cy="400110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Státy pouze v NATO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5022" y="6237312"/>
            <a:ext cx="2664296" cy="400110"/>
          </a:xfrm>
          <a:prstGeom prst="rect">
            <a:avLst/>
          </a:prstGeom>
          <a:solidFill>
            <a:srgbClr val="0033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Státy pouze v EU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84168" y="6237312"/>
            <a:ext cx="2678816" cy="400110"/>
          </a:xfrm>
          <a:prstGeom prst="rect">
            <a:avLst/>
          </a:prstGeom>
          <a:solidFill>
            <a:srgbClr val="80008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státy v EU i NATO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97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3096344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Povrch Evropy je členitý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Velkou část Evropy od Atlantského oceánu po pohoří Ural tvoří nížiny, největší z nich je Východoevropská rovina.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 Evropě najdeme také vysoké pohoří</a:t>
            </a:r>
          </a:p>
          <a:p>
            <a:pPr marL="0" indent="0">
              <a:buNone/>
            </a:pPr>
            <a:r>
              <a:rPr lang="cs-CZ" sz="2000" dirty="0" smtClean="0"/>
              <a:t>Například Alpy, Pyreneje, Apeniny a Ural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222" y="1628800"/>
            <a:ext cx="5765186" cy="4693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188640"/>
            <a:ext cx="57807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8575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Povrch Evropy</a:t>
            </a:r>
            <a:endParaRPr lang="cs-CZ" sz="5400" b="1" cap="none" spc="0" dirty="0">
              <a:ln w="28575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0776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125113" cy="924475"/>
          </a:xfrm>
        </p:spPr>
        <p:txBody>
          <a:bodyPr/>
          <a:lstStyle/>
          <a:p>
            <a:r>
              <a:rPr lang="cs-CZ" sz="4000" b="1" dirty="0" smtClean="0"/>
              <a:t>Poloostrovy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784014"/>
            <a:ext cx="3203848" cy="4501959"/>
          </a:xfrm>
        </p:spPr>
        <p:txBody>
          <a:bodyPr>
            <a:normAutofit/>
          </a:bodyPr>
          <a:lstStyle/>
          <a:p>
            <a:r>
              <a:rPr lang="cs-CZ" sz="3000" dirty="0" smtClean="0"/>
              <a:t>Skandinávský</a:t>
            </a:r>
          </a:p>
          <a:p>
            <a:pPr marL="0" indent="0">
              <a:buNone/>
            </a:pPr>
            <a:endParaRPr lang="cs-CZ" sz="3000" dirty="0" smtClean="0"/>
          </a:p>
          <a:p>
            <a:r>
              <a:rPr lang="cs-CZ" sz="3000" dirty="0" smtClean="0"/>
              <a:t>Apeninský</a:t>
            </a:r>
          </a:p>
          <a:p>
            <a:endParaRPr lang="cs-CZ" sz="3000" dirty="0" smtClean="0"/>
          </a:p>
          <a:p>
            <a:r>
              <a:rPr lang="cs-CZ" sz="3000" dirty="0" smtClean="0"/>
              <a:t>Pyrenejský</a:t>
            </a:r>
          </a:p>
          <a:p>
            <a:endParaRPr lang="cs-CZ" sz="3000" dirty="0" smtClean="0"/>
          </a:p>
          <a:p>
            <a:r>
              <a:rPr lang="cs-CZ" sz="3000" dirty="0" smtClean="0"/>
              <a:t>Balkánský</a:t>
            </a:r>
            <a:endParaRPr lang="cs-CZ" sz="3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87876"/>
            <a:ext cx="5767387" cy="469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987824" y="2060848"/>
            <a:ext cx="2880320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339752" y="3284984"/>
            <a:ext cx="3240360" cy="20957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555776" y="4332841"/>
            <a:ext cx="1440160" cy="104785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339752" y="5380698"/>
            <a:ext cx="4032448" cy="20854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181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ilipkova\AppData\Local\Microsoft\Windows\Temporary Internet Files\Content.IE5\3EZ7U3R6\MP9004254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05382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Alpy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1029" name="Picture 5" descr="C:\Users\filipkova\AppData\Local\Microsoft\Windows\Temporary Internet Files\Content.IE5\9XF0354V\MP9004252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0"/>
            <a:ext cx="447377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36881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Pyreneje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075"/>
            <a:ext cx="9146766" cy="685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028111" y="180020"/>
            <a:ext cx="2734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Pyreneje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94106"/>
            <a:ext cx="9139064" cy="6043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2786" y="410852"/>
            <a:ext cx="1876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Apeniny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4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125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33000" contras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837" b="11554"/>
          <a:stretch/>
        </p:blipFill>
        <p:spPr bwMode="auto">
          <a:xfrm>
            <a:off x="-73893" y="-5814"/>
            <a:ext cx="9220342" cy="6863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237312"/>
            <a:ext cx="6552728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Vymezení </a:t>
            </a:r>
            <a:r>
              <a:rPr lang="cs-CZ" sz="2000" b="1" dirty="0">
                <a:solidFill>
                  <a:schemeClr val="bg1"/>
                </a:solidFill>
              </a:rPr>
              <a:t>V</a:t>
            </a:r>
            <a:r>
              <a:rPr lang="cs-CZ" sz="2000" b="1" dirty="0" smtClean="0">
                <a:solidFill>
                  <a:schemeClr val="bg1"/>
                </a:solidFill>
              </a:rPr>
              <a:t>ýchodoevropské roviny na mapě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973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2132856"/>
            <a:ext cx="7125112" cy="38884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Většina Evropy leží v mírném podnebném pásu.</a:t>
            </a:r>
          </a:p>
          <a:p>
            <a:r>
              <a:rPr lang="cs-CZ" sz="2400" dirty="0" smtClean="0"/>
              <a:t>Střídají se tady čtyři roční období.</a:t>
            </a:r>
          </a:p>
          <a:p>
            <a:r>
              <a:rPr lang="cs-CZ" sz="2400" dirty="0" smtClean="0"/>
              <a:t>V západní Evropě je oceánské podnebí, to znamená, že se pevnina v létě příliš neohřeje a v </a:t>
            </a:r>
            <a:r>
              <a:rPr lang="cs-CZ" sz="2400" dirty="0"/>
              <a:t>z</a:t>
            </a:r>
            <a:r>
              <a:rPr lang="cs-CZ" sz="2400" dirty="0" smtClean="0"/>
              <a:t>imě neprochladne.</a:t>
            </a:r>
          </a:p>
          <a:p>
            <a:r>
              <a:rPr lang="cs-CZ" sz="2400" dirty="0" smtClean="0"/>
              <a:t>Směrem do vnitrozemí se zmenšuje vliv oceánu. Je více sucho a větší rozdíl teplot během roku.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260648"/>
            <a:ext cx="62440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Podnebí Evropy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0244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Mezi vodstvo patří moře, jezera, rybníky, vodní nádrže, plochy sněhu a ledovce.</a:t>
            </a:r>
          </a:p>
          <a:p>
            <a:r>
              <a:rPr lang="cs-CZ" sz="2000" dirty="0" smtClean="0"/>
              <a:t>Síť řek v Evropě je velice hustá.</a:t>
            </a:r>
          </a:p>
          <a:p>
            <a:r>
              <a:rPr lang="cs-CZ" sz="2000" dirty="0" smtClean="0"/>
              <a:t>Nejdelší řekou je Volha</a:t>
            </a:r>
          </a:p>
          <a:p>
            <a:r>
              <a:rPr lang="cs-CZ" sz="2000" dirty="0" smtClean="0"/>
              <a:t>Další významné řeky v Evropě jsou Dunaj, Don, Dněpr, Odra, Visla, Rýn a Labe.</a:t>
            </a:r>
          </a:p>
          <a:p>
            <a:r>
              <a:rPr lang="cs-CZ" sz="2000" dirty="0" smtClean="0"/>
              <a:t>Po řekách se dopravuje náklad a cestují po nich lidé.</a:t>
            </a:r>
          </a:p>
          <a:p>
            <a:r>
              <a:rPr lang="cs-CZ" sz="2000" dirty="0" smtClean="0"/>
              <a:t>Největší jezera jsou ruské Ladožské a Oněžské.</a:t>
            </a:r>
          </a:p>
          <a:p>
            <a:r>
              <a:rPr lang="cs-CZ" sz="2000" dirty="0" smtClean="0"/>
              <a:t>Největší ledovce a plochy sněhu se nachází v Alpách.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52727" y="238353"/>
            <a:ext cx="57903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Vodstvo Evropy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8573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219998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Nejdelší Evropská řeka Volha, délka přes 3500 km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-11330"/>
            <a:ext cx="8914288" cy="6869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47764" y="2348880"/>
            <a:ext cx="3348372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Největší evropský ledovec </a:t>
            </a:r>
            <a:r>
              <a:rPr lang="cs-CZ" sz="2000" dirty="0" err="1" smtClean="0">
                <a:solidFill>
                  <a:schemeClr val="bg1"/>
                </a:solidFill>
              </a:rPr>
              <a:t>Vatnajökull</a:t>
            </a:r>
            <a:r>
              <a:rPr lang="cs-CZ" sz="2000" dirty="0" smtClean="0">
                <a:solidFill>
                  <a:schemeClr val="bg1"/>
                </a:solidFill>
              </a:rPr>
              <a:t>, Island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845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332656"/>
            <a:ext cx="835292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</a:t>
            </a:r>
            <a:r>
              <a:rPr lang="cs-CZ" sz="400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ruhy krajin v</a:t>
            </a:r>
            <a:r>
              <a:rPr lang="cs-CZ" sz="4000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Evropě</a:t>
            </a:r>
            <a:endParaRPr lang="cs-CZ" sz="4000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755576" y="1556792"/>
            <a:ext cx="7125112" cy="4896544"/>
          </a:xfrm>
        </p:spPr>
        <p:txBody>
          <a:bodyPr>
            <a:noAutofit/>
          </a:bodyPr>
          <a:lstStyle/>
          <a:p>
            <a:r>
              <a:rPr lang="cs-CZ" sz="2400" dirty="0" smtClean="0"/>
              <a:t>V Evropě jsou čtyři základní druhy krajiny:</a:t>
            </a:r>
          </a:p>
          <a:p>
            <a:pPr lvl="1"/>
            <a:r>
              <a:rPr lang="cs-CZ" sz="2400" dirty="0" smtClean="0"/>
              <a:t>Mrazová pustina</a:t>
            </a:r>
          </a:p>
          <a:p>
            <a:pPr lvl="2"/>
            <a:r>
              <a:rPr lang="cs-CZ" sz="2000" dirty="0"/>
              <a:t>V</a:t>
            </a:r>
            <a:r>
              <a:rPr lang="cs-CZ" sz="2000" dirty="0" smtClean="0"/>
              <a:t>ydrží tady jenom mechy, lišejníky.</a:t>
            </a:r>
          </a:p>
          <a:p>
            <a:pPr lvl="1"/>
            <a:r>
              <a:rPr lang="cs-CZ" sz="2400" dirty="0" smtClean="0"/>
              <a:t>Tundra</a:t>
            </a:r>
          </a:p>
          <a:p>
            <a:pPr lvl="2"/>
            <a:r>
              <a:rPr lang="cs-CZ" sz="2000" dirty="0" smtClean="0"/>
              <a:t>bezlesá krajina, porostlá mechy a lišejníky, travinami</a:t>
            </a:r>
          </a:p>
          <a:p>
            <a:pPr lvl="1"/>
            <a:r>
              <a:rPr lang="cs-CZ" sz="2400" dirty="0" smtClean="0"/>
              <a:t>Tajga</a:t>
            </a:r>
          </a:p>
          <a:p>
            <a:pPr lvl="2"/>
            <a:r>
              <a:rPr lang="cs-CZ" sz="2000" dirty="0" smtClean="0"/>
              <a:t>jehličnaté lesy mírného pásu</a:t>
            </a:r>
          </a:p>
          <a:p>
            <a:pPr lvl="1"/>
            <a:r>
              <a:rPr lang="cs-CZ" sz="2400" dirty="0" smtClean="0"/>
              <a:t>Smíšené lesy mírného pásu</a:t>
            </a:r>
          </a:p>
          <a:p>
            <a:pPr lvl="2"/>
            <a:r>
              <a:rPr lang="cs-CZ" sz="2000" dirty="0" smtClean="0"/>
              <a:t>Rostou tady jehličnaté i listnaté stromy</a:t>
            </a:r>
          </a:p>
          <a:p>
            <a:pPr lvl="1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1194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967" y="0"/>
            <a:ext cx="4680520" cy="809060"/>
          </a:xfrm>
        </p:spPr>
        <p:txBody>
          <a:bodyPr/>
          <a:lstStyle/>
          <a:p>
            <a:r>
              <a:rPr lang="cs-CZ" sz="3600" b="1" dirty="0"/>
              <a:t>m</a:t>
            </a:r>
            <a:r>
              <a:rPr lang="cs-CZ" sz="3600" b="1" dirty="0" smtClean="0"/>
              <a:t>razová pustina</a:t>
            </a:r>
            <a:endParaRPr lang="cs-CZ" sz="36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4644008" y="0"/>
            <a:ext cx="4435967" cy="3417821"/>
            <a:chOff x="179512" y="663079"/>
            <a:chExt cx="4435967" cy="3417821"/>
          </a:xfrm>
        </p:grpSpPr>
        <p:pic>
          <p:nvPicPr>
            <p:cNvPr id="5123" name="Picture 3" descr="C:\Users\filipkova\AppData\Local\Microsoft\Windows\Temporary Internet Files\Content.IE5\3EZ7U3R6\MP900401276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124744"/>
              <a:ext cx="4435967" cy="29561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677415" y="663079"/>
              <a:ext cx="1440160" cy="461665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b="1" dirty="0"/>
                <a:t>t</a:t>
              </a:r>
              <a:r>
                <a:rPr lang="cs-CZ" sz="2400" b="1" dirty="0" smtClean="0"/>
                <a:t>uleň</a:t>
              </a:r>
              <a:endParaRPr lang="cs-CZ" sz="24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05295" y="740415"/>
            <a:ext cx="3739800" cy="5990120"/>
            <a:chOff x="5148064" y="663079"/>
            <a:chExt cx="3739800" cy="6068626"/>
          </a:xfrm>
        </p:grpSpPr>
        <p:sp>
          <p:nvSpPr>
            <p:cNvPr id="7" name="TextovéPole 6"/>
            <p:cNvSpPr txBox="1"/>
            <p:nvPr/>
          </p:nvSpPr>
          <p:spPr>
            <a:xfrm>
              <a:off x="5724128" y="663079"/>
              <a:ext cx="3163736" cy="467716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b="1" dirty="0"/>
                <a:t>l</a:t>
              </a:r>
              <a:r>
                <a:rPr lang="cs-CZ" sz="2400" b="1" dirty="0" smtClean="0"/>
                <a:t>ední medvěd</a:t>
              </a:r>
              <a:endParaRPr lang="cs-CZ" sz="2400" b="1" dirty="0"/>
            </a:p>
          </p:txBody>
        </p:sp>
        <p:pic>
          <p:nvPicPr>
            <p:cNvPr id="5124" name="Picture 4" descr="C:\Users\filipkova\AppData\Local\Microsoft\Windows\Temporary Internet Files\Content.IE5\K0O7W0UI\MP900403312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1124744"/>
              <a:ext cx="3739800" cy="56069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4427984" y="3488147"/>
            <a:ext cx="4458072" cy="3242388"/>
            <a:chOff x="4427984" y="3488147"/>
            <a:chExt cx="4458072" cy="3242388"/>
          </a:xfrm>
        </p:grpSpPr>
        <p:sp>
          <p:nvSpPr>
            <p:cNvPr id="8" name="TextovéPole 7"/>
            <p:cNvSpPr txBox="1"/>
            <p:nvPr/>
          </p:nvSpPr>
          <p:spPr>
            <a:xfrm>
              <a:off x="5936940" y="3488147"/>
              <a:ext cx="1440160" cy="461665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mrož</a:t>
              </a:r>
              <a:endParaRPr lang="cs-CZ" sz="2400" b="1" dirty="0"/>
            </a:p>
          </p:txBody>
        </p:sp>
        <p:pic>
          <p:nvPicPr>
            <p:cNvPr id="5126" name="Picture 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3949812"/>
              <a:ext cx="4458072" cy="27807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01063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2266414" cy="924475"/>
          </a:xfrm>
        </p:spPr>
        <p:txBody>
          <a:bodyPr/>
          <a:lstStyle/>
          <a:p>
            <a:r>
              <a:rPr lang="cs-CZ" b="1" dirty="0"/>
              <a:t>t</a:t>
            </a:r>
            <a:r>
              <a:rPr lang="cs-CZ" b="1" dirty="0" smtClean="0"/>
              <a:t>undra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5888"/>
            <a:ext cx="5746797" cy="3814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49153" y="147967"/>
            <a:ext cx="302433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Medvěd grizzly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52" y="2912846"/>
            <a:ext cx="5295044" cy="3739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62700" y="6190806"/>
            <a:ext cx="275430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Liška polární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3838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2194406" cy="924475"/>
          </a:xfrm>
        </p:spPr>
        <p:txBody>
          <a:bodyPr/>
          <a:lstStyle/>
          <a:p>
            <a:r>
              <a:rPr lang="cs-CZ" b="1" dirty="0" smtClean="0"/>
              <a:t>tajga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84776"/>
            <a:ext cx="4674096" cy="3003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22714" y="1255933"/>
            <a:ext cx="172819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Zubr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8607" y="692696"/>
            <a:ext cx="5432948" cy="409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42873" y="217034"/>
            <a:ext cx="374441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edvěd hnědý</a:t>
            </a:r>
            <a:endParaRPr lang="cs-CZ" sz="28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76516"/>
            <a:ext cx="5610200" cy="3997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08104" y="3024719"/>
            <a:ext cx="2821415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L</a:t>
            </a:r>
            <a:r>
              <a:rPr lang="cs-CZ" sz="2800" b="1" dirty="0" smtClean="0">
                <a:solidFill>
                  <a:schemeClr val="bg1"/>
                </a:solidFill>
              </a:rPr>
              <a:t>os evropský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882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7125113" cy="924475"/>
          </a:xfrm>
        </p:spPr>
        <p:txBody>
          <a:bodyPr/>
          <a:lstStyle/>
          <a:p>
            <a:r>
              <a:rPr lang="cs-CZ" b="1" dirty="0" smtClean="0"/>
              <a:t>smíšené lesy mírného pásu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18" y="1306488"/>
            <a:ext cx="5069667" cy="3377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60" t="10115" r="18969" b="6942"/>
          <a:stretch/>
        </p:blipFill>
        <p:spPr bwMode="auto">
          <a:xfrm>
            <a:off x="4716016" y="2743293"/>
            <a:ext cx="4285017" cy="3881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83447" y="924689"/>
            <a:ext cx="187220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jelen  lesní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06396" y="2343183"/>
            <a:ext cx="230425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prase divoké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84596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9152" y="1268760"/>
            <a:ext cx="6652084" cy="5414318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16632"/>
            <a:ext cx="7125113" cy="924475"/>
          </a:xfrm>
        </p:spPr>
        <p:txBody>
          <a:bodyPr/>
          <a:lstStyle/>
          <a:p>
            <a:r>
              <a:rPr lang="cs-CZ" b="1" dirty="0" smtClean="0"/>
              <a:t>úkol- doplň názvy poloostrovů</a:t>
            </a:r>
            <a:endParaRPr lang="cs-CZ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69583" y="1453426"/>
            <a:ext cx="5006473" cy="1327502"/>
            <a:chOff x="69583" y="1453426"/>
            <a:chExt cx="5006473" cy="1327502"/>
          </a:xfrm>
        </p:grpSpPr>
        <p:sp>
          <p:nvSpPr>
            <p:cNvPr id="4" name="TextovéPole 3"/>
            <p:cNvSpPr txBox="1"/>
            <p:nvPr/>
          </p:nvSpPr>
          <p:spPr>
            <a:xfrm>
              <a:off x="69583" y="1453426"/>
              <a:ext cx="219573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cxnSp>
          <p:nvCxnSpPr>
            <p:cNvPr id="11" name="Přímá spojnice se šipkou 10"/>
            <p:cNvCxnSpPr>
              <a:stCxn id="4" idx="3"/>
            </p:cNvCxnSpPr>
            <p:nvPr/>
          </p:nvCxnSpPr>
          <p:spPr>
            <a:xfrm>
              <a:off x="2265319" y="1638092"/>
              <a:ext cx="2810737" cy="1142836"/>
            </a:xfrm>
            <a:prstGeom prst="straightConnector1">
              <a:avLst/>
            </a:prstGeom>
            <a:ln w="539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31258" y="3068960"/>
            <a:ext cx="5044798" cy="2520280"/>
            <a:chOff x="31258" y="3068960"/>
            <a:chExt cx="5044798" cy="2520280"/>
          </a:xfrm>
        </p:grpSpPr>
        <p:sp>
          <p:nvSpPr>
            <p:cNvPr id="8" name="TextovéPole 7"/>
            <p:cNvSpPr txBox="1"/>
            <p:nvPr/>
          </p:nvSpPr>
          <p:spPr>
            <a:xfrm>
              <a:off x="31258" y="3068960"/>
              <a:ext cx="219573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cxnSp>
          <p:nvCxnSpPr>
            <p:cNvPr id="14" name="Přímá spojnice se šipkou 13"/>
            <p:cNvCxnSpPr/>
            <p:nvPr/>
          </p:nvCxnSpPr>
          <p:spPr>
            <a:xfrm>
              <a:off x="2256292" y="3253626"/>
              <a:ext cx="2819764" cy="2335614"/>
            </a:xfrm>
            <a:prstGeom prst="straightConnector1">
              <a:avLst/>
            </a:prstGeom>
            <a:ln w="539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60556" y="4653136"/>
            <a:ext cx="3143292" cy="936104"/>
            <a:chOff x="60556" y="4653136"/>
            <a:chExt cx="3143292" cy="936104"/>
          </a:xfrm>
        </p:grpSpPr>
        <p:sp>
          <p:nvSpPr>
            <p:cNvPr id="9" name="TextovéPole 8"/>
            <p:cNvSpPr txBox="1"/>
            <p:nvPr/>
          </p:nvSpPr>
          <p:spPr>
            <a:xfrm>
              <a:off x="60556" y="4653136"/>
              <a:ext cx="219573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cxnSp>
          <p:nvCxnSpPr>
            <p:cNvPr id="15" name="Přímá spojnice se šipkou 14"/>
            <p:cNvCxnSpPr/>
            <p:nvPr/>
          </p:nvCxnSpPr>
          <p:spPr>
            <a:xfrm>
              <a:off x="2288848" y="4837802"/>
              <a:ext cx="915000" cy="751438"/>
            </a:xfrm>
            <a:prstGeom prst="straightConnector1">
              <a:avLst/>
            </a:prstGeom>
            <a:ln w="539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60556" y="5949280"/>
            <a:ext cx="5951604" cy="585356"/>
            <a:chOff x="60556" y="5949280"/>
            <a:chExt cx="5951604" cy="585356"/>
          </a:xfrm>
        </p:grpSpPr>
        <p:sp>
          <p:nvSpPr>
            <p:cNvPr id="10" name="TextovéPole 9"/>
            <p:cNvSpPr txBox="1"/>
            <p:nvPr/>
          </p:nvSpPr>
          <p:spPr>
            <a:xfrm>
              <a:off x="60556" y="6165304"/>
              <a:ext cx="219573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cxnSp>
          <p:nvCxnSpPr>
            <p:cNvPr id="16" name="Přímá spojnice se šipkou 15"/>
            <p:cNvCxnSpPr/>
            <p:nvPr/>
          </p:nvCxnSpPr>
          <p:spPr>
            <a:xfrm flipV="1">
              <a:off x="2288848" y="5949280"/>
              <a:ext cx="3723312" cy="400690"/>
            </a:xfrm>
            <a:prstGeom prst="straightConnector1">
              <a:avLst/>
            </a:prstGeom>
            <a:ln w="539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17718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3608" y="1700808"/>
            <a:ext cx="7125112" cy="4248471"/>
          </a:xfrm>
        </p:spPr>
        <p:txBody>
          <a:bodyPr>
            <a:noAutofit/>
          </a:bodyPr>
          <a:lstStyle/>
          <a:p>
            <a:r>
              <a:rPr lang="cs-CZ" sz="2400" dirty="0" smtClean="0"/>
              <a:t>Co je to Evropská unie?</a:t>
            </a:r>
          </a:p>
          <a:p>
            <a:r>
              <a:rPr lang="cs-CZ" sz="2400" dirty="0" smtClean="0"/>
              <a:t>V kterém roce vstoupila Česká republika do Evropské unie?</a:t>
            </a:r>
          </a:p>
          <a:p>
            <a:r>
              <a:rPr lang="cs-CZ" sz="2400" dirty="0" smtClean="0"/>
              <a:t>Jaké čtyři základní druhy krajiny v Evropě znáš?</a:t>
            </a:r>
          </a:p>
          <a:p>
            <a:r>
              <a:rPr lang="cs-CZ" sz="2400" dirty="0" smtClean="0"/>
              <a:t>Vyjmenuj významné řeky Evropy.</a:t>
            </a:r>
          </a:p>
          <a:p>
            <a:r>
              <a:rPr lang="cs-CZ" sz="2400" dirty="0" smtClean="0"/>
              <a:t>Jaké evropské zvířata znáš?</a:t>
            </a:r>
          </a:p>
          <a:p>
            <a:r>
              <a:rPr lang="cs-CZ" sz="2400" dirty="0" smtClean="0"/>
              <a:t>Jaké typické zástupce zvířat mrazové pustiny znáš?</a:t>
            </a:r>
          </a:p>
          <a:p>
            <a:r>
              <a:rPr lang="cs-CZ" sz="2400" dirty="0" smtClean="0"/>
              <a:t>Jaké </a:t>
            </a:r>
            <a:r>
              <a:rPr lang="cs-CZ" sz="2400" dirty="0"/>
              <a:t>typické zástupce </a:t>
            </a:r>
            <a:r>
              <a:rPr lang="cs-CZ" sz="2400" dirty="0" smtClean="0"/>
              <a:t>zvířat tundry </a:t>
            </a:r>
            <a:r>
              <a:rPr lang="cs-CZ" sz="2400" dirty="0"/>
              <a:t>znáš</a:t>
            </a:r>
            <a:r>
              <a:rPr lang="cs-CZ" sz="2400" dirty="0" smtClean="0"/>
              <a:t>?</a:t>
            </a:r>
          </a:p>
          <a:p>
            <a:r>
              <a:rPr lang="cs-CZ" sz="2400" dirty="0"/>
              <a:t>Jaké typické zástupce zvířat </a:t>
            </a:r>
            <a:r>
              <a:rPr lang="cs-CZ" sz="2400" dirty="0" smtClean="0"/>
              <a:t>tajgy znáš</a:t>
            </a:r>
            <a:r>
              <a:rPr lang="cs-CZ" sz="2400" dirty="0"/>
              <a:t>?</a:t>
            </a:r>
          </a:p>
          <a:p>
            <a:r>
              <a:rPr lang="cs-CZ" sz="2400" dirty="0"/>
              <a:t>Jaké typické zástupce zvířat </a:t>
            </a:r>
            <a:r>
              <a:rPr lang="cs-CZ" sz="2400" dirty="0" smtClean="0"/>
              <a:t>smíšených lesů znáš</a:t>
            </a:r>
            <a:r>
              <a:rPr lang="cs-CZ" sz="2400" dirty="0"/>
              <a:t>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46287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4392488" cy="924475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043608" y="1844824"/>
            <a:ext cx="7125112" cy="4680520"/>
          </a:xfrm>
        </p:spPr>
        <p:txBody>
          <a:bodyPr>
            <a:normAutofit lnSpcReduction="10000"/>
          </a:bodyPr>
          <a:lstStyle/>
          <a:p>
            <a:r>
              <a:rPr lang="cs-CZ" sz="1300" dirty="0" smtClean="0"/>
              <a:t>www.office.microsoft.cz</a:t>
            </a:r>
          </a:p>
          <a:p>
            <a:r>
              <a:rPr lang="cs-CZ" sz="1300" dirty="0" err="1" smtClean="0"/>
              <a:t>Soubor:Europe</a:t>
            </a:r>
            <a:r>
              <a:rPr lang="cs-CZ" sz="1300" dirty="0" smtClean="0"/>
              <a:t> </a:t>
            </a:r>
            <a:r>
              <a:rPr lang="cs-CZ" sz="1300" dirty="0" err="1"/>
              <a:t>landforms</a:t>
            </a:r>
            <a:r>
              <a:rPr lang="cs-CZ" sz="1300" dirty="0"/>
              <a:t> East </a:t>
            </a:r>
            <a:r>
              <a:rPr lang="cs-CZ" sz="1300" dirty="0" err="1"/>
              <a:t>European</a:t>
            </a:r>
            <a:r>
              <a:rPr lang="cs-CZ" sz="1300" dirty="0"/>
              <a:t> </a:t>
            </a:r>
            <a:r>
              <a:rPr lang="cs-CZ" sz="1300" dirty="0" err="1"/>
              <a:t>Lowlands.svg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1. 11. 2008 [cit. 2011-12-03]. Dostupné z WWW: &lt;http://cs.wikipedia.org/wiki/</a:t>
            </a:r>
            <a:r>
              <a:rPr lang="cs-CZ" sz="1300" dirty="0" err="1"/>
              <a:t>Soubor:Europe_landforms_East_European_Lowlands.svg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Soubor:Russia</a:t>
            </a:r>
            <a:r>
              <a:rPr lang="cs-CZ" sz="1300" dirty="0"/>
              <a:t> River Volga.jpg.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17. 7. 2006 [cit. 2011-12-03]. Dostupné z WWW: &lt;http://cs.wikipedia.org/wiki/</a:t>
            </a:r>
            <a:r>
              <a:rPr lang="cs-CZ" sz="1300" dirty="0" err="1"/>
              <a:t>Soubor:Russia_River_Volga.jpg</a:t>
            </a:r>
            <a:r>
              <a:rPr lang="cs-CZ" sz="1300" dirty="0" smtClean="0"/>
              <a:t>&gt;.</a:t>
            </a:r>
          </a:p>
          <a:p>
            <a:r>
              <a:rPr lang="cs-CZ" sz="1300" dirty="0"/>
              <a:t>Soubor:Vatnaj%C3%B6kull.jpeg.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28. 11. 2004 [cit. 2011-12-03]. Dostupné z WWW: &lt;http://cs.wikipedia.org/wiki/Soubor:Vatnaj%C3%B6kull.jpeg</a:t>
            </a:r>
            <a:r>
              <a:rPr lang="cs-CZ" sz="1300" dirty="0" smtClean="0"/>
              <a:t>&gt;.</a:t>
            </a:r>
          </a:p>
          <a:p>
            <a:r>
              <a:rPr lang="cs-CZ" sz="1300" dirty="0"/>
              <a:t>Soubor:Noaa-walrus22.jpg.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16. 1. 2009 [cit. 2011-12-03]. Dostupné z WWW: &lt;http://cs.wikipedia.org/wiki/Soubor:Noaa-walrus22.jpg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Soubor:Brown</a:t>
            </a:r>
            <a:r>
              <a:rPr lang="cs-CZ" sz="1300" dirty="0"/>
              <a:t> </a:t>
            </a:r>
            <a:r>
              <a:rPr lang="cs-CZ" sz="1300" dirty="0" err="1"/>
              <a:t>bear</a:t>
            </a:r>
            <a:r>
              <a:rPr lang="cs-CZ" sz="1300" dirty="0"/>
              <a:t> (</a:t>
            </a:r>
            <a:r>
              <a:rPr lang="cs-CZ" sz="1300" dirty="0" err="1"/>
              <a:t>Ursus</a:t>
            </a:r>
            <a:r>
              <a:rPr lang="cs-CZ" sz="1300" dirty="0"/>
              <a:t> </a:t>
            </a:r>
            <a:r>
              <a:rPr lang="cs-CZ" sz="1300" dirty="0" err="1"/>
              <a:t>arctos</a:t>
            </a:r>
            <a:r>
              <a:rPr lang="cs-CZ" sz="1300" dirty="0"/>
              <a:t> </a:t>
            </a:r>
            <a:r>
              <a:rPr lang="cs-CZ" sz="1300" dirty="0" err="1"/>
              <a:t>arctos</a:t>
            </a:r>
            <a:r>
              <a:rPr lang="cs-CZ" sz="1300" dirty="0"/>
              <a:t>) running.jpg.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16. 11. 2011 [cit. 2011-12-17]. Dostupné z WWW: &lt;http://cs.wikipedia.org/wiki/</a:t>
            </a:r>
            <a:r>
              <a:rPr lang="cs-CZ" sz="1300" dirty="0" err="1"/>
              <a:t>Soubor:Brown_bear</a:t>
            </a:r>
            <a:r>
              <a:rPr lang="cs-CZ" sz="1300" dirty="0"/>
              <a:t>_(</a:t>
            </a:r>
            <a:r>
              <a:rPr lang="cs-CZ" sz="1300" dirty="0" err="1"/>
              <a:t>Ursus_arctos_arctos</a:t>
            </a:r>
            <a:r>
              <a:rPr lang="cs-CZ" sz="1300" dirty="0"/>
              <a:t>)_running.jpg&gt;.</a:t>
            </a:r>
          </a:p>
          <a:p>
            <a:r>
              <a:rPr lang="cs-CZ" sz="1300" dirty="0" err="1"/>
              <a:t>Soubor:NATO</a:t>
            </a:r>
            <a:r>
              <a:rPr lang="cs-CZ" sz="1300" dirty="0"/>
              <a:t> </a:t>
            </a:r>
            <a:r>
              <a:rPr lang="cs-CZ" sz="1300" dirty="0" err="1"/>
              <a:t>flag.svg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4. 12. 20110 [cit. 2011-12-18]. Dostupné z WWW: &lt;http://cs.wikipedia.org/wiki/</a:t>
            </a:r>
            <a:r>
              <a:rPr lang="cs-CZ" sz="1300" dirty="0" err="1"/>
              <a:t>Soubor:NATO_flag.svg</a:t>
            </a:r>
            <a:r>
              <a:rPr lang="cs-CZ" sz="1300" dirty="0"/>
              <a:t>&gt;.</a:t>
            </a:r>
          </a:p>
          <a:p>
            <a:endParaRPr lang="cs-CZ" sz="1300" dirty="0"/>
          </a:p>
          <a:p>
            <a:endParaRPr lang="cs-CZ" sz="1300" dirty="0"/>
          </a:p>
          <a:p>
            <a:endParaRPr lang="cs-CZ" sz="13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4248471" cy="924475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09443" y="1807361"/>
            <a:ext cx="7125112" cy="4501959"/>
          </a:xfrm>
        </p:spPr>
        <p:txBody>
          <a:bodyPr>
            <a:normAutofit fontScale="92500" lnSpcReduction="10000"/>
          </a:bodyPr>
          <a:lstStyle/>
          <a:p>
            <a:r>
              <a:rPr lang="cs-CZ" sz="1500" dirty="0" err="1" smtClean="0"/>
              <a:t>Soubor:Europe</a:t>
            </a:r>
            <a:r>
              <a:rPr lang="cs-CZ" sz="1500" dirty="0" smtClean="0"/>
              <a:t> </a:t>
            </a:r>
            <a:r>
              <a:rPr lang="cs-CZ" sz="1500" dirty="0" err="1"/>
              <a:t>topography</a:t>
            </a:r>
            <a:r>
              <a:rPr lang="cs-CZ" sz="1500" dirty="0"/>
              <a:t> map.png. In </a:t>
            </a:r>
            <a:r>
              <a:rPr lang="cs-CZ" sz="1500" i="1" dirty="0" err="1"/>
              <a:t>Wikipedia</a:t>
            </a:r>
            <a:r>
              <a:rPr lang="cs-CZ" sz="1500" i="1" dirty="0"/>
              <a:t> 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St. </a:t>
            </a:r>
            <a:r>
              <a:rPr lang="cs-CZ" sz="1500" dirty="0" err="1"/>
              <a:t>Petersburg</a:t>
            </a:r>
            <a:r>
              <a:rPr lang="cs-CZ" sz="1500" dirty="0"/>
              <a:t> (Florida) : </a:t>
            </a:r>
            <a:r>
              <a:rPr lang="cs-CZ" sz="1500" dirty="0" err="1"/>
              <a:t>Wikipedia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12. 6. 2008, 08:41 [cit. 2011-11-12]. Dostupné z WWW: &lt;http://cs.wikipedia.org/wiki/</a:t>
            </a:r>
            <a:r>
              <a:rPr lang="cs-CZ" sz="1500" dirty="0" err="1"/>
              <a:t>Soubor:Europe_topography_map.png</a:t>
            </a:r>
            <a:r>
              <a:rPr lang="cs-CZ" sz="1500" dirty="0" smtClean="0"/>
              <a:t>&gt;.</a:t>
            </a:r>
          </a:p>
          <a:p>
            <a:r>
              <a:rPr lang="cs-CZ" sz="1500" dirty="0" err="1"/>
              <a:t>Soubor:Central</a:t>
            </a:r>
            <a:r>
              <a:rPr lang="cs-CZ" sz="1500" dirty="0"/>
              <a:t> pyrenees.jpg. In </a:t>
            </a:r>
            <a:r>
              <a:rPr lang="cs-CZ" sz="1500" i="1" dirty="0" err="1"/>
              <a:t>Wikipedia</a:t>
            </a:r>
            <a:r>
              <a:rPr lang="cs-CZ" sz="1500" i="1" dirty="0"/>
              <a:t> 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St. </a:t>
            </a:r>
            <a:r>
              <a:rPr lang="cs-CZ" sz="1500" dirty="0" err="1"/>
              <a:t>Petersburg</a:t>
            </a:r>
            <a:r>
              <a:rPr lang="cs-CZ" sz="1500" dirty="0"/>
              <a:t> (Florida) : </a:t>
            </a:r>
            <a:r>
              <a:rPr lang="cs-CZ" sz="1500" dirty="0" err="1"/>
              <a:t>Wikipedia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6. 2. 2007 [cit. 2011-12-03]. Dostupné z WWW: &lt;http://cs.wikipedia.org/wiki/</a:t>
            </a:r>
            <a:r>
              <a:rPr lang="cs-CZ" sz="1500" dirty="0" err="1"/>
              <a:t>Soubor:Central_pyrenees.jpg</a:t>
            </a:r>
            <a:r>
              <a:rPr lang="cs-CZ" sz="1500" dirty="0" smtClean="0"/>
              <a:t>&gt;.</a:t>
            </a:r>
          </a:p>
          <a:p>
            <a:r>
              <a:rPr lang="cs-CZ" sz="1500" dirty="0" err="1"/>
              <a:t>Soubor:Aneto</a:t>
            </a:r>
            <a:r>
              <a:rPr lang="cs-CZ" sz="1500" dirty="0"/>
              <a:t> 01.jpg. In </a:t>
            </a:r>
            <a:r>
              <a:rPr lang="cs-CZ" sz="1500" i="1" dirty="0" err="1"/>
              <a:t>Wikipedia</a:t>
            </a:r>
            <a:r>
              <a:rPr lang="cs-CZ" sz="1500" i="1" dirty="0"/>
              <a:t> 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St. </a:t>
            </a:r>
            <a:r>
              <a:rPr lang="cs-CZ" sz="1500" dirty="0" err="1"/>
              <a:t>Petersburg</a:t>
            </a:r>
            <a:r>
              <a:rPr lang="cs-CZ" sz="1500" dirty="0"/>
              <a:t> (Florida) : </a:t>
            </a:r>
            <a:r>
              <a:rPr lang="cs-CZ" sz="1500" dirty="0" err="1"/>
              <a:t>Wikipedia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27. 12. 2005 [cit. 2011-12-03]. Dostupné z WWW: &lt;http://cs.wikipedia.org/wiki/Soubor:Aneto_01.jpg</a:t>
            </a:r>
            <a:r>
              <a:rPr lang="cs-CZ" sz="1500" dirty="0" smtClean="0"/>
              <a:t>&gt;.</a:t>
            </a:r>
          </a:p>
          <a:p>
            <a:r>
              <a:rPr lang="cs-CZ" sz="1500" dirty="0" err="1"/>
              <a:t>Soubor:Gran</a:t>
            </a:r>
            <a:r>
              <a:rPr lang="cs-CZ" sz="1500" dirty="0"/>
              <a:t> </a:t>
            </a:r>
            <a:r>
              <a:rPr lang="cs-CZ" sz="1500" dirty="0" err="1"/>
              <a:t>Sasso</a:t>
            </a:r>
            <a:r>
              <a:rPr lang="cs-CZ" sz="1500" dirty="0"/>
              <a:t> 02.jpg. In </a:t>
            </a:r>
            <a:r>
              <a:rPr lang="cs-CZ" sz="1500" i="1" dirty="0" err="1"/>
              <a:t>Wikipedia</a:t>
            </a:r>
            <a:r>
              <a:rPr lang="cs-CZ" sz="1500" i="1" dirty="0"/>
              <a:t> 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St. </a:t>
            </a:r>
            <a:r>
              <a:rPr lang="cs-CZ" sz="1500" dirty="0" err="1"/>
              <a:t>Petersburg</a:t>
            </a:r>
            <a:r>
              <a:rPr lang="cs-CZ" sz="1500" dirty="0"/>
              <a:t> (Florida) : </a:t>
            </a:r>
            <a:r>
              <a:rPr lang="cs-CZ" sz="1500" dirty="0" err="1"/>
              <a:t>Wikipedia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3. 9. 2005 [cit. 2011-12-03]. Dostupné z WWW: &lt;http://cs.wikipedia.org/wiki/Soubor:Gran_Sasso_02.jpg</a:t>
            </a:r>
            <a:r>
              <a:rPr lang="cs-CZ" sz="1500" dirty="0" smtClean="0"/>
              <a:t>&gt;.</a:t>
            </a:r>
          </a:p>
          <a:p>
            <a:r>
              <a:rPr lang="cs-CZ" sz="1500" dirty="0" err="1"/>
              <a:t>Soubor:Wisent.jpg</a:t>
            </a:r>
            <a:r>
              <a:rPr lang="cs-CZ" sz="1500" dirty="0"/>
              <a:t>. In </a:t>
            </a:r>
            <a:r>
              <a:rPr lang="cs-CZ" sz="1500" i="1" dirty="0" err="1"/>
              <a:t>Wikipedia</a:t>
            </a:r>
            <a:r>
              <a:rPr lang="cs-CZ" sz="1500" i="1" dirty="0"/>
              <a:t> 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St. </a:t>
            </a:r>
            <a:r>
              <a:rPr lang="cs-CZ" sz="1500" dirty="0" err="1"/>
              <a:t>Petersburg</a:t>
            </a:r>
            <a:r>
              <a:rPr lang="cs-CZ" sz="1500" dirty="0"/>
              <a:t> (Florida) : </a:t>
            </a:r>
            <a:r>
              <a:rPr lang="cs-CZ" sz="1500" dirty="0" err="1"/>
              <a:t>Wikipedia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5. 2. 2010 [cit. 2011-12-17]. Dostupné z WWW: &lt;http://cs.wikipedia.org/wiki/</a:t>
            </a:r>
            <a:r>
              <a:rPr lang="cs-CZ" sz="1500" dirty="0" err="1"/>
              <a:t>Soubor:Wisent.jpg</a:t>
            </a:r>
            <a:r>
              <a:rPr lang="cs-CZ" sz="1500" dirty="0" smtClean="0"/>
              <a:t>&gt;.</a:t>
            </a:r>
          </a:p>
          <a:p>
            <a:r>
              <a:rPr lang="cs-CZ" sz="1600" dirty="0" err="1"/>
              <a:t>Soubor:EU</a:t>
            </a:r>
            <a:r>
              <a:rPr lang="cs-CZ" sz="1600" dirty="0"/>
              <a:t> and </a:t>
            </a:r>
            <a:r>
              <a:rPr lang="cs-CZ" sz="1600" dirty="0" err="1"/>
              <a:t>NATO.svg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20. 4. 2010 [cit. 2011-12-18]. Dostupné z WWW: &lt;http://cs.wikipedia.org/wiki/</a:t>
            </a:r>
            <a:r>
              <a:rPr lang="cs-CZ" sz="1600" dirty="0" err="1"/>
              <a:t>Soubor:EU_and_NATO.svg</a:t>
            </a:r>
            <a:r>
              <a:rPr lang="cs-CZ" sz="1600" dirty="0"/>
              <a:t>&gt;.</a:t>
            </a:r>
          </a:p>
          <a:p>
            <a:endParaRPr lang="cs-CZ" sz="1500" dirty="0"/>
          </a:p>
          <a:p>
            <a:endParaRPr lang="cs-CZ" sz="1500" dirty="0"/>
          </a:p>
          <a:p>
            <a:endParaRPr lang="cs-CZ" sz="16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03789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5400599" cy="924475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3608" y="1700808"/>
            <a:ext cx="7125112" cy="4752528"/>
          </a:xfrm>
        </p:spPr>
        <p:txBody>
          <a:bodyPr>
            <a:noAutofit/>
          </a:bodyPr>
          <a:lstStyle/>
          <a:p>
            <a:r>
              <a:rPr lang="cs-CZ" sz="1300" dirty="0" err="1"/>
              <a:t>Soubor:Brown</a:t>
            </a:r>
            <a:r>
              <a:rPr lang="cs-CZ" sz="1300" dirty="0"/>
              <a:t> </a:t>
            </a:r>
            <a:r>
              <a:rPr lang="cs-CZ" sz="1300" dirty="0" err="1"/>
              <a:t>bear</a:t>
            </a:r>
            <a:r>
              <a:rPr lang="cs-CZ" sz="1300" dirty="0"/>
              <a:t> (</a:t>
            </a:r>
            <a:r>
              <a:rPr lang="cs-CZ" sz="1300" dirty="0" err="1"/>
              <a:t>Ursus</a:t>
            </a:r>
            <a:r>
              <a:rPr lang="cs-CZ" sz="1300" dirty="0"/>
              <a:t> </a:t>
            </a:r>
            <a:r>
              <a:rPr lang="cs-CZ" sz="1300" dirty="0" err="1"/>
              <a:t>arctos</a:t>
            </a:r>
            <a:r>
              <a:rPr lang="cs-CZ" sz="1300" dirty="0"/>
              <a:t> </a:t>
            </a:r>
            <a:r>
              <a:rPr lang="cs-CZ" sz="1300" dirty="0" err="1"/>
              <a:t>arctos</a:t>
            </a:r>
            <a:r>
              <a:rPr lang="cs-CZ" sz="1300" dirty="0"/>
              <a:t>) running.jpg.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16. 11. 2011 [cit. 2011-12-17]. Dostupné z WWW: &lt;http://cs.wikipedia.org/wiki/</a:t>
            </a:r>
            <a:r>
              <a:rPr lang="cs-CZ" sz="1300" dirty="0" err="1"/>
              <a:t>Soubor:Brown_bear</a:t>
            </a:r>
            <a:r>
              <a:rPr lang="cs-CZ" sz="1300" dirty="0"/>
              <a:t>_(</a:t>
            </a:r>
            <a:r>
              <a:rPr lang="cs-CZ" sz="1300" dirty="0" err="1"/>
              <a:t>Ursus_arctos_arctos</a:t>
            </a:r>
            <a:r>
              <a:rPr lang="cs-CZ" sz="1300" dirty="0"/>
              <a:t>)_running.jpg&gt;.</a:t>
            </a:r>
          </a:p>
          <a:p>
            <a:r>
              <a:rPr lang="cs-CZ" sz="1300" dirty="0"/>
              <a:t>Soubor:Grizzlybear55.jpg.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20. 3. 2008 [cit. 2011-12-17]. Dostupné z WWW: &lt;http://cs.wikipedia.org/wiki/Soubor:Grizzlybear55.jpg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Soubor:Silz</a:t>
            </a:r>
            <a:r>
              <a:rPr lang="cs-CZ" sz="1300" dirty="0"/>
              <a:t> cerf22.jpg.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25. 8. 2005 [cit. 2011-12-17]. Dostupné z WWW: &lt;http://cs.wikipedia.org/wiki/Soubor:Silz_cerf22.jpg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Soubor:Moose</a:t>
            </a:r>
            <a:r>
              <a:rPr lang="cs-CZ" sz="1300" dirty="0"/>
              <a:t> in Gros </a:t>
            </a:r>
            <a:r>
              <a:rPr lang="cs-CZ" sz="1300" dirty="0" err="1"/>
              <a:t>Ventre</a:t>
            </a:r>
            <a:r>
              <a:rPr lang="cs-CZ" sz="1300" dirty="0"/>
              <a:t> </a:t>
            </a:r>
            <a:r>
              <a:rPr lang="cs-CZ" sz="1300" dirty="0" err="1"/>
              <a:t>Campgroud</a:t>
            </a:r>
            <a:r>
              <a:rPr lang="cs-CZ" sz="1300" dirty="0"/>
              <a:t> 4.jpg.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19. 6. 2010 [cit. 2011-12-17]. Dostupné z WWW: &lt;http://cs.wikipedia.org/wiki/Soubor:Moose_in_Gros_Ventre_Campgroud_4.jpg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Soubor:Wild</a:t>
            </a:r>
            <a:r>
              <a:rPr lang="cs-CZ" sz="1300" dirty="0"/>
              <a:t> </a:t>
            </a:r>
            <a:r>
              <a:rPr lang="cs-CZ" sz="1300" dirty="0" err="1"/>
              <a:t>Boar</a:t>
            </a:r>
            <a:r>
              <a:rPr lang="cs-CZ" sz="1300" dirty="0"/>
              <a:t> </a:t>
            </a:r>
            <a:r>
              <a:rPr lang="cs-CZ" sz="1300" dirty="0" err="1"/>
              <a:t>Habbitat</a:t>
            </a:r>
            <a:r>
              <a:rPr lang="cs-CZ" sz="1300" dirty="0"/>
              <a:t> 3.jpg.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19. 1. 2008 [cit. 2011-12-17]. Dostupné z WWW: &lt;http://cs.wikipedia.org/wiki/Soubor:Wild_Boar_Habbitat_3.jpg&gt;.</a:t>
            </a:r>
          </a:p>
          <a:p>
            <a:r>
              <a:rPr lang="cs-CZ" sz="1300" dirty="0"/>
              <a:t>Soubor:Eisfuchscele4.jpg.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http://cs.wikipedia.org/wiki/Soubor:Eisfuchscele4.jpg [cit. 2011-12-17]. Dostupné z WWW: &lt;http://cs.wikipedia.org/wiki/Soubor:Eisfuchscele4.jpg&gt;.</a:t>
            </a:r>
          </a:p>
          <a:p>
            <a:endParaRPr lang="cs-CZ" sz="1300" dirty="0"/>
          </a:p>
          <a:p>
            <a:endParaRPr lang="cs-CZ" sz="1300" dirty="0" smtClean="0"/>
          </a:p>
          <a:p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val="138097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419</TotalTime>
  <Words>1336</Words>
  <Application>Microsoft Office PowerPoint</Application>
  <PresentationFormat>Předvádění na obrazovce (4:3)</PresentationFormat>
  <Paragraphs>136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Administrativní</vt:lpstr>
      <vt:lpstr>Prezentace aplikace PowerPoint</vt:lpstr>
      <vt:lpstr>Anotace</vt:lpstr>
      <vt:lpstr>Evropská unie</vt:lpstr>
      <vt:lpstr>Evropská unie</vt:lpstr>
      <vt:lpstr>NATO</vt:lpstr>
      <vt:lpstr>Prezentace aplikace PowerPoint</vt:lpstr>
      <vt:lpstr>Prezentace aplikace PowerPoint</vt:lpstr>
      <vt:lpstr>Poloostrovy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mrazová pustina</vt:lpstr>
      <vt:lpstr>tundra</vt:lpstr>
      <vt:lpstr>tajga</vt:lpstr>
      <vt:lpstr>smíšené lesy mírného pásu</vt:lpstr>
      <vt:lpstr>úkol- doplň názvy poloostrovů</vt:lpstr>
      <vt:lpstr>Otázky</vt:lpstr>
      <vt:lpstr>Zdroje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57</cp:revision>
  <dcterms:created xsi:type="dcterms:W3CDTF">2011-08-21T15:31:45Z</dcterms:created>
  <dcterms:modified xsi:type="dcterms:W3CDTF">2012-12-19T09:25:11Z</dcterms:modified>
</cp:coreProperties>
</file>