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9" r:id="rId6"/>
    <p:sldId id="261" r:id="rId7"/>
    <p:sldId id="270" r:id="rId8"/>
    <p:sldId id="262" r:id="rId9"/>
    <p:sldId id="265" r:id="rId10"/>
    <p:sldId id="263" r:id="rId11"/>
    <p:sldId id="266" r:id="rId12"/>
    <p:sldId id="264" r:id="rId13"/>
    <p:sldId id="267" r:id="rId14"/>
    <p:sldId id="258" r:id="rId15"/>
    <p:sldId id="26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5378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6985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6224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7380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5.3.2013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8955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5.3.2013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187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5.3.2013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4890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68894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8606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6313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1054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D04293-7222-4F17-ABF4-C9947EBA2C49}" type="datetimeFigureOut">
              <a:rPr lang="cs-CZ" smtClean="0"/>
              <a:t>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7817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1258888" y="36449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cs-CZ" dirty="0" smtClean="0"/>
              <a:t>Název školy:  </a:t>
            </a:r>
            <a:r>
              <a:rPr lang="cs-CZ" i="1" dirty="0" smtClean="0"/>
              <a:t>Základní škola a mateřská škola, </a:t>
            </a:r>
            <a:r>
              <a:rPr lang="cs-CZ" i="1" noProof="1" smtClean="0"/>
              <a:t>Hlušice</a:t>
            </a:r>
            <a:endParaRPr lang="cs-CZ" noProof="1" smtClean="0"/>
          </a:p>
          <a:p>
            <a:pPr>
              <a:defRPr/>
            </a:pPr>
            <a:r>
              <a:rPr lang="cs-CZ" dirty="0" smtClean="0"/>
              <a:t>Autor: </a:t>
            </a:r>
            <a:r>
              <a:rPr lang="cs-CZ" i="1" dirty="0" smtClean="0">
                <a:solidFill>
                  <a:srgbClr val="FFC000"/>
                </a:solidFill>
              </a:rPr>
              <a:t>Mgr. Miloslav Cajska</a:t>
            </a:r>
            <a:endParaRPr lang="cs-CZ" dirty="0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cs-CZ" dirty="0" smtClean="0"/>
              <a:t>Číslo projektu: CZ.1.07/1.4.00/21.3235</a:t>
            </a:r>
          </a:p>
          <a:p>
            <a:pPr>
              <a:defRPr/>
            </a:pPr>
            <a:r>
              <a:rPr lang="cs-CZ" dirty="0" smtClean="0"/>
              <a:t>Název:	 VY_52_INOVACE_</a:t>
            </a:r>
            <a:r>
              <a:rPr lang="cs-CZ" dirty="0" smtClean="0">
                <a:solidFill>
                  <a:srgbClr val="FFC000"/>
                </a:solidFill>
              </a:rPr>
              <a:t>1A_16_Letouni</a:t>
            </a:r>
            <a:endParaRPr lang="en-GB" dirty="0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cs-CZ" dirty="0" smtClean="0"/>
              <a:t>Téma: </a:t>
            </a:r>
            <a:r>
              <a:rPr lang="cs-CZ" dirty="0" smtClean="0">
                <a:solidFill>
                  <a:srgbClr val="FFC000"/>
                </a:solidFill>
              </a:rPr>
              <a:t>Přírodopis  </a:t>
            </a:r>
            <a:r>
              <a:rPr lang="cs-CZ" dirty="0">
                <a:solidFill>
                  <a:srgbClr val="FFC000"/>
                </a:solidFill>
              </a:rPr>
              <a:t>na 2. stupni ZŠ</a:t>
            </a:r>
            <a:endParaRPr lang="en-GB" dirty="0" smtClean="0">
              <a:solidFill>
                <a:srgbClr val="FFC000"/>
              </a:solidFill>
            </a:endParaRPr>
          </a:p>
          <a:p>
            <a:pPr>
              <a:defRPr/>
            </a:pP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79712" y="5517232"/>
            <a:ext cx="6400800" cy="1752600"/>
          </a:xfrm>
        </p:spPr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/>
            </a:r>
            <a:br>
              <a:rPr lang="cs-CZ" smtClean="0"/>
            </a:br>
            <a:endParaRPr lang="cs-CZ"/>
          </a:p>
        </p:txBody>
      </p:sp>
      <p:pic>
        <p:nvPicPr>
          <p:cNvPr id="6" name="obráze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052513"/>
            <a:ext cx="5753100" cy="1409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9046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sz="2800" dirty="0" smtClean="0"/>
              <a:t>Skupina savců - letouni, se probírá v 6. ročníku ZŠ.</a:t>
            </a:r>
          </a:p>
          <a:p>
            <a:r>
              <a:rPr lang="cs-CZ" sz="2800" dirty="0" smtClean="0"/>
              <a:t>V učivu jsou základní znaky a zajímavosti těchto organizmů.</a:t>
            </a:r>
          </a:p>
          <a:p>
            <a:r>
              <a:rPr lang="cs-CZ" dirty="0" smtClean="0"/>
              <a:t>Látka je přiblížena obrázky.</a:t>
            </a:r>
          </a:p>
          <a:p>
            <a:r>
              <a:rPr lang="cs-CZ" dirty="0" smtClean="0"/>
              <a:t>Výklad  s interaktivní tabulí.</a:t>
            </a: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sz="2000" dirty="0" smtClean="0"/>
              <a:t>Anotace:</a:t>
            </a:r>
          </a:p>
        </p:txBody>
      </p:sp>
    </p:spTree>
    <p:extLst>
      <p:ext uri="{BB962C8B-B14F-4D97-AF65-F5344CB8AC3E}">
        <p14:creationId xmlns:p14="http://schemas.microsoft.com/office/powerpoint/2010/main" val="3279716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90872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9800" b="1" dirty="0" smtClean="0"/>
              <a:t> 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2636912"/>
            <a:ext cx="6400800" cy="1752600"/>
          </a:xfrm>
        </p:spPr>
        <p:txBody>
          <a:bodyPr>
            <a:normAutofit fontScale="92500" lnSpcReduction="20000"/>
          </a:bodyPr>
          <a:lstStyle/>
          <a:p>
            <a:r>
              <a:rPr lang="cs-CZ" sz="13800" b="1" dirty="0" smtClean="0"/>
              <a:t>LETOUNI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9865856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Znaky: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aktivní letci, noční (ve dne ukrytí)</a:t>
            </a:r>
          </a:p>
          <a:p>
            <a:r>
              <a:rPr lang="cs-CZ" dirty="0" smtClean="0"/>
              <a:t>kostra předních končetin přeměněna v křídlo </a:t>
            </a:r>
          </a:p>
          <a:p>
            <a:pPr>
              <a:buNone/>
            </a:pPr>
            <a:r>
              <a:rPr lang="cs-CZ" dirty="0" smtClean="0"/>
              <a:t>    (létací blána: 2. - 5. prst + záprstní kosti, 1. prst = drápek)</a:t>
            </a:r>
          </a:p>
          <a:p>
            <a:r>
              <a:rPr lang="cs-CZ" dirty="0" smtClean="0"/>
              <a:t>zadní končetina zavěšovací (opačné zakloubení),  4 prsty</a:t>
            </a:r>
          </a:p>
          <a:p>
            <a:r>
              <a:rPr lang="cs-CZ" dirty="0" smtClean="0"/>
              <a:t>duté kosti</a:t>
            </a:r>
          </a:p>
          <a:p>
            <a:r>
              <a:rPr lang="cs-CZ" dirty="0" smtClean="0"/>
              <a:t>echolokace (nad 100 kHz)</a:t>
            </a:r>
          </a:p>
          <a:p>
            <a:r>
              <a:rPr lang="cs-CZ" dirty="0" smtClean="0"/>
              <a:t>zimní spánek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28188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Echolokace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56485"/>
            <a:ext cx="7814642" cy="5209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70594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Zástupci: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KALONI</a:t>
            </a:r>
            <a:r>
              <a:rPr lang="cs-CZ" dirty="0" smtClean="0"/>
              <a:t>	</a:t>
            </a:r>
          </a:p>
          <a:p>
            <a:r>
              <a:rPr lang="cs-CZ" dirty="0" smtClean="0"/>
              <a:t> tropy, subtropy (Afrika, Asie), „létající lišky“</a:t>
            </a:r>
          </a:p>
          <a:p>
            <a:r>
              <a:rPr lang="cs-CZ" dirty="0" smtClean="0"/>
              <a:t>protažená tlama, velké boltce, nemají ocas</a:t>
            </a:r>
          </a:p>
          <a:p>
            <a:r>
              <a:rPr lang="cs-CZ" dirty="0" smtClean="0"/>
              <a:t>odpočinek hlavou dolů, zabaleni do blan</a:t>
            </a:r>
          </a:p>
          <a:p>
            <a:r>
              <a:rPr lang="cs-CZ" dirty="0" smtClean="0"/>
              <a:t>býložraví (plody a pyl)</a:t>
            </a:r>
          </a:p>
          <a:p>
            <a:r>
              <a:rPr lang="cs-CZ" i="1" dirty="0" smtClean="0"/>
              <a:t>kaloň egyptský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27731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dirty="0" smtClean="0"/>
              <a:t>kaloň </a:t>
            </a:r>
            <a:r>
              <a:rPr lang="cs-CZ" sz="2800" dirty="0" smtClean="0"/>
              <a:t>komorský</a:t>
            </a:r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60648"/>
            <a:ext cx="4680520" cy="6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20710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332656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NETOPÝŘI</a:t>
            </a:r>
            <a:r>
              <a:rPr lang="cs-CZ" dirty="0" smtClean="0"/>
              <a:t>	</a:t>
            </a:r>
          </a:p>
          <a:p>
            <a:r>
              <a:rPr lang="cs-CZ" dirty="0" smtClean="0"/>
              <a:t> menší, zkrácený čenich, blanité víčko v uchu</a:t>
            </a:r>
          </a:p>
          <a:p>
            <a:r>
              <a:rPr lang="cs-CZ" dirty="0" smtClean="0"/>
              <a:t> ostré zuby, 1 prst volný</a:t>
            </a:r>
          </a:p>
          <a:p>
            <a:r>
              <a:rPr lang="cs-CZ" dirty="0" smtClean="0"/>
              <a:t> během odpočinku blány podél těla</a:t>
            </a:r>
          </a:p>
          <a:p>
            <a:r>
              <a:rPr lang="cs-CZ" dirty="0" smtClean="0"/>
              <a:t> potrava – 3/4 hmyz, zbytek ovoce, pyl, …</a:t>
            </a:r>
          </a:p>
          <a:p>
            <a:r>
              <a:rPr lang="cs-CZ" dirty="0" smtClean="0"/>
              <a:t> silně ohrožení</a:t>
            </a:r>
          </a:p>
          <a:p>
            <a:r>
              <a:rPr lang="cs-CZ" i="1" dirty="0" smtClean="0"/>
              <a:t>netopýr velký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18897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pPr algn="l"/>
            <a:r>
              <a:rPr lang="cs-CZ" sz="3200" dirty="0"/>
              <a:t>n</a:t>
            </a:r>
            <a:r>
              <a:rPr lang="cs-CZ" sz="3200" dirty="0" smtClean="0"/>
              <a:t>etopýr velký                            netopýr ušatý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58492"/>
            <a:ext cx="4467225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6893" y="958492"/>
            <a:ext cx="4029075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30506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b="1" dirty="0" smtClean="0"/>
              <a:t>VRÁPENCI</a:t>
            </a:r>
            <a:r>
              <a:rPr lang="cs-CZ" dirty="0" smtClean="0"/>
              <a:t>	</a:t>
            </a:r>
          </a:p>
          <a:p>
            <a:r>
              <a:rPr lang="cs-CZ" dirty="0" smtClean="0"/>
              <a:t>blanité výrůstky okolo nozder</a:t>
            </a:r>
          </a:p>
          <a:p>
            <a:r>
              <a:rPr lang="cs-CZ" dirty="0" smtClean="0"/>
              <a:t>špičaté boltce bez víčka</a:t>
            </a:r>
          </a:p>
          <a:p>
            <a:r>
              <a:rPr lang="cs-CZ" dirty="0" smtClean="0"/>
              <a:t>odpočívají zabaleni do blan</a:t>
            </a:r>
          </a:p>
          <a:p>
            <a:r>
              <a:rPr lang="cs-CZ" dirty="0" smtClean="0"/>
              <a:t>kriticky ohrožení</a:t>
            </a:r>
          </a:p>
          <a:p>
            <a:r>
              <a:rPr lang="cs-CZ" i="1" dirty="0" smtClean="0"/>
              <a:t>vrápenec malý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24817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/>
          <a:lstStyle/>
          <a:p>
            <a:pPr marL="0" indent="0">
              <a:buNone/>
            </a:pPr>
            <a:r>
              <a:rPr lang="cs-CZ" sz="2800" dirty="0"/>
              <a:t>vrápenec </a:t>
            </a:r>
            <a:r>
              <a:rPr lang="cs-CZ" sz="2800" dirty="0" smtClean="0"/>
              <a:t>malý</a:t>
            </a:r>
            <a:endParaRPr lang="cs-CZ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658" y="188640"/>
            <a:ext cx="3805107" cy="6043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04517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60648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b="1" dirty="0" smtClean="0"/>
              <a:t>UPÍŘI </a:t>
            </a:r>
            <a:r>
              <a:rPr lang="cs-CZ" dirty="0" smtClean="0"/>
              <a:t>	</a:t>
            </a:r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r>
              <a:rPr lang="cs-CZ" dirty="0" smtClean="0"/>
              <a:t>Jižní Amerika</a:t>
            </a:r>
          </a:p>
          <a:p>
            <a:r>
              <a:rPr lang="cs-CZ" dirty="0" smtClean="0"/>
              <a:t> různá potrava (nektar, ovoce, krev, …)</a:t>
            </a:r>
          </a:p>
          <a:p>
            <a:r>
              <a:rPr lang="cs-CZ" i="1" dirty="0" smtClean="0"/>
              <a:t>upír obecný</a:t>
            </a:r>
            <a:r>
              <a:rPr lang="cs-CZ" dirty="0" smtClean="0"/>
              <a:t> (umí chodit)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2416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upír obecný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96752"/>
            <a:ext cx="7881675" cy="5343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29598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/>
          <a:lstStyle/>
          <a:p>
            <a:pPr algn="l"/>
            <a:r>
              <a:rPr lang="cs-CZ" sz="2000" dirty="0" smtClean="0"/>
              <a:t>Citace:</a:t>
            </a: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363272" cy="604867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200" dirty="0" smtClean="0"/>
              <a:t> </a:t>
            </a:r>
            <a:r>
              <a:rPr lang="cs-CZ" sz="1200" dirty="0"/>
              <a:t>Echolokace. </a:t>
            </a:r>
            <a:r>
              <a:rPr lang="cs-CZ" sz="1200" i="1" dirty="0"/>
              <a:t>Www.google.cz</a:t>
            </a:r>
            <a:r>
              <a:rPr lang="cs-CZ" sz="1200" dirty="0"/>
              <a:t> [online]. 2008 [cit. 2012-04-12]. Dostupné z: http://www.google.cz/imgres?q=echolokace&amp;hl=cs&amp;gbv=2&amp;tbm=isch&amp;tbnid=w091Qiu0IrK-CM:&amp;imgrefurl=http://netopyrci.wz.cz/echolokace.html&amp;docid=V_rF0pWtxj_AuM&amp;imgurl=http://netopyrci.wz.cz/obrazky/echolokace.jpg&amp;w=450&amp;h=300&amp;ei=keXdT8ybMeih4gT9vN2NCg&amp;zoom=1&amp;iact=hc&amp;vpx=592&amp;vpy=159&amp;dur=518&amp;hovh=183&amp;hovw=275&amp;tx=118&amp;ty=129&amp;sig=106598003853866900806&amp;page=1&amp;tbnh=146&amp;tbnw=208&amp;start=0&amp;ndsp=16&amp;ved=1t:429,r:2,s:0,i:77&amp;biw=1333&amp;bih=680 </a:t>
            </a: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/>
              <a:t>Kaloň komorský. </a:t>
            </a:r>
            <a:r>
              <a:rPr lang="cs-CZ" sz="1200" i="1" dirty="0"/>
              <a:t>Www.wikipedia.cz</a:t>
            </a:r>
            <a:r>
              <a:rPr lang="cs-CZ" sz="1200" dirty="0"/>
              <a:t> [online]. 2011 [cit. 2013-03-05]. Dostupné z: http://upload.wikimedia.org/wikipedia/commons/c/ca/Bristol.zoo.livfruitbat.arp.jpg </a:t>
            </a:r>
            <a:r>
              <a:rPr lang="cs-CZ" sz="1200" dirty="0" smtClean="0"/>
              <a:t> </a:t>
            </a: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 smtClean="0"/>
              <a:t>Netopýr </a:t>
            </a:r>
            <a:r>
              <a:rPr lang="cs-CZ" sz="1200" dirty="0"/>
              <a:t>velký. </a:t>
            </a:r>
            <a:r>
              <a:rPr lang="cs-CZ" sz="1200" i="1" dirty="0"/>
              <a:t>Wwww.google.cz</a:t>
            </a:r>
            <a:r>
              <a:rPr lang="cs-CZ" sz="1200" dirty="0"/>
              <a:t> [online]. 2009 [cit. 2012-04-12]. Dostupné z: http://www.google.cz/imgres?q=netop%C3%BDr+velk%C3%BD&amp;hl=cs&amp;gbv=2&amp;tbm=isch&amp;tbnid=oiAWyqb1XLVPqM:&amp;imgrefurl=http://www.guh.cz/edu/bi/biologie_obratlovci/html05/foto_008.html&amp;docid=5JqQntwyjLMlhM&amp;imgurl=http://www.guh.cz/edu/bi/biologie_obratlovci/foto05/foto_008.jpg&amp;w=469&amp;h=400&amp;ei=ruHdT-TcCerN4QSEvr22Cg&amp;zoom=1&amp;iact=hc&amp;vpx=930&amp;vpy=151&amp;dur=1948&amp;hovh=207&amp;hovw=243&amp;tx=130&amp;ty=126&amp;sig=106598003853866900806&amp;page=1&amp;tbnh=155&amp;tbnw=163&amp;start=0&amp;ndsp=17&amp;ved=1t:429,r:4,s:0,i:83&amp;biw=1333&amp;bih=680 </a:t>
            </a: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/>
              <a:t>Netopýr ušatý. </a:t>
            </a:r>
            <a:r>
              <a:rPr lang="cs-CZ" sz="1200" i="1" dirty="0"/>
              <a:t>Www.google.cz</a:t>
            </a:r>
            <a:r>
              <a:rPr lang="cs-CZ" sz="1200" dirty="0"/>
              <a:t> [online]. 2011 [cit. 2012-04-12]. Dostupné z: http://www.google.cz/imgres?q=netop%C3%BDr+u%C5%A1at%C3%BD&amp;hl=cs&amp;gbv=2&amp;tbm=isch&amp;tbnid=mlHsaDCop3ng6M:&amp;imgrefurl=http://prirodazs.wz.cz/&amp;docid=SIY5fdedBPWjkM&amp;imgurl=http://prirodazs.wz.cz/obrazky/netopyr_usaty3.jpg&amp;w=423&amp;h=372&amp;ei=OOLdT-HFF47U4QSxz52yCg&amp;zoom=1&amp;iact=hc&amp;vpx=666&amp;vpy=66&amp;dur=4094&amp;hovh=211&amp;hovw=239&amp;tx=139&amp;ty=142&amp;sig=106598003853866900806&amp;page=1&amp;tbnh=148&amp;tbnw=172&amp;start=0&amp;ndsp=16&amp;ved=1t:429,r:2,s:0,i:77&amp;biw=1333&amp;bih=680 </a:t>
            </a: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675505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r>
              <a:rPr lang="cs-CZ" sz="1200" dirty="0"/>
              <a:t>Vrápenec malý. </a:t>
            </a:r>
            <a:r>
              <a:rPr lang="cs-CZ" sz="1200" i="1" dirty="0"/>
              <a:t>Www.wikipedia.cz</a:t>
            </a:r>
            <a:r>
              <a:rPr lang="cs-CZ" sz="1200" dirty="0"/>
              <a:t> [online]. 2011 [cit. 2013-03-05]. Dostupné z: http://upload.wikimedia.org/wikipedia/commons/d/d2/Rhinolophus_hipposideros20080922.jpg </a:t>
            </a: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 smtClean="0"/>
              <a:t>Upír </a:t>
            </a:r>
            <a:r>
              <a:rPr lang="cs-CZ" sz="1200" dirty="0"/>
              <a:t>obecný. </a:t>
            </a:r>
            <a:r>
              <a:rPr lang="cs-CZ" sz="1200" i="1" dirty="0"/>
              <a:t>Www.google.cz</a:t>
            </a:r>
            <a:r>
              <a:rPr lang="cs-CZ" sz="1200" dirty="0"/>
              <a:t> [online]. 2010 [cit. 2012-04-12]. Dostupné z: http://www.google.cz/imgres?q=up%C3%ADr+obecn%C3%BD&amp;hl=cs&amp;gbv=2&amp;tbm=isch&amp;tbnid=9z3gO6rUR9X7BM:&amp;imgrefurl=http://www.gymta.cz/kabinety/kab_biologie/videoatlas/savci/netopyri.html&amp;docid=H4usmxVcQsjlhM&amp;imgurl=http://www.gymta.cz/kabinety/kab_biologie/videoatlas/savci/letouni/netopyri/vampyroviti/061-upir-obecny.jpg&amp;w=385&amp;h=261&amp;ei=V-TdT9nPHY3P4QTK_93VCg&amp;zoom=1&amp;iact=hc&amp;vpx=562&amp;vpy=397&amp;dur=3163&amp;hovh=185&amp;hovw=273&amp;tx=131&amp;ty=121&amp;sig=106598003853866900806&amp;page=2&amp;tbnh=152&amp;tbnw=232&amp;start=17&amp;ndsp=20&amp;ved=1t:4 </a:t>
            </a:r>
          </a:p>
        </p:txBody>
      </p:sp>
    </p:spTree>
    <p:extLst>
      <p:ext uri="{BB962C8B-B14F-4D97-AF65-F5344CB8AC3E}">
        <p14:creationId xmlns:p14="http://schemas.microsoft.com/office/powerpoint/2010/main" val="189958950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238</Words>
  <Application>Microsoft Office PowerPoint</Application>
  <PresentationFormat>Předvádění na obrazovce (4:3)</PresentationFormat>
  <Paragraphs>67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 </vt:lpstr>
      <vt:lpstr>Anotace:</vt:lpstr>
      <vt:lpstr> </vt:lpstr>
      <vt:lpstr>Znaky:</vt:lpstr>
      <vt:lpstr>Echolokace</vt:lpstr>
      <vt:lpstr>Zástupci:</vt:lpstr>
      <vt:lpstr>kaloň komorský</vt:lpstr>
      <vt:lpstr>Prezentace aplikace PowerPoint</vt:lpstr>
      <vt:lpstr>netopýr velký                            netopýr ušatý</vt:lpstr>
      <vt:lpstr>Prezentace aplikace PowerPoint</vt:lpstr>
      <vt:lpstr>Prezentace aplikace PowerPoint</vt:lpstr>
      <vt:lpstr>Prezentace aplikace PowerPoint</vt:lpstr>
      <vt:lpstr>Prezentace aplikace PowerPoint</vt:lpstr>
      <vt:lpstr>Citace:</vt:lpstr>
      <vt:lpstr> </vt:lpstr>
    </vt:vector>
  </TitlesOfParts>
  <Company>HL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Hlusice</dc:creator>
  <cp:lastModifiedBy>ZS</cp:lastModifiedBy>
  <cp:revision>18</cp:revision>
  <cp:lastPrinted>2011-11-28T08:18:46Z</cp:lastPrinted>
  <dcterms:created xsi:type="dcterms:W3CDTF">2011-09-01T06:10:59Z</dcterms:created>
  <dcterms:modified xsi:type="dcterms:W3CDTF">2013-03-05T11:45:24Z</dcterms:modified>
</cp:coreProperties>
</file>