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4" r:id="rId8"/>
    <p:sldId id="265" r:id="rId9"/>
    <p:sldId id="263" r:id="rId10"/>
    <p:sldId id="268" r:id="rId11"/>
    <p:sldId id="267" r:id="rId12"/>
    <p:sldId id="269" r:id="rId13"/>
    <p:sldId id="258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 Veselí nad Moravou</a:t>
          </a:r>
          <a:r>
            <a:rPr lang="cs-CZ" smtClean="0"/>
            <a:t>, Kollárova 1045   </a:t>
          </a:r>
          <a:endParaRPr lang="cs-CZ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VY_32_INOVACE_12/7_KRAJE V ČR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Praha, Středočeský kraj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</a:t>
          </a:r>
          <a:r>
            <a:rPr lang="cs-CZ" sz="1900" kern="1200" dirty="0" smtClean="0"/>
            <a:t>MŠ a ZŠ Veselí nad Moravou</a:t>
          </a:r>
          <a:r>
            <a:rPr lang="cs-CZ" sz="1900" kern="1200" smtClean="0"/>
            <a:t>, Kollárova 1045   </a:t>
          </a:r>
          <a:endParaRPr lang="cs-CZ" sz="1900" kern="120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VY_32_INOVACE_12/7_KRAJE V ČR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Praha, Středočeský kraj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349429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Materiál je určen pro výuku předmětu zeměpis </a:t>
            </a:r>
            <a:r>
              <a:rPr lang="cs-CZ" dirty="0" smtClean="0"/>
              <a:t>                    pro </a:t>
            </a:r>
            <a:r>
              <a:rPr lang="cs-CZ" dirty="0" smtClean="0"/>
              <a:t>základní </a:t>
            </a:r>
            <a:r>
              <a:rPr lang="cs-CZ" dirty="0"/>
              <a:t>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vzniku </a:t>
            </a:r>
            <a:r>
              <a:rPr lang="cs-CZ" dirty="0" smtClean="0"/>
              <a:t>listopad 2011</a:t>
            </a:r>
          </a:p>
          <a:p>
            <a:r>
              <a:rPr lang="cs-CZ" dirty="0" smtClean="0"/>
              <a:t>Doba ověření 13.1.2012</a:t>
            </a:r>
          </a:p>
          <a:p>
            <a:r>
              <a:rPr lang="cs-CZ" dirty="0" smtClean="0"/>
              <a:t>Učitel seznámí žáky s kraji České republiky a </a:t>
            </a:r>
          </a:p>
          <a:p>
            <a:pPr marL="109728" indent="0">
              <a:buNone/>
            </a:pPr>
            <a:r>
              <a:rPr lang="cs-CZ" dirty="0" smtClean="0"/>
              <a:t>   charakterizuje hlavní město Prahu a Středočeský kraj.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Žáci zvládli otázky a úkoly bez problému.</a:t>
            </a:r>
            <a:endParaRPr lang="cs-CZ" dirty="0"/>
          </a:p>
          <a:p>
            <a:r>
              <a:rPr lang="cs-CZ" dirty="0"/>
              <a:t>Je určen pro žáky </a:t>
            </a:r>
            <a:r>
              <a:rPr lang="cs-CZ" dirty="0" smtClean="0"/>
              <a:t>7.ročníku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7768"/>
            <a:ext cx="8229600" cy="1143000"/>
          </a:xfrm>
        </p:spPr>
        <p:txBody>
          <a:bodyPr/>
          <a:lstStyle/>
          <a:p>
            <a:r>
              <a:rPr lang="cs-CZ" dirty="0" smtClean="0"/>
              <a:t>Kraje v ČR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7920880" cy="4633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185308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Kraje v ČR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499176" cy="639762"/>
          </a:xfrm>
        </p:spPr>
        <p:txBody>
          <a:bodyPr>
            <a:normAutofit fontScale="92500"/>
          </a:bodyPr>
          <a:lstStyle/>
          <a:p>
            <a:r>
              <a:rPr lang="cs-CZ" dirty="0"/>
              <a:t>Česká republika je rozdělena do 14 krajů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8435280" cy="395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dirty="0" smtClean="0"/>
              <a:t>1.Hlavní město Praha		8.Královehradecký kraj</a:t>
            </a:r>
          </a:p>
          <a:p>
            <a:pPr marL="0" indent="0">
              <a:buNone/>
            </a:pPr>
            <a:r>
              <a:rPr lang="cs-CZ" sz="2600" dirty="0" smtClean="0"/>
              <a:t>2. Středočeský kraj		9. Pardubický kraj</a:t>
            </a:r>
          </a:p>
          <a:p>
            <a:pPr marL="0" indent="0">
              <a:buNone/>
            </a:pPr>
            <a:r>
              <a:rPr lang="cs-CZ" sz="2600" dirty="0" smtClean="0"/>
              <a:t>3.Jihočeský kraj			10.Kraj Vysočina</a:t>
            </a:r>
          </a:p>
          <a:p>
            <a:pPr marL="0" indent="0">
              <a:buNone/>
            </a:pPr>
            <a:r>
              <a:rPr lang="cs-CZ" sz="2600" dirty="0" smtClean="0"/>
              <a:t>4.Plzeňský kraj			11.Jihomoravský kraj</a:t>
            </a:r>
          </a:p>
          <a:p>
            <a:pPr marL="0" indent="0">
              <a:buNone/>
            </a:pPr>
            <a:r>
              <a:rPr lang="cs-CZ" sz="2600" dirty="0" smtClean="0"/>
              <a:t>5.Karlovalský kraj			12.Olomoucký kraj</a:t>
            </a:r>
          </a:p>
          <a:p>
            <a:pPr marL="0" indent="0">
              <a:buNone/>
            </a:pPr>
            <a:r>
              <a:rPr lang="cs-CZ" sz="2600" dirty="0" smtClean="0"/>
              <a:t>6.Ústecký kraj			13.Zlínský kraj</a:t>
            </a:r>
          </a:p>
          <a:p>
            <a:pPr marL="0" indent="0">
              <a:buNone/>
            </a:pPr>
            <a:r>
              <a:rPr lang="cs-CZ" sz="2600" dirty="0" smtClean="0"/>
              <a:t>7.Liberecký kraj			14.Moravskoslezký kraj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38018736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více než 1 milion obyvatel</a:t>
            </a:r>
          </a:p>
          <a:p>
            <a:r>
              <a:rPr lang="cs-CZ" dirty="0" smtClean="0"/>
              <a:t>Hlavní pravomoc má Magistrát hlavního města</a:t>
            </a:r>
          </a:p>
          <a:p>
            <a:pPr marL="109728" indent="0">
              <a:buNone/>
            </a:pPr>
            <a:r>
              <a:rPr lang="cs-CZ" dirty="0" smtClean="0"/>
              <a:t> Prahy – v čele je primátor</a:t>
            </a:r>
          </a:p>
          <a:p>
            <a:r>
              <a:rPr lang="cs-CZ" dirty="0" smtClean="0"/>
              <a:t>Sídlí zde vláda, Poslanecká sněmovna, Senát a </a:t>
            </a:r>
          </a:p>
          <a:p>
            <a:pPr marL="109728" indent="0">
              <a:buNone/>
            </a:pPr>
            <a:r>
              <a:rPr lang="cs-CZ" dirty="0" smtClean="0"/>
              <a:t>prezident republiky</a:t>
            </a:r>
          </a:p>
          <a:p>
            <a:pPr marL="109728" indent="0">
              <a:buNone/>
            </a:pPr>
            <a:r>
              <a:rPr lang="cs-CZ" dirty="0" smtClean="0"/>
              <a:t>Historické památky – Pražský hrad, Karlův most, </a:t>
            </a:r>
          </a:p>
          <a:p>
            <a:pPr marL="109728" indent="0">
              <a:buNone/>
            </a:pPr>
            <a:r>
              <a:rPr lang="cs-CZ" dirty="0" smtClean="0"/>
              <a:t>chrám Svatého Víta, Staroměstské náměstí (orloj), Národní divadlo, Karlova univerzita, socha Svatého Václava na Václavském náměstí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8247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filipkova\AppData\Local\Microsoft\Windows\Temporary Internet Files\Content.IE5\EN3XUPCX\MP9004279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3245" y="1340768"/>
            <a:ext cx="3302990" cy="4930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lipkova\AppData\Local\Microsoft\Windows\Temporary Internet Files\Content.IE5\VX0YKZQY\MP9004278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319" y="1772816"/>
            <a:ext cx="5176068" cy="344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86166" y="879103"/>
            <a:ext cx="25771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Karlův Most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7319" y="1340768"/>
            <a:ext cx="517606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/>
              <a:t>Praha- Vltava, Karlův most, Vyšehrad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xmlns="" val="17438499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ilipkova\AppData\Local\Microsoft\Windows\Temporary Internet Files\Content.IE5\K0O7W0UI\MP9004071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9469" y="0"/>
            <a:ext cx="548506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28036" y="204609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Katedrála sv. Víta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612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173691"/>
            <a:ext cx="4544264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Praha, Karlova Univerzita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7977947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85964"/>
            <a:ext cx="3404093" cy="6372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6424" y="101243"/>
            <a:ext cx="3470783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b="1" dirty="0" smtClean="0"/>
              <a:t>Staroměstský Orloj v Praze</a:t>
            </a:r>
            <a:endParaRPr lang="cs-CZ" sz="19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4093" y="485964"/>
            <a:ext cx="3420957" cy="6354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04093" y="101243"/>
            <a:ext cx="4768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socha sv. Václava na Václavském náměstí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14571" y="239742"/>
            <a:ext cx="349289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Praha Národní divadlo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6404031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32" y="26609"/>
            <a:ext cx="9132168" cy="6849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188640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Praha, letiště Ruzyně, největší letiště v České republice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32" y="44223"/>
            <a:ext cx="9132168" cy="6849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188638"/>
            <a:ext cx="9282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Sazka a O2 Aréna konají se zde hlavně hokejové zápasy, koncerty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4223"/>
            <a:ext cx="9132168" cy="608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79712" y="6272946"/>
            <a:ext cx="3600400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Praha, O2 aréna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1584622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Středočeský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rozlohy je to největší kraj ČR.</a:t>
            </a:r>
          </a:p>
          <a:p>
            <a:r>
              <a:rPr lang="cs-CZ" dirty="0" smtClean="0"/>
              <a:t>Krajský úřad sídlí v Praze.</a:t>
            </a:r>
          </a:p>
          <a:p>
            <a:r>
              <a:rPr lang="cs-CZ" dirty="0" smtClean="0"/>
              <a:t>úrodné nížiny podél Vltavy a Labe</a:t>
            </a:r>
          </a:p>
          <a:p>
            <a:pPr lvl="1"/>
            <a:r>
              <a:rPr lang="cs-CZ" dirty="0" smtClean="0"/>
              <a:t>Pěstují se tady náročné zemědělské plodiny</a:t>
            </a:r>
          </a:p>
          <a:p>
            <a:pPr lvl="1"/>
            <a:r>
              <a:rPr lang="cs-CZ" dirty="0" smtClean="0"/>
              <a:t>hlavně obilí, zelenina a cukrová řepa</a:t>
            </a:r>
          </a:p>
          <a:p>
            <a:r>
              <a:rPr lang="cs-CZ" dirty="0" smtClean="0"/>
              <a:t>významné řeky Vltava a Labe</a:t>
            </a:r>
          </a:p>
          <a:p>
            <a:pPr lvl="1"/>
            <a:r>
              <a:rPr lang="cs-CZ" dirty="0" smtClean="0"/>
              <a:t>Vltava se vlévá do Labe u Mělníka</a:t>
            </a:r>
          </a:p>
          <a:p>
            <a:pPr lvl="1"/>
            <a:r>
              <a:rPr lang="cs-CZ" dirty="0" smtClean="0"/>
              <a:t>Na Vltavě je vybudována řada vodních nádrží</a:t>
            </a:r>
          </a:p>
          <a:p>
            <a:pPr lvl="1"/>
            <a:r>
              <a:rPr lang="cs-CZ" dirty="0" smtClean="0"/>
              <a:t>Slouží k výrobě elektrické energie i rekreaci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587319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Středočeský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Významné památky</a:t>
            </a:r>
          </a:p>
          <a:p>
            <a:pPr lvl="1"/>
            <a:r>
              <a:rPr lang="cs-CZ" sz="2400" dirty="0" smtClean="0"/>
              <a:t>Hrady Karlštejn</a:t>
            </a:r>
            <a:r>
              <a:rPr lang="cs-CZ" sz="2400" dirty="0"/>
              <a:t> </a:t>
            </a:r>
            <a:r>
              <a:rPr lang="cs-CZ" sz="2400" dirty="0" smtClean="0"/>
              <a:t>a Křivoklát</a:t>
            </a:r>
          </a:p>
          <a:p>
            <a:pPr lvl="1"/>
            <a:r>
              <a:rPr lang="cs-CZ" sz="2400" dirty="0" smtClean="0"/>
              <a:t>Zámek Konopiště</a:t>
            </a:r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7441"/>
          <a:stretch/>
        </p:blipFill>
        <p:spPr bwMode="auto">
          <a:xfrm>
            <a:off x="3491880" y="3360115"/>
            <a:ext cx="5471626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88224" y="3501008"/>
            <a:ext cx="216024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hrad Karlštejn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" t="12262" r="204" b="5568"/>
          <a:stretch/>
        </p:blipFill>
        <p:spPr bwMode="auto">
          <a:xfrm>
            <a:off x="2918195" y="3205496"/>
            <a:ext cx="6047690" cy="34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131840" y="3342068"/>
            <a:ext cx="216024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hrad Křivoklát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598" t="6539" r="7272" b="25153"/>
          <a:stretch/>
        </p:blipFill>
        <p:spPr bwMode="auto">
          <a:xfrm>
            <a:off x="2897801" y="3152405"/>
            <a:ext cx="6032945" cy="357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131840" y="3287152"/>
            <a:ext cx="2630033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zámek Konopiště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662193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6058"/>
            <a:ext cx="8229600" cy="4525963"/>
          </a:xfrm>
        </p:spPr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sz="2400" dirty="0" smtClean="0"/>
              <a:t>Jak se jmenuje nejznámější most v Praze, který je      postaven přes řeku Vltavu?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2400" dirty="0" smtClean="0"/>
              <a:t>Jak se jmenuje univerzita na obrázku?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2400" dirty="0" smtClean="0"/>
              <a:t>Pojmenuj  obrázky Pražských památek. 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24844"/>
            <a:ext cx="2568286" cy="1926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56991"/>
            <a:ext cx="1800200" cy="3371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378" t="3572" r="9726" b="146"/>
          <a:stretch/>
        </p:blipFill>
        <p:spPr bwMode="auto">
          <a:xfrm>
            <a:off x="2411760" y="3376881"/>
            <a:ext cx="1512168" cy="3379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383303"/>
            <a:ext cx="1512168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3376881"/>
            <a:ext cx="1512168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56991"/>
            <a:ext cx="2276814" cy="3399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06251" y="3376881"/>
            <a:ext cx="1800200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8967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84048" lvl="1" indent="-274320">
              <a:buSzPct val="75000"/>
              <a:buFont typeface="Wingdings 2" pitchFamily="18" charset="2"/>
              <a:buChar char=""/>
            </a:pPr>
            <a:r>
              <a:rPr lang="cs-CZ" sz="1800" dirty="0" smtClean="0">
                <a:hlinkClick r:id="rId2"/>
              </a:rPr>
              <a:t>www.office.microsoft.com</a:t>
            </a:r>
            <a:endParaRPr lang="cs-CZ" sz="1800" dirty="0" smtClean="0"/>
          </a:p>
          <a:p>
            <a:pPr marL="384048" lvl="1" indent="-274320">
              <a:buSzPct val="75000"/>
              <a:buFont typeface="Wingdings 2" pitchFamily="18" charset="2"/>
              <a:buChar char=""/>
            </a:pPr>
            <a:r>
              <a:rPr lang="cs-CZ" sz="1800" dirty="0" err="1" smtClean="0"/>
              <a:t>Soubor:CoA</a:t>
            </a:r>
            <a:r>
              <a:rPr lang="cs-CZ" sz="1800" dirty="0" smtClean="0"/>
              <a:t> CZ regions.png. In </a:t>
            </a:r>
            <a:r>
              <a:rPr lang="cs-CZ" sz="1800" i="1" dirty="0" err="1" smtClean="0"/>
              <a:t>Wikipedia</a:t>
            </a:r>
            <a:r>
              <a:rPr lang="cs-CZ" sz="1800" i="1" dirty="0" smtClean="0"/>
              <a:t> : </a:t>
            </a:r>
            <a:r>
              <a:rPr lang="cs-CZ" sz="1800" i="1" dirty="0" err="1" smtClean="0"/>
              <a:t>the</a:t>
            </a:r>
            <a:r>
              <a:rPr lang="cs-CZ" sz="1800" i="1" dirty="0" smtClean="0"/>
              <a:t> free </a:t>
            </a:r>
            <a:r>
              <a:rPr lang="cs-CZ" sz="1800" i="1" dirty="0" err="1" smtClean="0"/>
              <a:t>encyclopedia</a:t>
            </a:r>
            <a:r>
              <a:rPr lang="cs-CZ" sz="1800" dirty="0" smtClean="0"/>
              <a:t> [online]. St. </a:t>
            </a:r>
            <a:r>
              <a:rPr lang="cs-CZ" sz="1800" dirty="0" err="1" smtClean="0"/>
              <a:t>Petersburg</a:t>
            </a:r>
            <a:r>
              <a:rPr lang="cs-CZ" sz="1800" dirty="0" smtClean="0"/>
              <a:t> (Florida) : </a:t>
            </a:r>
            <a:r>
              <a:rPr lang="cs-CZ" sz="1800" dirty="0" err="1" smtClean="0"/>
              <a:t>Wikipedia</a:t>
            </a:r>
            <a:r>
              <a:rPr lang="cs-CZ" sz="1800" dirty="0" smtClean="0"/>
              <a:t> 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20.10.2010 [cit. 2011-11-13]. Dostupné z WWW: &lt;http://cs.wikipedia.org/wiki/</a:t>
            </a:r>
            <a:r>
              <a:rPr lang="cs-CZ" sz="1800" dirty="0" err="1" smtClean="0"/>
              <a:t>Soubor:CoA_CZ_regions.png</a:t>
            </a:r>
            <a:r>
              <a:rPr lang="cs-CZ" sz="1800" dirty="0" smtClean="0"/>
              <a:t>&gt;.</a:t>
            </a:r>
            <a:r>
              <a:rPr lang="cs-CZ" sz="1800" dirty="0">
                <a:hlinkClick r:id="rId2"/>
              </a:rPr>
              <a:t> </a:t>
            </a:r>
            <a:endParaRPr lang="cs-CZ" sz="1800" dirty="0" smtClean="0">
              <a:hlinkClick r:id="rId2"/>
            </a:endParaRPr>
          </a:p>
          <a:p>
            <a:pPr marL="384048" lvl="1" indent="-274320">
              <a:buSzPct val="75000"/>
              <a:buFont typeface="Wingdings 2" pitchFamily="18" charset="2"/>
              <a:buChar char=""/>
            </a:pPr>
            <a:r>
              <a:rPr lang="cs-CZ" sz="1800" dirty="0" err="1"/>
              <a:t>Soubor:LKPR</a:t>
            </a:r>
            <a:r>
              <a:rPr lang="cs-CZ" sz="1800" dirty="0"/>
              <a:t> sever 2003.jpg.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 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18. 4. 2005 [cit. 2011-12-16]. Dostupné z WWW: &lt;http://cs.wikipedia.org/wiki/Soubor:LKPR_sever_2003.jpg&gt;.</a:t>
            </a:r>
          </a:p>
          <a:p>
            <a:pPr marL="384048" lvl="1" indent="-274320">
              <a:buSzPct val="75000"/>
              <a:buFont typeface="Wingdings 2" pitchFamily="18" charset="2"/>
              <a:buChar char=""/>
            </a:pPr>
            <a:r>
              <a:rPr lang="cs-CZ" sz="1800" dirty="0"/>
              <a:t>Soubor:O2 </a:t>
            </a:r>
            <a:r>
              <a:rPr lang="cs-CZ" sz="1800" dirty="0" err="1"/>
              <a:t>Arena</a:t>
            </a:r>
            <a:r>
              <a:rPr lang="cs-CZ" sz="1800" dirty="0"/>
              <a:t>, od %C4%8Ceskomoravsk%C3%A9.jpg.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 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9. 5. 2009 [cit. 2011-12-16]. Dostupné z WWW: &lt;http://cs.wikipedia.org/wiki/Soubor:O2_Arena,_od_%C4%8Ceskomoravsk%C3%A9.jpg&gt;.</a:t>
            </a:r>
          </a:p>
          <a:p>
            <a:pPr marL="384048" lvl="1" indent="-274320">
              <a:buSzPct val="75000"/>
              <a:buFont typeface="Wingdings 2" pitchFamily="18" charset="2"/>
              <a:buChar char=""/>
            </a:pPr>
            <a:r>
              <a:rPr lang="cs-CZ" sz="1800" dirty="0"/>
              <a:t>Soubor:Sazka-arena-02.jpg.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 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8. 2 2009 [cit. 2011-12-16]. Dostupné z WWW: &lt;http://cs.wikipedia.org/wiki/Soubor:Sazka-arena-02.jpg&gt;.</a:t>
            </a:r>
          </a:p>
          <a:p>
            <a:pPr marL="384048" lvl="1" indent="-274320">
              <a:buSzPct val="75000"/>
              <a:buFont typeface="Wingdings 2" pitchFamily="18" charset="2"/>
              <a:buChar char=""/>
            </a:pPr>
            <a:endParaRPr lang="cs-CZ" sz="1800" dirty="0" smtClean="0">
              <a:hlinkClick r:id="rId2"/>
            </a:endParaRP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 err="1"/>
              <a:t>Soubor:Wenceslaus</a:t>
            </a:r>
            <a:r>
              <a:rPr lang="cs-CZ" sz="1800" dirty="0"/>
              <a:t> I </a:t>
            </a:r>
            <a:r>
              <a:rPr lang="cs-CZ" sz="1800" dirty="0" err="1"/>
              <a:t>Duke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Bohemia </a:t>
            </a:r>
            <a:r>
              <a:rPr lang="cs-CZ" sz="1800" dirty="0" err="1"/>
              <a:t>equestrian</a:t>
            </a:r>
            <a:r>
              <a:rPr lang="cs-CZ" sz="1800" dirty="0"/>
              <a:t> </a:t>
            </a:r>
            <a:r>
              <a:rPr lang="cs-CZ" sz="1800" dirty="0" err="1"/>
              <a:t>statue</a:t>
            </a:r>
            <a:r>
              <a:rPr lang="cs-CZ" sz="1800" dirty="0"/>
              <a:t> in Prague 3.jpg.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 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20. 9. 2006 [cit. 2011-12-16]. Dostupné z WWW: &lt;http://cs.wikipedia.org/wiki/Soubor:Wenceslaus_I_Duke_of_Bohemia_equestrian_statue_in_Prague_3.jpg</a:t>
            </a:r>
            <a:r>
              <a:rPr lang="cs-CZ" sz="1800" dirty="0" smtClean="0"/>
              <a:t>&gt;.</a:t>
            </a:r>
          </a:p>
          <a:p>
            <a:r>
              <a:rPr lang="cs-CZ" sz="1800" dirty="0" err="1"/>
              <a:t>Soubor:Prazsky</a:t>
            </a:r>
            <a:r>
              <a:rPr lang="cs-CZ" sz="1800" dirty="0"/>
              <a:t> orloj </a:t>
            </a:r>
            <a:r>
              <a:rPr lang="cs-CZ" sz="1800" dirty="0" err="1"/>
              <a:t>celkovy</a:t>
            </a:r>
            <a:r>
              <a:rPr lang="cs-CZ" sz="1800" dirty="0"/>
              <a:t> pohled.jpg.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 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16. 10. 2010 [cit. 2011-12-16]. Dostupné z WWW: &lt;http://cs.wikipedia.org/wiki/</a:t>
            </a:r>
            <a:r>
              <a:rPr lang="cs-CZ" sz="1800" dirty="0" err="1"/>
              <a:t>Soubor:Prazsky_orloj_celkovy_pohled.jpg</a:t>
            </a:r>
            <a:r>
              <a:rPr lang="cs-CZ" sz="1800" dirty="0" smtClean="0"/>
              <a:t>&gt;.</a:t>
            </a:r>
          </a:p>
          <a:p>
            <a:r>
              <a:rPr lang="cs-CZ" sz="1800" dirty="0"/>
              <a:t>Soubor:Burgkarlstein02.jpg.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 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28. 3. 2005 [cit. 2011-12-18]. Dostupné z WWW: &lt;http://cs.wikipedia.org/wiki/Soubor:Burgkarlstein02.jpg</a:t>
            </a:r>
            <a:r>
              <a:rPr lang="cs-CZ" sz="1800" dirty="0" smtClean="0"/>
              <a:t>&gt;.</a:t>
            </a:r>
          </a:p>
          <a:p>
            <a:r>
              <a:rPr lang="cs-CZ" sz="1800" dirty="0" err="1"/>
              <a:t>Soubor:Krivoklat</a:t>
            </a:r>
            <a:r>
              <a:rPr lang="cs-CZ" sz="1800" dirty="0"/>
              <a:t> </a:t>
            </a:r>
            <a:r>
              <a:rPr lang="cs-CZ" sz="1800" dirty="0" err="1"/>
              <a:t>castle</a:t>
            </a:r>
            <a:r>
              <a:rPr lang="cs-CZ" sz="1800" dirty="0"/>
              <a:t> 01.jpg.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 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22. 5. 2010 [cit. 2011-12-18]. Dostupné z WWW: &lt;http://cs.wikipedia.org/wiki/Soubor:Krivoklat_castle_01.jpg&gt;.</a:t>
            </a:r>
          </a:p>
          <a:p>
            <a:r>
              <a:rPr lang="cs-CZ" sz="1800" dirty="0" err="1"/>
              <a:t>Soubor:Blick</a:t>
            </a:r>
            <a:r>
              <a:rPr lang="cs-CZ" sz="1800" dirty="0"/>
              <a:t> </a:t>
            </a:r>
            <a:r>
              <a:rPr lang="cs-CZ" sz="1800" dirty="0" err="1"/>
              <a:t>auf</a:t>
            </a:r>
            <a:r>
              <a:rPr lang="cs-CZ" sz="1800" dirty="0"/>
              <a:t> </a:t>
            </a:r>
            <a:r>
              <a:rPr lang="cs-CZ" sz="1800" dirty="0" err="1"/>
              <a:t>Schloss</a:t>
            </a:r>
            <a:r>
              <a:rPr lang="cs-CZ" sz="1800" dirty="0"/>
              <a:t> Konopiste.jpg.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 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15. 2. 2008 [cit. 2011-12-18]. Dostupné z WWW: &lt;http://cs.wikipedia.org/wiki/</a:t>
            </a:r>
            <a:r>
              <a:rPr lang="cs-CZ" sz="1800" dirty="0" err="1"/>
              <a:t>Soubor:Blick_auf_Schloss_Konopiste.jpg</a:t>
            </a:r>
            <a:r>
              <a:rPr lang="cs-CZ" sz="1800" dirty="0"/>
              <a:t>&gt;.</a:t>
            </a:r>
          </a:p>
          <a:p>
            <a:endParaRPr lang="cs-CZ" sz="1800" dirty="0" smtClean="0"/>
          </a:p>
          <a:p>
            <a:endParaRPr lang="cs-CZ" sz="1800" dirty="0"/>
          </a:p>
          <a:p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31525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340</TotalTime>
  <Words>723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Silk</vt:lpstr>
      <vt:lpstr>Snímek 1</vt:lpstr>
      <vt:lpstr>Anotace</vt:lpstr>
      <vt:lpstr>Kraje v ČR</vt:lpstr>
      <vt:lpstr>Kraje v ČR</vt:lpstr>
      <vt:lpstr>Hlavní město Praha</vt:lpstr>
      <vt:lpstr>Snímek 6</vt:lpstr>
      <vt:lpstr>Snímek 7</vt:lpstr>
      <vt:lpstr>Snímek 8</vt:lpstr>
      <vt:lpstr>Snímek 9</vt:lpstr>
      <vt:lpstr>Středočeský kraj</vt:lpstr>
      <vt:lpstr>Středočeský kraj</vt:lpstr>
      <vt:lpstr>Otázky a úkoly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40</cp:revision>
  <dcterms:created xsi:type="dcterms:W3CDTF">2011-08-21T15:31:45Z</dcterms:created>
  <dcterms:modified xsi:type="dcterms:W3CDTF">2013-03-05T14:03:01Z</dcterms:modified>
</cp:coreProperties>
</file>