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74" r:id="rId4"/>
    <p:sldId id="260" r:id="rId5"/>
    <p:sldId id="261" r:id="rId6"/>
    <p:sldId id="259" r:id="rId7"/>
    <p:sldId id="270" r:id="rId8"/>
    <p:sldId id="262" r:id="rId9"/>
    <p:sldId id="272" r:id="rId10"/>
    <p:sldId id="258" r:id="rId11"/>
    <p:sldId id="263" r:id="rId12"/>
    <p:sldId id="271" r:id="rId13"/>
    <p:sldId id="264" r:id="rId14"/>
    <p:sldId id="268" r:id="rId15"/>
    <p:sldId id="265" r:id="rId16"/>
    <p:sldId id="267" r:id="rId17"/>
    <p:sldId id="266" r:id="rId18"/>
    <p:sldId id="269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DF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MŠ a ZŠ Veselí nad Moravou, Kollárova 1045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VY_32_INOVACE_12/19_Západní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Státy západní Evropy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271" custLinFactNeighborY="90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MŠ a ZŠ Veselí nad Moravou, Kollárova 1045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32040" y="648058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VY_32_INOVACE_12/19_Západní Evropa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Státy západní Evropy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6735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11560" y="2708920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výuku předmětu zeměpis pro základní školu praktickou</a:t>
            </a:r>
            <a:r>
              <a:rPr lang="cs-CZ" dirty="0" smtClean="0"/>
              <a:t>.</a:t>
            </a:r>
          </a:p>
          <a:p>
            <a:r>
              <a:rPr lang="cs-CZ" dirty="0"/>
              <a:t>Příprava není nutná</a:t>
            </a:r>
            <a:r>
              <a:rPr lang="cs-CZ" dirty="0" smtClean="0"/>
              <a:t>.</a:t>
            </a:r>
          </a:p>
          <a:p>
            <a:r>
              <a:rPr lang="cs-CZ" dirty="0"/>
              <a:t>Doba vzniku </a:t>
            </a:r>
            <a:r>
              <a:rPr lang="cs-CZ" dirty="0" smtClean="0"/>
              <a:t>listopad 2011</a:t>
            </a:r>
          </a:p>
          <a:p>
            <a:r>
              <a:rPr lang="cs-CZ"/>
              <a:t>Doba </a:t>
            </a:r>
            <a:r>
              <a:rPr lang="cs-CZ" smtClean="0"/>
              <a:t>ověření 13.1.2012</a:t>
            </a:r>
            <a:endParaRPr lang="cs-CZ" dirty="0" smtClean="0"/>
          </a:p>
          <a:p>
            <a:r>
              <a:rPr lang="cs-CZ" dirty="0" smtClean="0"/>
              <a:t>Žáci byli seznámeni se státy západní Evropy, ke každému státu uvede základní údaje.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/>
              <a:t>Je určen pro žáky </a:t>
            </a:r>
            <a:r>
              <a:rPr lang="cs-CZ" dirty="0" smtClean="0"/>
              <a:t>8.ročníku</a:t>
            </a:r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/>
              <a:t>Západní Evropa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427044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Státy:</a:t>
            </a:r>
          </a:p>
          <a:p>
            <a:pPr lvl="1"/>
            <a:r>
              <a:rPr lang="cs-CZ" sz="2800" dirty="0" smtClean="0"/>
              <a:t>Velká Británie</a:t>
            </a:r>
          </a:p>
          <a:p>
            <a:pPr lvl="1"/>
            <a:r>
              <a:rPr lang="cs-CZ" sz="2800" dirty="0" smtClean="0"/>
              <a:t>Irsko</a:t>
            </a:r>
          </a:p>
          <a:p>
            <a:pPr lvl="1"/>
            <a:r>
              <a:rPr lang="cs-CZ" sz="2800" dirty="0" smtClean="0"/>
              <a:t>Francie</a:t>
            </a:r>
          </a:p>
          <a:p>
            <a:pPr lvl="1"/>
            <a:r>
              <a:rPr lang="cs-CZ" sz="2800" dirty="0" smtClean="0"/>
              <a:t>Belgie</a:t>
            </a:r>
          </a:p>
          <a:p>
            <a:pPr lvl="1"/>
            <a:r>
              <a:rPr lang="cs-CZ" sz="2800" dirty="0" smtClean="0"/>
              <a:t>Nizozemsko</a:t>
            </a:r>
          </a:p>
          <a:p>
            <a:pPr lvl="1"/>
            <a:r>
              <a:rPr lang="cs-CZ" sz="2800" dirty="0" smtClean="0"/>
              <a:t>Lucembursko</a:t>
            </a:r>
          </a:p>
          <a:p>
            <a:pPr lvl="1"/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w="1905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Západní Evropa</a:t>
            </a:r>
            <a:endParaRPr lang="cs-CZ" sz="5400" b="1" dirty="0">
              <a:ln w="1905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45" r="13489"/>
          <a:stretch/>
        </p:blipFill>
        <p:spPr bwMode="auto">
          <a:xfrm>
            <a:off x="3779912" y="2060848"/>
            <a:ext cx="5138331" cy="4394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203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město: Londýn</a:t>
            </a:r>
          </a:p>
          <a:p>
            <a:r>
              <a:rPr lang="cs-CZ" dirty="0" smtClean="0"/>
              <a:t>měna: Libra</a:t>
            </a:r>
          </a:p>
          <a:p>
            <a:r>
              <a:rPr lang="cs-CZ" dirty="0" smtClean="0"/>
              <a:t>jazyk: Angličtina</a:t>
            </a:r>
          </a:p>
          <a:p>
            <a:r>
              <a:rPr lang="cs-CZ" dirty="0" smtClean="0"/>
              <a:t>Stát je složený ze čtyř zemí- Anglie, Skotsko, Wales a Severní Irsko.</a:t>
            </a:r>
          </a:p>
          <a:p>
            <a:r>
              <a:rPr lang="cs-CZ" dirty="0" smtClean="0"/>
              <a:t>V minulosti měla Velká Británie velké množství kolonií, to je jeden z hlavních důvodů proč je Angličtina jedním z nejrozšířenějších jazyků na světě.</a:t>
            </a:r>
          </a:p>
          <a:p>
            <a:r>
              <a:rPr lang="cs-CZ" dirty="0"/>
              <a:t>v</a:t>
            </a:r>
            <a:r>
              <a:rPr lang="cs-CZ" dirty="0" smtClean="0"/>
              <a:t>elmi vyspělý stát</a:t>
            </a:r>
          </a:p>
          <a:p>
            <a:r>
              <a:rPr lang="cs-CZ" dirty="0" smtClean="0"/>
              <a:t>Patří do skupiny nejvyspělejších států světa G8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Británie </a:t>
            </a:r>
            <a:r>
              <a:rPr lang="cs-CZ" sz="2400" dirty="0" smtClean="0"/>
              <a:t>(spojené království Velké Británie a Severního Irska)</a:t>
            </a:r>
            <a:endParaRPr lang="cs-CZ" sz="2400" dirty="0"/>
          </a:p>
        </p:txBody>
      </p:sp>
      <p:pic>
        <p:nvPicPr>
          <p:cNvPr id="1026" name="Picture 2" descr="C:\Users\filipkova\AppData\Local\Microsoft\Windows\Temporary Internet Files\Content.IE5\X6RQJYWL\MP9003628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39341"/>
            <a:ext cx="3168352" cy="157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93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564904"/>
            <a:ext cx="7408333" cy="3816423"/>
          </a:xfrm>
        </p:spPr>
        <p:txBody>
          <a:bodyPr/>
          <a:lstStyle/>
          <a:p>
            <a:r>
              <a:rPr lang="cs-CZ" dirty="0"/>
              <a:t>průmysl</a:t>
            </a:r>
          </a:p>
          <a:p>
            <a:pPr lvl="1"/>
            <a:r>
              <a:rPr lang="cs-CZ" dirty="0"/>
              <a:t>těžba ropy v Severním moři</a:t>
            </a:r>
          </a:p>
          <a:p>
            <a:pPr lvl="1"/>
            <a:r>
              <a:rPr lang="cs-CZ" dirty="0"/>
              <a:t>velmi rozvinuté hutnictví, strojírenství, elektrotechnika, chemický a textilní </a:t>
            </a:r>
            <a:r>
              <a:rPr lang="cs-CZ" dirty="0" smtClean="0"/>
              <a:t>průmysl</a:t>
            </a:r>
          </a:p>
          <a:p>
            <a:pPr>
              <a:spcBef>
                <a:spcPts val="2400"/>
              </a:spcBef>
            </a:pPr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hlavně živočišná výroba- chov skotu a ovcí</a:t>
            </a:r>
          </a:p>
          <a:p>
            <a:pPr lvl="1"/>
            <a:r>
              <a:rPr lang="cs-CZ" dirty="0" smtClean="0"/>
              <a:t>potraviny musí dovážet ze světa</a:t>
            </a:r>
          </a:p>
          <a:p>
            <a:pPr marL="301943" lvl="1" indent="0">
              <a:buNone/>
            </a:pPr>
            <a:endParaRPr lang="cs-CZ" dirty="0" smtClean="0"/>
          </a:p>
          <a:p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Velká Británie </a:t>
            </a:r>
            <a:r>
              <a:rPr lang="cs-CZ" sz="2400" dirty="0" smtClean="0"/>
              <a:t>(spojené království Velké Británie a Severního Irska)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886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filipkova\AppData\Local\Microsoft\Windows\Temporary Internet Files\Content.IE5\EN3XUPCX\MP9004007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60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6908" y="6229722"/>
            <a:ext cx="5616624" cy="46166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Britští Gardisté- uniforma </a:t>
            </a:r>
            <a:r>
              <a:rPr lang="cs-CZ" sz="2400" b="1" dirty="0" err="1">
                <a:solidFill>
                  <a:srgbClr val="002060"/>
                </a:solidFill>
              </a:rPr>
              <a:t>b</a:t>
            </a:r>
            <a:r>
              <a:rPr lang="cs-CZ" sz="2400" b="1" dirty="0" err="1" smtClean="0">
                <a:solidFill>
                  <a:srgbClr val="002060"/>
                </a:solidFill>
              </a:rPr>
              <a:t>ristské</a:t>
            </a:r>
            <a:r>
              <a:rPr lang="cs-CZ" sz="2400" b="1" dirty="0" smtClean="0">
                <a:solidFill>
                  <a:srgbClr val="002060"/>
                </a:solidFill>
              </a:rPr>
              <a:t> stráže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8195" name="Picture 3" descr="C:\Users\filipkova\AppData\Local\Microsoft\Windows\Temporary Internet Files\Content.IE5\DE4CGPLA\MP9004309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764" y="0"/>
            <a:ext cx="448047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02736" y="147990"/>
            <a:ext cx="4328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typická </a:t>
            </a:r>
            <a:r>
              <a:rPr lang="cs-CZ" sz="2400" b="1" dirty="0" err="1" smtClean="0"/>
              <a:t>telefoní</a:t>
            </a:r>
            <a:r>
              <a:rPr lang="cs-CZ" sz="2400" b="1" dirty="0" smtClean="0"/>
              <a:t> budka ve VB</a:t>
            </a:r>
            <a:endParaRPr lang="cs-CZ" sz="2400" b="1" dirty="0"/>
          </a:p>
        </p:txBody>
      </p:sp>
      <p:pic>
        <p:nvPicPr>
          <p:cNvPr id="8196" name="Picture 4" descr="C:\Users\filipkova\AppData\Local\Microsoft\Windows\Temporary Internet Files\Content.IE5\AM1I8PN9\MP9004279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558" y="0"/>
            <a:ext cx="74168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51720" y="157435"/>
            <a:ext cx="1731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Londýn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2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město: Dublin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jazyk: Irština, Angličtina</a:t>
            </a:r>
          </a:p>
          <a:p>
            <a:r>
              <a:rPr lang="cs-CZ" dirty="0" smtClean="0"/>
              <a:t>Dříve bylo chudou zemí, po vstupu do EU došlo k výraznému rozvoji</a:t>
            </a:r>
          </a:p>
          <a:p>
            <a:r>
              <a:rPr lang="cs-CZ" dirty="0" smtClean="0"/>
              <a:t>Irsku se říká zelený ostrov</a:t>
            </a:r>
          </a:p>
          <a:p>
            <a:r>
              <a:rPr lang="cs-CZ" dirty="0" smtClean="0"/>
              <a:t>Mnoho pastvin</a:t>
            </a:r>
          </a:p>
          <a:p>
            <a:pPr lvl="1"/>
            <a:r>
              <a:rPr lang="cs-CZ" dirty="0" smtClean="0"/>
              <a:t>Chov skotu a ovcí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69016" y="476672"/>
            <a:ext cx="581281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600" b="1" cap="all" spc="0" dirty="0" smtClean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Irsko </a:t>
            </a:r>
            <a:r>
              <a:rPr lang="cs-CZ" sz="4400" b="1" cap="all" spc="0" dirty="0" smtClean="0">
                <a:ln/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(republika)</a:t>
            </a:r>
            <a:endParaRPr lang="cs-CZ" sz="4400" b="1" cap="all" spc="0" dirty="0">
              <a:ln/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filipkova\AppData\Local\Microsoft\Windows\Temporary Internet Files\Content.IE5\1CB8L9W8\MP9003627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53444"/>
            <a:ext cx="324036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441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filipkova\AppData\Local\Microsoft\Windows\Temporary Internet Files\Content.IE5\AB0DKPH7\MP9004034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9719"/>
            <a:ext cx="9143999" cy="60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80478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Irské pobřeží</a:t>
            </a:r>
            <a:endParaRPr lang="cs-CZ" sz="2800" b="1" dirty="0"/>
          </a:p>
        </p:txBody>
      </p:sp>
      <p:pic>
        <p:nvPicPr>
          <p:cNvPr id="3076" name="Picture 4" descr="C:\Users\filipkova\AppData\Local\Microsoft\Windows\Temporary Internet Files\Content.IE5\S7687CZ2\MP9004278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12888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hrad na útesu v Irsku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5990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7" y="2675467"/>
            <a:ext cx="7848873" cy="3450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 město: Paříž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jazyk: Francouzština</a:t>
            </a:r>
          </a:p>
          <a:p>
            <a:r>
              <a:rPr lang="cs-CZ" dirty="0" smtClean="0"/>
              <a:t>V minulosti měla hodně kolonií, podobně jako VB.</a:t>
            </a:r>
          </a:p>
          <a:p>
            <a:r>
              <a:rPr lang="cs-CZ" dirty="0" smtClean="0"/>
              <a:t>Patří mezi osm nejvyspělejších států světa G8</a:t>
            </a:r>
          </a:p>
          <a:p>
            <a:r>
              <a:rPr lang="cs-CZ" dirty="0" smtClean="0"/>
              <a:t>Hlavní město Paříž je světovým centrem kultury a módy.</a:t>
            </a:r>
          </a:p>
          <a:p>
            <a:r>
              <a:rPr lang="cs-CZ" dirty="0" smtClean="0"/>
              <a:t>Francie je turisty velmi navštěvovaná, díky velkému množství památek, krásné přírodě a moři.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64975" y="332656"/>
            <a:ext cx="54216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Francie</a:t>
            </a:r>
            <a:r>
              <a:rPr lang="cs-CZ" sz="54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(republika)</a:t>
            </a:r>
            <a:endParaRPr lang="cs-CZ" sz="4000" b="1" dirty="0">
              <a:ln w="285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C:\Users\filipkova\AppData\Local\Microsoft\Windows\Temporary Internet Files\Content.IE5\291C8WL8\MP9003626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627" y="1636224"/>
            <a:ext cx="3055829" cy="179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75467"/>
            <a:ext cx="8280919" cy="3450696"/>
          </a:xfrm>
        </p:spPr>
        <p:txBody>
          <a:bodyPr/>
          <a:lstStyle/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strojírenství- světoznámé značky automobilů- Peugeot, Citroen</a:t>
            </a:r>
          </a:p>
          <a:p>
            <a:pPr lvl="1"/>
            <a:r>
              <a:rPr lang="cs-CZ" dirty="0" smtClean="0"/>
              <a:t>jaderná energetika, chemický průmysl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Patří k největším vývozcům zemědělských produktů v Evropě</a:t>
            </a:r>
          </a:p>
          <a:p>
            <a:pPr lvl="1"/>
            <a:r>
              <a:rPr lang="cs-CZ" dirty="0" smtClean="0"/>
              <a:t>převažuje pěstování obilí, zeleniny, ovoce</a:t>
            </a:r>
          </a:p>
          <a:p>
            <a:pPr lvl="1"/>
            <a:r>
              <a:rPr lang="cs-CZ" dirty="0" smtClean="0"/>
              <a:t>rozšířený chov dobytka</a:t>
            </a:r>
          </a:p>
          <a:p>
            <a:pPr marL="301943" lvl="1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Francie</a:t>
            </a:r>
            <a:r>
              <a:rPr lang="cs-CZ" sz="54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(republika)</a:t>
            </a:r>
            <a:endParaRPr lang="cs-CZ" sz="4000" b="1" dirty="0">
              <a:ln w="28575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544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K0O7W0UI\MP9004015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5"/>
            <a:ext cx="4591372" cy="6883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14405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FDF11"/>
                </a:solidFill>
              </a:rPr>
              <a:t>Paříž- </a:t>
            </a:r>
            <a:r>
              <a:rPr lang="cs-CZ" sz="2400" b="1" dirty="0" err="1" smtClean="0">
                <a:solidFill>
                  <a:srgbClr val="EFDF11"/>
                </a:solidFill>
              </a:rPr>
              <a:t>Eiffelova</a:t>
            </a:r>
            <a:r>
              <a:rPr lang="cs-CZ" sz="2400" b="1" dirty="0" smtClean="0">
                <a:solidFill>
                  <a:srgbClr val="EFDF11"/>
                </a:solidFill>
              </a:rPr>
              <a:t> věž</a:t>
            </a:r>
            <a:endParaRPr lang="cs-CZ" sz="2400" b="1" dirty="0">
              <a:solidFill>
                <a:srgbClr val="EFDF11"/>
              </a:solidFill>
            </a:endParaRPr>
          </a:p>
        </p:txBody>
      </p:sp>
      <p:pic>
        <p:nvPicPr>
          <p:cNvPr id="1029" name="Picture 5" descr="C:\Users\filipkova\AppData\Local\Microsoft\Windows\Temporary Internet Files\Content.IE5\EN3XUPCX\MP90016405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595" y="1"/>
            <a:ext cx="4552628" cy="688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lipkova\AppData\Local\Microsoft\Windows\Temporary Internet Files\Content.IE5\K0O7W0UI\MP90040377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1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5229200"/>
            <a:ext cx="3716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FDF11"/>
                </a:solidFill>
              </a:rPr>
              <a:t>Paříž- Vítězný oblouk</a:t>
            </a:r>
            <a:endParaRPr lang="cs-CZ" sz="2800" b="1" dirty="0">
              <a:solidFill>
                <a:srgbClr val="EFDF11"/>
              </a:solidFill>
            </a:endParaRPr>
          </a:p>
        </p:txBody>
      </p:sp>
      <p:pic>
        <p:nvPicPr>
          <p:cNvPr id="1032" name="Picture 8" descr="C:\Users\filipkova\AppData\Local\Microsoft\Windows\Temporary Internet Files\Content.IE5\AB0DKPH7\MP90040108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474" y="7783"/>
            <a:ext cx="5499831" cy="687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979712" y="6200290"/>
            <a:ext cx="3716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Paříž- Vítězný oblouk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034" name="Picture 10" descr="C:\Users\filipkova\AppData\Local\Microsoft\Windows\Temporary Internet Files\Content.IE5\EN3XUPCX\MP90040150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3" y="605719"/>
            <a:ext cx="9134090" cy="608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6687" y="6132988"/>
            <a:ext cx="49266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Paříž- katedrála </a:t>
            </a:r>
            <a:r>
              <a:rPr lang="cs-CZ" sz="2800" b="1" dirty="0" err="1" smtClean="0">
                <a:solidFill>
                  <a:srgbClr val="FFFF00"/>
                </a:solidFill>
              </a:rPr>
              <a:t>Noterdam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48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13" grpId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276872"/>
            <a:ext cx="7408333" cy="4464496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město: Brusel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jazyk: Francouzština, Němčina</a:t>
            </a:r>
          </a:p>
          <a:p>
            <a:r>
              <a:rPr lang="cs-CZ" dirty="0" smtClean="0"/>
              <a:t>Je to zem dvou národů:</a:t>
            </a:r>
          </a:p>
          <a:p>
            <a:pPr lvl="1"/>
            <a:r>
              <a:rPr lang="cs-CZ" dirty="0" smtClean="0"/>
              <a:t>románských Valonů a germánských Vlámů</a:t>
            </a:r>
          </a:p>
          <a:p>
            <a:r>
              <a:rPr lang="cs-CZ" dirty="0" smtClean="0"/>
              <a:t>V Bruselu je sídlo EU a NATO</a:t>
            </a:r>
          </a:p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na vysoké úrovni</a:t>
            </a:r>
          </a:p>
          <a:p>
            <a:pPr lvl="1"/>
            <a:r>
              <a:rPr lang="cs-CZ" dirty="0" smtClean="0"/>
              <a:t>především hutnictví, strojírenství, chemický průmysl a výroba skla</a:t>
            </a:r>
          </a:p>
          <a:p>
            <a:endParaRPr lang="cs-CZ" dirty="0" smtClean="0"/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EFDF11"/>
                </a:solidFill>
              </a:rPr>
              <a:t>Belgie</a:t>
            </a:r>
            <a:r>
              <a:rPr lang="cs-CZ" sz="6000" dirty="0" smtClean="0">
                <a:solidFill>
                  <a:srgbClr val="EFDF11"/>
                </a:solidFill>
              </a:rPr>
              <a:t> </a:t>
            </a:r>
            <a:r>
              <a:rPr lang="cs-CZ" sz="3200" dirty="0" smtClean="0">
                <a:solidFill>
                  <a:srgbClr val="EFDF11"/>
                </a:solidFill>
              </a:rPr>
              <a:t>(království)</a:t>
            </a:r>
            <a:endParaRPr lang="cs-CZ" sz="3200" dirty="0">
              <a:solidFill>
                <a:srgbClr val="EFDF11"/>
              </a:solidFill>
            </a:endParaRPr>
          </a:p>
        </p:txBody>
      </p:sp>
      <p:pic>
        <p:nvPicPr>
          <p:cNvPr id="4098" name="Picture 2" descr="C:\Users\filipkova\AppData\Local\Microsoft\Windows\Temporary Internet Files\Content.IE5\WKLLJ514\MP9003626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11861"/>
            <a:ext cx="3024336" cy="190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7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filipkova\AppData\Local\Microsoft\Windows\Temporary Internet Files\Content.IE5\DE4CGPLA\MC9004157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59807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476672"/>
            <a:ext cx="1732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atomium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0028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507234"/>
            <a:ext cx="7408333" cy="41764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 město: Amsterdam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jazyk: Nizozemština</a:t>
            </a:r>
          </a:p>
          <a:p>
            <a:r>
              <a:rPr lang="cs-CZ" dirty="0" smtClean="0"/>
              <a:t>Název státu byl vytvořen podle nízké polohy.</a:t>
            </a:r>
          </a:p>
          <a:p>
            <a:r>
              <a:rPr lang="cs-CZ" dirty="0" smtClean="0"/>
              <a:t>Třetina území státu leží pod hladinou oceánu.</a:t>
            </a:r>
          </a:p>
          <a:p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zpracování ropy</a:t>
            </a:r>
          </a:p>
          <a:p>
            <a:pPr lvl="1"/>
            <a:r>
              <a:rPr lang="cs-CZ" dirty="0" smtClean="0"/>
              <a:t>bohaté zásoby zemního plynu</a:t>
            </a:r>
          </a:p>
          <a:p>
            <a:r>
              <a:rPr lang="cs-CZ" dirty="0" smtClean="0"/>
              <a:t>Produkce světoznámých značek sýrů- eidam, gouda</a:t>
            </a:r>
          </a:p>
          <a:p>
            <a:r>
              <a:rPr lang="cs-CZ" dirty="0" smtClean="0"/>
              <a:t>Slavné pěstování květin- země tulipánů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Nizozemsko</a:t>
            </a:r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(království)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filipkova\AppData\Local\Microsoft\Windows\Temporary Internet Files\Content.IE5\VX0YKZQY\MP9003627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1412776"/>
            <a:ext cx="3198261" cy="213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4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filipkova\AppData\Local\Microsoft\Windows\Temporary Internet Files\Content.IE5\VX0YKZQY\MP9004037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82" y="240043"/>
            <a:ext cx="9165882" cy="610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6401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Tulipánové pole a větrný mlýn, ve kterém se vyrábí sýry</a:t>
            </a:r>
            <a:endParaRPr lang="cs-CZ" sz="2400" dirty="0"/>
          </a:p>
        </p:txBody>
      </p:sp>
      <p:pic>
        <p:nvPicPr>
          <p:cNvPr id="6147" name="Picture 3" descr="C:\Users\filipkova\AppData\Local\Microsoft\Windows\Temporary Internet Files\Content.IE5\ZL9PXVUY\MP9004038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882" y="232751"/>
            <a:ext cx="9165882" cy="610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19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město: Lucemburk</a:t>
            </a:r>
          </a:p>
          <a:p>
            <a:r>
              <a:rPr lang="cs-CZ" dirty="0" smtClean="0"/>
              <a:t>měna: euro</a:t>
            </a:r>
          </a:p>
          <a:p>
            <a:r>
              <a:rPr lang="cs-CZ" dirty="0" smtClean="0"/>
              <a:t>jazyk: Lucemburština</a:t>
            </a:r>
          </a:p>
          <a:p>
            <a:r>
              <a:rPr lang="cs-CZ" dirty="0" smtClean="0"/>
              <a:t>Patří mezi nejmenší země světa.</a:t>
            </a:r>
          </a:p>
          <a:p>
            <a:r>
              <a:rPr lang="cs-CZ" dirty="0" smtClean="0"/>
              <a:t>vysoká životní úroveň</a:t>
            </a:r>
          </a:p>
          <a:p>
            <a:r>
              <a:rPr lang="cs-CZ" dirty="0" smtClean="0"/>
              <a:t>V hlavní městě sídlí významné banky</a:t>
            </a:r>
          </a:p>
          <a:p>
            <a:r>
              <a:rPr lang="cs-CZ" dirty="0" smtClean="0"/>
              <a:t>Z rodu Lucemburků byl český král a císař Karel IV.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Lucembursko</a:t>
            </a:r>
            <a:r>
              <a:rPr lang="cs-CZ" sz="5400" dirty="0" smtClean="0"/>
              <a:t> </a:t>
            </a:r>
            <a:r>
              <a:rPr lang="cs-CZ" sz="3600" dirty="0" smtClean="0"/>
              <a:t>(velkovévodství)</a:t>
            </a:r>
            <a:endParaRPr lang="cs-CZ" sz="3600" dirty="0"/>
          </a:p>
        </p:txBody>
      </p:sp>
      <p:pic>
        <p:nvPicPr>
          <p:cNvPr id="3074" name="Picture 2" descr="C:\Users\filipkova\AppData\Local\Microsoft\Windows\Temporary Internet Files\Content.IE5\9U1WKR4H\MP9003627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1743236"/>
            <a:ext cx="3168353" cy="18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48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05861"/>
          </a:xfrm>
        </p:spPr>
        <p:txBody>
          <a:bodyPr>
            <a:normAutofit/>
          </a:bodyPr>
          <a:lstStyle/>
          <a:p>
            <a:r>
              <a:rPr lang="cs-CZ" dirty="0" smtClean="0"/>
              <a:t>Ve Francii se vyrábí auta značky a) </a:t>
            </a:r>
            <a:r>
              <a:rPr lang="cs-CZ" dirty="0" err="1" smtClean="0"/>
              <a:t>audi</a:t>
            </a:r>
            <a:r>
              <a:rPr lang="cs-CZ" dirty="0" smtClean="0"/>
              <a:t>, mercedes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   b) </a:t>
            </a:r>
            <a:r>
              <a:rPr lang="cs-CZ" dirty="0" err="1" smtClean="0"/>
              <a:t>peugeot</a:t>
            </a:r>
            <a:r>
              <a:rPr lang="cs-CZ" dirty="0" smtClean="0"/>
              <a:t>, citroen</a:t>
            </a:r>
          </a:p>
          <a:p>
            <a:r>
              <a:rPr lang="cs-CZ" dirty="0" smtClean="0"/>
              <a:t>V Nizozemsku se pěstují hlavně a) tulipány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   b) růže</a:t>
            </a:r>
          </a:p>
          <a:p>
            <a:pPr marL="0" indent="0">
              <a:buNone/>
            </a:pPr>
            <a:r>
              <a:rPr lang="cs-CZ" dirty="0" smtClean="0"/>
              <a:t>Karel IV. byl původem z _____________.</a:t>
            </a:r>
          </a:p>
          <a:p>
            <a:pPr marL="0" indent="0">
              <a:buNone/>
            </a:pPr>
            <a:r>
              <a:rPr lang="cs-CZ" dirty="0" smtClean="0"/>
              <a:t>Hlavní město Francie je ________.</a:t>
            </a:r>
          </a:p>
          <a:p>
            <a:pPr marL="0" indent="0">
              <a:buNone/>
            </a:pPr>
            <a:r>
              <a:rPr lang="cs-CZ" dirty="0" smtClean="0"/>
              <a:t>Název státu Nizozemsko vznikl podle _______________.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pozornosti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72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sz="1800" dirty="0" err="1"/>
              <a:t>Soubor:Western-Europe-map.png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31. 1. 2005 [cit. 2011-12-03]. Dostupné z WWW: &lt;http://cs.wikipedia.org/wiki/</a:t>
            </a:r>
            <a:r>
              <a:rPr lang="cs-CZ" sz="1800" dirty="0" err="1"/>
              <a:t>Soubor:Western-Europe-map.png</a:t>
            </a:r>
            <a:r>
              <a:rPr lang="cs-CZ" sz="1800" dirty="0"/>
              <a:t>&gt;.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52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324</TotalTime>
  <Words>577</Words>
  <Application>Microsoft Office PowerPoint</Application>
  <PresentationFormat>Předvádění na obrazovce (4:3)</PresentationFormat>
  <Paragraphs>122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Prezentace aplikace PowerPoint</vt:lpstr>
      <vt:lpstr>Anotace</vt:lpstr>
      <vt:lpstr>Západní Evropa</vt:lpstr>
      <vt:lpstr>Západní Evropa</vt:lpstr>
      <vt:lpstr>Velká Británie (spojené království Velké Británie a Severního Irska)</vt:lpstr>
      <vt:lpstr>Velká Británie (spojené království Velké Británie a Severního Irska)</vt:lpstr>
      <vt:lpstr>Prezentace aplikace PowerPoint</vt:lpstr>
      <vt:lpstr>Prezentace aplikace PowerPoint</vt:lpstr>
      <vt:lpstr>Prezentace aplikace PowerPoint</vt:lpstr>
      <vt:lpstr>Prezentace aplikace PowerPoint</vt:lpstr>
      <vt:lpstr>Francie (republika)</vt:lpstr>
      <vt:lpstr>Prezentace aplikace PowerPoint</vt:lpstr>
      <vt:lpstr>Belgie (království)</vt:lpstr>
      <vt:lpstr>Prezentace aplikace PowerPoint</vt:lpstr>
      <vt:lpstr>Nizozemsko (království)</vt:lpstr>
      <vt:lpstr>Prezentace aplikace PowerPoint</vt:lpstr>
      <vt:lpstr>Lucembursko (velkovévodství)</vt:lpstr>
      <vt:lpstr>Test pozornosti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36</cp:revision>
  <dcterms:created xsi:type="dcterms:W3CDTF">2011-08-21T15:31:45Z</dcterms:created>
  <dcterms:modified xsi:type="dcterms:W3CDTF">2012-04-25T07:54:13Z</dcterms:modified>
</cp:coreProperties>
</file>