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ags/tag2.xml" ContentType="application/vnd.openxmlformats-officedocument.presentationml.tags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ags/tag16.xml" ContentType="application/vnd.openxmlformats-officedocument.presentationml.tags+xml"/>
  <Override PartName="/ppt/tags/tag18.xml" ContentType="application/vnd.openxmlformats-officedocument.presentationml.tags+xml"/>
  <Override PartName="/ppt/slideLayouts/slideLayout10.xml" ContentType="application/vnd.openxmlformats-officedocument.presentationml.slideLayout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notesSlides/notesSlide12.xml" ContentType="application/vnd.openxmlformats-officedocument.presentationml.notesSlid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notesSlides/notesSlide4.xml" ContentType="application/vnd.openxmlformats-officedocument.presentationml.notesSl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5.xml" ContentType="application/vnd.openxmlformats-officedocument.presentationml.notesSlide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tags/tag7.xml" ContentType="application/vnd.openxmlformats-officedocument.presentationml.tags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tags/tag3.xml" ContentType="application/vnd.openxmlformats-officedocument.presentationml.tags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tags/tag17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A1A7C-7E5C-4A98-B593-3C4C38CE3753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A7D730-8F16-484D-B012-9944A90BC0B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7D730-8F16-484D-B012-9944A90BC0B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7D730-8F16-484D-B012-9944A90BC0B1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7D730-8F16-484D-B012-9944A90BC0B1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7D730-8F16-484D-B012-9944A90BC0B1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7D730-8F16-484D-B012-9944A90BC0B1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7D730-8F16-484D-B012-9944A90BC0B1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7D730-8F16-484D-B012-9944A90BC0B1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7D730-8F16-484D-B012-9944A90BC0B1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7D730-8F16-484D-B012-9944A90BC0B1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7D730-8F16-484D-B012-9944A90BC0B1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7D730-8F16-484D-B012-9944A90BC0B1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A7D730-8F16-484D-B012-9944A90BC0B1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2.jpe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jpeg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10" Type="http://schemas.openxmlformats.org/officeDocument/2006/relationships/image" Target="../media/image8.jpe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jpe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9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3.jpeg"/><Relationship Id="rId12" Type="http://schemas.openxmlformats.org/officeDocument/2006/relationships/image" Target="../media/image18.jpeg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3.jpeg"/><Relationship Id="rId10" Type="http://schemas.openxmlformats.org/officeDocument/2006/relationships/image" Target="../media/image16.jpe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0.jpe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9.jpeg"/><Relationship Id="rId11" Type="http://schemas.openxmlformats.org/officeDocument/2006/relationships/image" Target="../media/image5.jpeg"/><Relationship Id="rId5" Type="http://schemas.openxmlformats.org/officeDocument/2006/relationships/image" Target="../media/image3.jpeg"/><Relationship Id="rId10" Type="http://schemas.openxmlformats.org/officeDocument/2006/relationships/image" Target="../media/image23.jpe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5.jpe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24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7.jpe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26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31.jpeg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30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35.jpeg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34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39.jpeg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image" Target="../media/image38.jpeg"/><Relationship Id="rId11" Type="http://schemas.openxmlformats.org/officeDocument/2006/relationships/image" Target="../media/image42.jpeg"/><Relationship Id="rId5" Type="http://schemas.openxmlformats.org/officeDocument/2006/relationships/image" Target="../media/image3.jpeg"/><Relationship Id="rId10" Type="http://schemas.openxmlformats.org/officeDocument/2006/relationships/image" Target="../media/image8.jpe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44.jpeg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6" Type="http://schemas.openxmlformats.org/officeDocument/2006/relationships/image" Target="../media/image43.jpeg"/><Relationship Id="rId5" Type="http://schemas.openxmlformats.org/officeDocument/2006/relationships/image" Target="../media/image3.jpeg"/><Relationship Id="rId10" Type="http://schemas.openxmlformats.org/officeDocument/2006/relationships/image" Target="../media/image47.jpeg"/><Relationship Id="rId4" Type="http://schemas.openxmlformats.org/officeDocument/2006/relationships/notesSlide" Target="../notesSlides/notesSlide11.xml"/><Relationship Id="rId9" Type="http://schemas.openxmlformats.org/officeDocument/2006/relationships/image" Target="../media/image4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5.xml"/><Relationship Id="rId1" Type="http://schemas.openxmlformats.org/officeDocument/2006/relationships/tags" Target="../tags/tag24.xml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xmlns="" val="851103727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30.3.2012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VY_52_INOVACE_39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jeho svět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TŘÍDĚNÍ ŽIVOČICHŮ</a:t>
                      </a:r>
                    </a:p>
                    <a:p>
                      <a:r>
                        <a:rPr lang="cs-CZ" dirty="0" smtClean="0"/>
                        <a:t>Prezentace žáky seznamuje s tříděním živočichů, přehledně</a:t>
                      </a:r>
                      <a:r>
                        <a:rPr lang="cs-CZ" baseline="0" dirty="0" smtClean="0"/>
                        <a:t> uvádí </a:t>
                      </a:r>
                      <a:r>
                        <a:rPr lang="cs-CZ" dirty="0" smtClean="0"/>
                        <a:t>typické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znaky</a:t>
                      </a:r>
                      <a:r>
                        <a:rPr lang="cs-CZ" baseline="0" dirty="0" smtClean="0"/>
                        <a:t> j</a:t>
                      </a:r>
                      <a:r>
                        <a:rPr lang="cs-CZ" dirty="0" smtClean="0"/>
                        <a:t>ednotlivých skupin. Může sloužit i k samostatnému zápisu učiva.</a:t>
                      </a:r>
                    </a:p>
                    <a:p>
                      <a:endParaRPr lang="cs-CZ" dirty="0" smtClean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6354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Podle druhu potravy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MASOŽRAVCI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BÝLOŽRAVCI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Podle stavby těla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BEZOBRATLÍ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OBRATLOVCI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73068" y="4526668"/>
            <a:ext cx="2286964" cy="2286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48890" y="2252828"/>
            <a:ext cx="1991072" cy="19910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190" y="3717032"/>
            <a:ext cx="2447878" cy="244787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044" r="16808"/>
          <a:stretch/>
        </p:blipFill>
        <p:spPr>
          <a:xfrm>
            <a:off x="3029803" y="2636912"/>
            <a:ext cx="1542198" cy="229674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5" y="4149080"/>
            <a:ext cx="2470281" cy="2470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605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6354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nemají kostru</a:t>
            </a:r>
          </a:p>
          <a:p>
            <a:r>
              <a:rPr lang="cs-CZ" dirty="0" smtClean="0"/>
              <a:t>oporou těla jsou svaly a tělní obaly</a:t>
            </a:r>
          </a:p>
          <a:p>
            <a:r>
              <a:rPr lang="cs-CZ" dirty="0" smtClean="0"/>
              <a:t>často mají </a:t>
            </a:r>
            <a:r>
              <a:rPr lang="cs-CZ" b="1" dirty="0" smtClean="0"/>
              <a:t>pevnou schránku </a:t>
            </a:r>
            <a:r>
              <a:rPr lang="cs-CZ" dirty="0" smtClean="0"/>
              <a:t>na povrchu těla</a:t>
            </a:r>
            <a:endParaRPr lang="cs-CZ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half" idx="2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727" b="17841"/>
          <a:stretch/>
        </p:blipFill>
        <p:spPr>
          <a:xfrm>
            <a:off x="4707750" y="1453176"/>
            <a:ext cx="3498179" cy="2253952"/>
          </a:xfr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292" b="14658"/>
          <a:stretch/>
        </p:blipFill>
        <p:spPr>
          <a:xfrm>
            <a:off x="5445755" y="4188473"/>
            <a:ext cx="2751725" cy="181750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560" b="16124"/>
          <a:stretch/>
        </p:blipFill>
        <p:spPr>
          <a:xfrm>
            <a:off x="1691680" y="4220288"/>
            <a:ext cx="3384376" cy="2345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307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292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BEZOBRATLÍ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/>
              <a:t>v</a:t>
            </a:r>
            <a:r>
              <a:rPr lang="cs-CZ" b="1" dirty="0" smtClean="0"/>
              <a:t>odní (mořští)</a:t>
            </a:r>
            <a:endParaRPr lang="cs-CZ" b="1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half" idx="2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189" b="12157"/>
          <a:stretch/>
        </p:blipFill>
        <p:spPr>
          <a:xfrm>
            <a:off x="2555776" y="5049283"/>
            <a:ext cx="1872208" cy="1416377"/>
          </a:xfr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449" r="18829"/>
          <a:stretch/>
        </p:blipFill>
        <p:spPr>
          <a:xfrm>
            <a:off x="6228184" y="430028"/>
            <a:ext cx="2126712" cy="34456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238" b="16427"/>
          <a:stretch/>
        </p:blipFill>
        <p:spPr>
          <a:xfrm>
            <a:off x="4809432" y="4077072"/>
            <a:ext cx="3344763" cy="22521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4441" b="16404"/>
          <a:stretch/>
        </p:blipFill>
        <p:spPr>
          <a:xfrm>
            <a:off x="2240102" y="3894384"/>
            <a:ext cx="1828800" cy="10818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590" b="17496"/>
          <a:stretch/>
        </p:blipFill>
        <p:spPr>
          <a:xfrm>
            <a:off x="3154502" y="1453176"/>
            <a:ext cx="2814250" cy="193937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440" r="16889"/>
          <a:stretch/>
        </p:blipFill>
        <p:spPr>
          <a:xfrm>
            <a:off x="451550" y="4509120"/>
            <a:ext cx="1418193" cy="21595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471" b="18111"/>
          <a:stretch/>
        </p:blipFill>
        <p:spPr>
          <a:xfrm>
            <a:off x="451550" y="2303056"/>
            <a:ext cx="2239537" cy="1487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05087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293188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79101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BEZOBRATLÍ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/>
              <a:t>s</a:t>
            </a:r>
            <a:r>
              <a:rPr lang="cs-CZ" b="1" dirty="0" smtClean="0"/>
              <a:t>uchozemští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ejpočetnější třídou </a:t>
            </a:r>
            <a:r>
              <a:rPr lang="cs-CZ" b="1" dirty="0" smtClean="0"/>
              <a:t>HMYZ</a:t>
            </a:r>
            <a:endParaRPr lang="cs-CZ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977" b="15373"/>
          <a:stretch/>
        </p:blipFill>
        <p:spPr>
          <a:xfrm>
            <a:off x="3707904" y="3761326"/>
            <a:ext cx="2139491" cy="1484871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149" r="10000"/>
          <a:stretch/>
        </p:blipFill>
        <p:spPr>
          <a:xfrm>
            <a:off x="1691680" y="4418935"/>
            <a:ext cx="1947611" cy="24390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650" b="12124"/>
          <a:stretch/>
        </p:blipFill>
        <p:spPr>
          <a:xfrm>
            <a:off x="4157814" y="2050785"/>
            <a:ext cx="1828800" cy="146718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281" b="16794"/>
          <a:stretch/>
        </p:blipFill>
        <p:spPr>
          <a:xfrm>
            <a:off x="183346" y="3537885"/>
            <a:ext cx="2065248" cy="13408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145" b="18915"/>
          <a:stretch/>
        </p:blipFill>
        <p:spPr>
          <a:xfrm>
            <a:off x="6226847" y="4005065"/>
            <a:ext cx="2723988" cy="168724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305" b="12576"/>
          <a:stretch/>
        </p:blipFill>
        <p:spPr>
          <a:xfrm>
            <a:off x="6228401" y="969405"/>
            <a:ext cx="2841269" cy="2162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93254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7919" y="5886354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mají kostru</a:t>
            </a:r>
          </a:p>
          <a:p>
            <a:r>
              <a:rPr lang="cs-CZ" dirty="0" smtClean="0"/>
              <a:t>základem kostry je páteř tvořená </a:t>
            </a:r>
            <a:r>
              <a:rPr lang="cs-CZ" b="1" dirty="0" smtClean="0"/>
              <a:t>obratli</a:t>
            </a:r>
            <a:endParaRPr lang="cs-CZ" b="1" dirty="0" smtClean="0"/>
          </a:p>
          <a:p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932040" y="3140968"/>
            <a:ext cx="4038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RYBY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OBOJŽIVELNÍCI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PLAZI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PTÁCI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SAVCI</a:t>
            </a:r>
            <a:endParaRPr lang="cs-CZ" sz="36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816" r="16767"/>
          <a:stretch/>
        </p:blipFill>
        <p:spPr>
          <a:xfrm>
            <a:off x="1691680" y="3284984"/>
            <a:ext cx="2244022" cy="337863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905"/>
          <a:stretch/>
        </p:blipFill>
        <p:spPr>
          <a:xfrm>
            <a:off x="6538045" y="1453176"/>
            <a:ext cx="2332856" cy="2148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03815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734" y="5886354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 - ryby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žijí </a:t>
            </a:r>
            <a:r>
              <a:rPr lang="cs-CZ" b="1" dirty="0" smtClean="0"/>
              <a:t>ve vodě</a:t>
            </a:r>
          </a:p>
          <a:p>
            <a:r>
              <a:rPr lang="cs-CZ" dirty="0" smtClean="0"/>
              <a:t>mají </a:t>
            </a:r>
            <a:r>
              <a:rPr lang="cs-CZ" b="1" dirty="0" smtClean="0"/>
              <a:t>ploutve a šupiny</a:t>
            </a:r>
          </a:p>
          <a:p>
            <a:r>
              <a:rPr lang="cs-CZ" dirty="0" smtClean="0"/>
              <a:t>dýchají </a:t>
            </a:r>
            <a:r>
              <a:rPr lang="cs-CZ" b="1" dirty="0" smtClean="0"/>
              <a:t>žábrami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134" b="17617"/>
          <a:stretch/>
        </p:blipFill>
        <p:spPr>
          <a:xfrm>
            <a:off x="4860032" y="1321528"/>
            <a:ext cx="3671689" cy="2395746"/>
          </a:xfrm>
        </p:spPr>
      </p:pic>
      <p:sp>
        <p:nvSpPr>
          <p:cNvPr id="7" name="TextovéPole 6"/>
          <p:cNvSpPr txBox="1"/>
          <p:nvPr/>
        </p:nvSpPr>
        <p:spPr>
          <a:xfrm rot="21030413">
            <a:off x="4427806" y="5839277"/>
            <a:ext cx="37273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kladou </a:t>
            </a:r>
            <a:r>
              <a:rPr lang="cs-CZ" sz="2800" b="1" dirty="0" smtClean="0"/>
              <a:t>vajíčka = jikry</a:t>
            </a:r>
            <a:endParaRPr lang="cs-CZ" sz="2800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105" b="18265"/>
          <a:stretch/>
        </p:blipFill>
        <p:spPr>
          <a:xfrm>
            <a:off x="5654352" y="3501008"/>
            <a:ext cx="3147864" cy="203448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984" b="17767"/>
          <a:stretch/>
        </p:blipFill>
        <p:spPr>
          <a:xfrm>
            <a:off x="179512" y="3140968"/>
            <a:ext cx="2727034" cy="177936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079" b="19425"/>
          <a:stretch/>
        </p:blipFill>
        <p:spPr>
          <a:xfrm>
            <a:off x="2627784" y="4177323"/>
            <a:ext cx="2735585" cy="1737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61501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96518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 - obojživelníci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žijí </a:t>
            </a:r>
            <a:r>
              <a:rPr lang="cs-CZ" b="1" dirty="0" smtClean="0"/>
              <a:t>na souši</a:t>
            </a:r>
          </a:p>
          <a:p>
            <a:r>
              <a:rPr lang="cs-CZ" dirty="0" smtClean="0"/>
              <a:t>mají </a:t>
            </a:r>
            <a:r>
              <a:rPr lang="cs-CZ" b="1" dirty="0" smtClean="0"/>
              <a:t>vlhkou kůži</a:t>
            </a:r>
          </a:p>
          <a:p>
            <a:r>
              <a:rPr lang="cs-CZ" dirty="0" smtClean="0"/>
              <a:t>dýchají </a:t>
            </a:r>
            <a:r>
              <a:rPr lang="cs-CZ" b="1" dirty="0" smtClean="0"/>
              <a:t>plícemi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rot="20969434">
            <a:off x="2635574" y="5331447"/>
            <a:ext cx="6639382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kladou </a:t>
            </a:r>
            <a:r>
              <a:rPr lang="cs-CZ" sz="2800" b="1" dirty="0" smtClean="0"/>
              <a:t>vajíčka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larvy = </a:t>
            </a:r>
            <a:r>
              <a:rPr lang="cs-CZ" sz="2800" b="1" dirty="0" smtClean="0"/>
              <a:t>pulci žijí ve vodě a dýchají žábrami</a:t>
            </a:r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635" b="18436"/>
          <a:stretch/>
        </p:blipFill>
        <p:spPr>
          <a:xfrm>
            <a:off x="5580112" y="1268760"/>
            <a:ext cx="3313999" cy="218492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021" b="12454"/>
          <a:stretch/>
        </p:blipFill>
        <p:spPr>
          <a:xfrm>
            <a:off x="252757" y="4869160"/>
            <a:ext cx="2326229" cy="171034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900" b="17428"/>
          <a:stretch/>
        </p:blipFill>
        <p:spPr>
          <a:xfrm>
            <a:off x="1763688" y="3284984"/>
            <a:ext cx="2907415" cy="190934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103" b="16705"/>
          <a:stretch/>
        </p:blipFill>
        <p:spPr>
          <a:xfrm>
            <a:off x="4860032" y="3624991"/>
            <a:ext cx="2672173" cy="1795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15597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0624" y="5886354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 - plazi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žijí </a:t>
            </a:r>
            <a:r>
              <a:rPr lang="cs-CZ" b="1" dirty="0" smtClean="0"/>
              <a:t>na souši i ve vodě</a:t>
            </a:r>
          </a:p>
          <a:p>
            <a:r>
              <a:rPr lang="cs-CZ" dirty="0" smtClean="0"/>
              <a:t>dýchají </a:t>
            </a:r>
            <a:r>
              <a:rPr lang="cs-CZ" b="1" dirty="0" smtClean="0"/>
              <a:t>plícemi</a:t>
            </a:r>
          </a:p>
          <a:p>
            <a:r>
              <a:rPr lang="cs-CZ" dirty="0" smtClean="0"/>
              <a:t>tělo kryjí </a:t>
            </a:r>
            <a:r>
              <a:rPr lang="cs-CZ" b="1" dirty="0" smtClean="0"/>
              <a:t>šupiny</a:t>
            </a:r>
            <a:endParaRPr lang="cs-CZ" b="1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185" b="16768"/>
          <a:stretch/>
        </p:blipFill>
        <p:spPr>
          <a:xfrm>
            <a:off x="4572000" y="3998876"/>
            <a:ext cx="2390154" cy="1530810"/>
          </a:xfrm>
        </p:spPr>
      </p:pic>
      <p:sp>
        <p:nvSpPr>
          <p:cNvPr id="9" name="TextovéPole 8"/>
          <p:cNvSpPr txBox="1"/>
          <p:nvPr/>
        </p:nvSpPr>
        <p:spPr>
          <a:xfrm rot="20999083">
            <a:off x="4239330" y="5624744"/>
            <a:ext cx="49263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kladou </a:t>
            </a:r>
            <a:r>
              <a:rPr lang="cs-CZ" sz="2800" b="1" dirty="0" smtClean="0"/>
              <a:t>vejce</a:t>
            </a:r>
            <a:r>
              <a:rPr lang="cs-CZ" sz="2800" dirty="0" smtClean="0"/>
              <a:t>, někdy i živorodí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843" b="17542"/>
          <a:stretch/>
        </p:blipFill>
        <p:spPr>
          <a:xfrm>
            <a:off x="5076056" y="1343025"/>
            <a:ext cx="3870583" cy="25009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530" b="17282"/>
          <a:stretch/>
        </p:blipFill>
        <p:spPr>
          <a:xfrm>
            <a:off x="241619" y="4797152"/>
            <a:ext cx="2642156" cy="177519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530" b="17282"/>
          <a:stretch/>
        </p:blipFill>
        <p:spPr>
          <a:xfrm>
            <a:off x="2195736" y="3200600"/>
            <a:ext cx="2376264" cy="1596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55893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6354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OBRATLOVCI - </a:t>
            </a:r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mají tělo pokryto </a:t>
            </a:r>
            <a:r>
              <a:rPr lang="cs-CZ" b="1" dirty="0" smtClean="0"/>
              <a:t>peřím</a:t>
            </a:r>
          </a:p>
          <a:p>
            <a:r>
              <a:rPr lang="cs-CZ" dirty="0" smtClean="0"/>
              <a:t>mají </a:t>
            </a:r>
            <a:r>
              <a:rPr lang="cs-CZ" b="1" dirty="0" smtClean="0"/>
              <a:t>křídla</a:t>
            </a:r>
            <a:r>
              <a:rPr lang="cs-CZ" dirty="0" smtClean="0"/>
              <a:t> a </a:t>
            </a:r>
            <a:r>
              <a:rPr lang="cs-CZ" b="1" dirty="0" smtClean="0"/>
              <a:t>zobák</a:t>
            </a:r>
          </a:p>
          <a:p>
            <a:r>
              <a:rPr lang="cs-CZ" dirty="0" smtClean="0"/>
              <a:t>dýchají </a:t>
            </a:r>
            <a:r>
              <a:rPr lang="cs-CZ" b="1" dirty="0" smtClean="0"/>
              <a:t>plícemi</a:t>
            </a:r>
            <a:endParaRPr lang="cs-CZ" b="1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942" r="17640"/>
          <a:stretch/>
        </p:blipFill>
        <p:spPr>
          <a:xfrm>
            <a:off x="4570177" y="4459801"/>
            <a:ext cx="1532961" cy="2308052"/>
          </a:xfrm>
        </p:spPr>
      </p:pic>
      <p:sp>
        <p:nvSpPr>
          <p:cNvPr id="7" name="TextovéPole 6"/>
          <p:cNvSpPr txBox="1"/>
          <p:nvPr/>
        </p:nvSpPr>
        <p:spPr>
          <a:xfrm rot="20605357">
            <a:off x="6111169" y="5593469"/>
            <a:ext cx="22922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kladou vejce</a:t>
            </a:r>
            <a:endParaRPr lang="cs-CZ" sz="28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796" b="17279"/>
          <a:stretch/>
        </p:blipFill>
        <p:spPr>
          <a:xfrm>
            <a:off x="6103139" y="1229282"/>
            <a:ext cx="2743101" cy="178097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164" r="17313"/>
          <a:stretch/>
        </p:blipFill>
        <p:spPr>
          <a:xfrm>
            <a:off x="4393159" y="1675131"/>
            <a:ext cx="1691009" cy="258081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409" b="18409"/>
          <a:stretch/>
        </p:blipFill>
        <p:spPr>
          <a:xfrm>
            <a:off x="6084168" y="3920506"/>
            <a:ext cx="2158207" cy="136361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105" b="18891"/>
          <a:stretch/>
        </p:blipFill>
        <p:spPr>
          <a:xfrm>
            <a:off x="395536" y="3358583"/>
            <a:ext cx="2700856" cy="172863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191" b="19807"/>
          <a:stretch/>
        </p:blipFill>
        <p:spPr>
          <a:xfrm>
            <a:off x="1547664" y="5070222"/>
            <a:ext cx="2141110" cy="1370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2071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-2216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6354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 - savci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657524"/>
            <a:ext cx="4038600" cy="4525963"/>
          </a:xfrm>
        </p:spPr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ají tělo obvykle pokryté </a:t>
            </a:r>
            <a:r>
              <a:rPr lang="cs-CZ" b="1" dirty="0" smtClean="0"/>
              <a:t>srstí</a:t>
            </a:r>
          </a:p>
          <a:p>
            <a:r>
              <a:rPr lang="cs-CZ" dirty="0" smtClean="0"/>
              <a:t>dýchají </a:t>
            </a:r>
            <a:r>
              <a:rPr lang="cs-CZ" b="1" dirty="0" smtClean="0"/>
              <a:t>plícemi</a:t>
            </a:r>
          </a:p>
          <a:p>
            <a:r>
              <a:rPr lang="cs-CZ" dirty="0" smtClean="0"/>
              <a:t>mláďata </a:t>
            </a:r>
            <a:r>
              <a:rPr lang="cs-CZ" b="1" dirty="0" smtClean="0"/>
              <a:t>sají mateřské mléko</a:t>
            </a:r>
          </a:p>
          <a:p>
            <a:r>
              <a:rPr lang="cs-CZ" dirty="0" smtClean="0"/>
              <a:t>patří k nim i </a:t>
            </a:r>
            <a:r>
              <a:rPr lang="cs-CZ" b="1" dirty="0" smtClean="0"/>
              <a:t>člověk</a:t>
            </a:r>
            <a:endParaRPr lang="cs-CZ" b="1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half" idx="2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505" b="18315"/>
          <a:stretch/>
        </p:blipFill>
        <p:spPr>
          <a:xfrm>
            <a:off x="6114963" y="1196752"/>
            <a:ext cx="2917159" cy="1872208"/>
          </a:xfrm>
        </p:spPr>
      </p:pic>
      <p:sp>
        <p:nvSpPr>
          <p:cNvPr id="13" name="TextovéPole 12"/>
          <p:cNvSpPr txBox="1"/>
          <p:nvPr/>
        </p:nvSpPr>
        <p:spPr>
          <a:xfrm rot="20723581">
            <a:off x="5739366" y="5569763"/>
            <a:ext cx="3139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rodí živá mláďata</a:t>
            </a:r>
            <a:endParaRPr lang="cs-CZ" sz="2800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231" b="19589"/>
          <a:stretch/>
        </p:blipFill>
        <p:spPr>
          <a:xfrm>
            <a:off x="4114235" y="2397916"/>
            <a:ext cx="2437333" cy="156425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899" b="15936"/>
          <a:stretch/>
        </p:blipFill>
        <p:spPr>
          <a:xfrm>
            <a:off x="3419872" y="4658056"/>
            <a:ext cx="2081604" cy="13980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765" b="14510"/>
          <a:stretch/>
        </p:blipFill>
        <p:spPr>
          <a:xfrm>
            <a:off x="5633303" y="3693061"/>
            <a:ext cx="2539097" cy="177036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4777833"/>
            <a:ext cx="1769467" cy="1771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98360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-2216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6354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Použité zdroje informací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J. </a:t>
            </a:r>
            <a:r>
              <a:rPr lang="cs-CZ" sz="2400" dirty="0" err="1"/>
              <a:t>Matyášek</a:t>
            </a:r>
            <a:r>
              <a:rPr lang="cs-CZ" sz="2400" dirty="0"/>
              <a:t>, V. Štiková, J. Trna, </a:t>
            </a:r>
            <a:r>
              <a:rPr lang="cs-CZ" sz="2400" i="1" dirty="0"/>
              <a:t>PŘÍRODOVĚDA 5</a:t>
            </a:r>
            <a:r>
              <a:rPr lang="cs-CZ" sz="2400" dirty="0"/>
              <a:t>,učebnice pro 5.ročník, ČLOVĚK A JEHO SVĚT, nakladatelství Nová škola 2004,  ISBN 80-7289-063-8, str. </a:t>
            </a:r>
            <a:r>
              <a:rPr lang="cs-CZ" sz="2400" dirty="0" smtClean="0"/>
              <a:t>48-49</a:t>
            </a:r>
            <a:endParaRPr lang="cs-CZ" sz="2400" dirty="0"/>
          </a:p>
          <a:p>
            <a:endParaRPr lang="cs-CZ" sz="2400" b="1" dirty="0"/>
          </a:p>
          <a:p>
            <a:r>
              <a:rPr lang="cs-CZ" sz="2400" dirty="0"/>
              <a:t>Obrázky: Microsoft Office Klipart </a:t>
            </a:r>
            <a:r>
              <a:rPr lang="cs-CZ" sz="2400" i="1" dirty="0"/>
              <a:t>/office.microsoft.com/</a:t>
            </a:r>
          </a:p>
          <a:p>
            <a:endParaRPr lang="cs-CZ" sz="3600" dirty="0" smtClean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548747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270</Words>
  <Application>Microsoft Office PowerPoint</Application>
  <PresentationFormat>Předvádění na obrazovce (4:3)</PresentationFormat>
  <Paragraphs>99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ŽIVOČICHOVÉ</vt:lpstr>
      <vt:lpstr>BEZOBRATLÍ</vt:lpstr>
      <vt:lpstr>BEZOBRATLÍ</vt:lpstr>
      <vt:lpstr>BEZOBRATLÍ</vt:lpstr>
      <vt:lpstr>OBRATLOVCI</vt:lpstr>
      <vt:lpstr>OBRATLOVCI - ryby</vt:lpstr>
      <vt:lpstr>OBRATLOVCI - obojživelníci</vt:lpstr>
      <vt:lpstr>OBRATLOVCI - plazi</vt:lpstr>
      <vt:lpstr>OBRATLOVCI - ptáci</vt:lpstr>
      <vt:lpstr>OBRATLOVCI - savci</vt:lpstr>
      <vt:lpstr>Použité zdroje informací:</vt:lpstr>
    </vt:vector>
  </TitlesOfParts>
  <Company>-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šárka</cp:lastModifiedBy>
  <cp:revision>35</cp:revision>
  <dcterms:created xsi:type="dcterms:W3CDTF">2013-01-06T11:03:03Z</dcterms:created>
  <dcterms:modified xsi:type="dcterms:W3CDTF">2013-03-05T12:29:11Z</dcterms:modified>
</cp:coreProperties>
</file>