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2" r:id="rId4"/>
    <p:sldId id="262" r:id="rId5"/>
    <p:sldId id="263" r:id="rId6"/>
    <p:sldId id="259" r:id="rId7"/>
    <p:sldId id="260" r:id="rId8"/>
    <p:sldId id="261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58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MŠ a ZŠ, Veselí nad Moravou, Kollárova 1045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VY_32_INOVACE_12/16_Severní 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Státy s</a:t>
          </a:r>
          <a:r>
            <a:rPr lang="cs-CZ" b="0" dirty="0" smtClean="0"/>
            <a:t>everní Evropy</a:t>
          </a:r>
          <a:endParaRPr lang="cs-CZ" b="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b="0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  </a:t>
          </a:r>
          <a:r>
            <a:rPr lang="cs-CZ" sz="1900" kern="1200" dirty="0" smtClean="0"/>
            <a:t>MŠ a ZŠ, Veselí nad Moravou, Kollárova 1045 </a:t>
          </a:r>
          <a:endParaRPr lang="cs-CZ" sz="19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VY_32_INOVACE_12/16_Severní Evropa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Státy s</a:t>
          </a:r>
          <a:r>
            <a:rPr lang="cs-CZ" sz="1900" b="0" kern="1200" dirty="0" smtClean="0"/>
            <a:t>everní Evropy</a:t>
          </a:r>
          <a:endParaRPr lang="cs-CZ" sz="1900" b="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0" kern="1200" dirty="0"/>
            <a:t>Číslo </a:t>
          </a:r>
          <a:r>
            <a:rPr lang="cs-CZ" sz="1900" kern="1200" dirty="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7437048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latin typeface="+mj-lt"/>
              </a:rPr>
              <a:t>Materiál je určen pro výuku předmětu zeměpis pro základní školu praktickou.</a:t>
            </a:r>
          </a:p>
          <a:p>
            <a:r>
              <a:rPr lang="cs-CZ" dirty="0">
                <a:latin typeface="+mj-lt"/>
              </a:rPr>
              <a:t>Příprava není nutná.</a:t>
            </a:r>
          </a:p>
          <a:p>
            <a:r>
              <a:rPr lang="cs-CZ" dirty="0">
                <a:latin typeface="+mj-lt"/>
              </a:rPr>
              <a:t>Doba vzniku </a:t>
            </a:r>
            <a:r>
              <a:rPr lang="cs-CZ" dirty="0" smtClean="0">
                <a:latin typeface="+mj-lt"/>
              </a:rPr>
              <a:t>prosinec</a:t>
            </a:r>
            <a:r>
              <a:rPr lang="cs-CZ" dirty="0" smtClean="0">
                <a:latin typeface="+mj-lt"/>
              </a:rPr>
              <a:t> </a:t>
            </a:r>
            <a:r>
              <a:rPr lang="cs-CZ" dirty="0">
                <a:latin typeface="+mj-lt"/>
              </a:rPr>
              <a:t>2011</a:t>
            </a:r>
          </a:p>
          <a:p>
            <a:r>
              <a:rPr lang="cs-CZ">
                <a:latin typeface="+mj-lt"/>
              </a:rPr>
              <a:t>Doba </a:t>
            </a:r>
            <a:r>
              <a:rPr lang="cs-CZ" smtClean="0">
                <a:latin typeface="+mj-lt"/>
              </a:rPr>
              <a:t>ověření 27.4.2012</a:t>
            </a:r>
            <a:endParaRPr lang="cs-CZ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Učitel seznámí žáky se státy, které leží v severní Evropě.</a:t>
            </a:r>
          </a:p>
          <a:p>
            <a:r>
              <a:rPr lang="cs-CZ" dirty="0" smtClean="0">
                <a:latin typeface="+mj-lt"/>
              </a:rPr>
              <a:t>Závěrečný úkol žáci zvládli.</a:t>
            </a:r>
            <a:endParaRPr lang="cs-CZ" dirty="0">
              <a:latin typeface="+mj-lt"/>
            </a:endParaRPr>
          </a:p>
          <a:p>
            <a:r>
              <a:rPr lang="cs-CZ" dirty="0">
                <a:latin typeface="+mj-lt"/>
              </a:rPr>
              <a:t>Je určen pro žáky 8.ročníku</a:t>
            </a:r>
          </a:p>
          <a:p>
            <a:r>
              <a:rPr lang="cs-CZ" dirty="0">
                <a:latin typeface="+mj-lt"/>
              </a:rPr>
              <a:t>Určeno pro práci na interaktivní tabuli</a:t>
            </a: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/>
              <a:t>Severní Evropa</a:t>
            </a:r>
            <a:endParaRPr lang="cs-CZ" sz="8800" b="1" dirty="0"/>
          </a:p>
        </p:txBody>
      </p:sp>
    </p:spTree>
    <p:extLst>
      <p:ext uri="{BB962C8B-B14F-4D97-AF65-F5344CB8AC3E}">
        <p14:creationId xmlns:p14="http://schemas.microsoft.com/office/powerpoint/2010/main" val="3376283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/>
              <a:t>Švédsko</a:t>
            </a:r>
            <a:r>
              <a:rPr lang="cs-CZ" sz="5400" dirty="0" smtClean="0"/>
              <a:t> </a:t>
            </a:r>
            <a:r>
              <a:rPr lang="cs-CZ" sz="3200" dirty="0" smtClean="0"/>
              <a:t>(království)</a:t>
            </a:r>
            <a:endParaRPr lang="cs-CZ" sz="3200" dirty="0"/>
          </a:p>
        </p:txBody>
      </p:sp>
      <p:pic>
        <p:nvPicPr>
          <p:cNvPr id="3074" name="Picture 2" descr="C:\Users\filipkova\AppData\Local\Microsoft\Windows\Temporary Internet Files\Content.IE5\IF0DY0EG\MC900024358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404664"/>
            <a:ext cx="3353513" cy="2093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938865" y="1625192"/>
            <a:ext cx="7772400" cy="500553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+mj-lt"/>
              </a:rPr>
              <a:t>hlavní město: Stockholm</a:t>
            </a:r>
            <a:endParaRPr lang="cs-CZ" b="1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měna: Švédská koruna</a:t>
            </a:r>
          </a:p>
          <a:p>
            <a:r>
              <a:rPr lang="cs-CZ" dirty="0" smtClean="0">
                <a:latin typeface="+mj-lt"/>
              </a:rPr>
              <a:t>jazyk: Švédština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průmysl</a:t>
            </a:r>
          </a:p>
          <a:p>
            <a:pPr lvl="1">
              <a:spcBef>
                <a:spcPts val="600"/>
              </a:spcBef>
            </a:pPr>
            <a:r>
              <a:rPr lang="cs-CZ" dirty="0" smtClean="0">
                <a:latin typeface="+mj-lt"/>
              </a:rPr>
              <a:t>těžba a zpracování železné rudy- kvalitní švédská ocel</a:t>
            </a:r>
          </a:p>
          <a:p>
            <a:pPr lvl="1">
              <a:spcBef>
                <a:spcPts val="600"/>
              </a:spcBef>
            </a:pPr>
            <a:r>
              <a:rPr lang="cs-CZ" dirty="0" smtClean="0">
                <a:latin typeface="+mj-lt"/>
              </a:rPr>
              <a:t>velmi vyspělé strojírenství</a:t>
            </a:r>
          </a:p>
          <a:p>
            <a:pPr lvl="1">
              <a:spcBef>
                <a:spcPts val="600"/>
              </a:spcBef>
            </a:pPr>
            <a:r>
              <a:rPr lang="cs-CZ" dirty="0" smtClean="0">
                <a:latin typeface="+mj-lt"/>
              </a:rPr>
              <a:t>výroba automobilů </a:t>
            </a:r>
            <a:r>
              <a:rPr lang="cs-CZ" dirty="0">
                <a:latin typeface="+mj-lt"/>
              </a:rPr>
              <a:t>V</a:t>
            </a:r>
            <a:r>
              <a:rPr lang="cs-CZ" dirty="0" smtClean="0">
                <a:latin typeface="+mj-lt"/>
              </a:rPr>
              <a:t>olvo a Saab</a:t>
            </a:r>
          </a:p>
          <a:p>
            <a:pPr lvl="1">
              <a:spcBef>
                <a:spcPts val="600"/>
              </a:spcBef>
            </a:pPr>
            <a:r>
              <a:rPr lang="cs-CZ" dirty="0" smtClean="0">
                <a:latin typeface="+mj-lt"/>
              </a:rPr>
              <a:t>výroba elektroniky a letadel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Švédové jsou velcí sportovci.</a:t>
            </a:r>
          </a:p>
          <a:p>
            <a:pPr lvl="1">
              <a:spcBef>
                <a:spcPts val="600"/>
              </a:spcBef>
            </a:pPr>
            <a:r>
              <a:rPr lang="cs-CZ" dirty="0" smtClean="0">
                <a:latin typeface="+mj-lt"/>
              </a:rPr>
              <a:t>Jejich oblíbené sporty jsou hokej a lyžování</a:t>
            </a:r>
          </a:p>
          <a:p>
            <a:pPr>
              <a:spcBef>
                <a:spcPts val="2400"/>
              </a:spcBef>
            </a:pPr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17114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29921" y="439914"/>
            <a:ext cx="8874090" cy="5941414"/>
            <a:chOff x="129921" y="439914"/>
            <a:chExt cx="8874090" cy="5941414"/>
          </a:xfrm>
        </p:grpSpPr>
        <p:pic>
          <p:nvPicPr>
            <p:cNvPr id="4098" name="Picture 2" descr="C:\Users\filipkova\AppData\Local\Microsoft\Windows\Temporary Internet Files\Content.IE5\AB0DKPH7\MP900432897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9921" y="439914"/>
              <a:ext cx="8874090" cy="59414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907704" y="446980"/>
              <a:ext cx="561662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+mj-lt"/>
                </a:rPr>
                <a:t>Švédská královská koruna</a:t>
              </a:r>
              <a:endParaRPr lang="cs-CZ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0" y="410765"/>
            <a:ext cx="9144000" cy="6036469"/>
            <a:chOff x="0" y="410765"/>
            <a:chExt cx="9144000" cy="6036469"/>
          </a:xfrm>
        </p:grpSpPr>
        <p:pic>
          <p:nvPicPr>
            <p:cNvPr id="4099" name="Picture 3" descr="C:\Users\filipkova\AppData\Local\Microsoft\Windows\Temporary Internet Files\Content.IE5\ZL9PXVUY\MP900427958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410765"/>
              <a:ext cx="9144000" cy="60364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195736" y="532161"/>
              <a:ext cx="568863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atin typeface="+mj-lt"/>
                </a:rPr>
                <a:t>hlavní město Stockholm</a:t>
              </a:r>
              <a:endParaRPr lang="cs-CZ" sz="3200" b="1" dirty="0">
                <a:latin typeface="+mj-lt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6514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r>
              <a:rPr lang="cs-CZ" sz="5400" b="1" dirty="0" smtClean="0"/>
              <a:t>Norsko</a:t>
            </a:r>
            <a:r>
              <a:rPr lang="cs-CZ" sz="5400" dirty="0" smtClean="0"/>
              <a:t> </a:t>
            </a:r>
            <a:r>
              <a:rPr lang="cs-CZ" sz="3200" dirty="0" smtClean="0"/>
              <a:t>(království)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38865" y="1625192"/>
            <a:ext cx="7772400" cy="5005536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hlavní město: Oslo</a:t>
            </a:r>
            <a:endParaRPr lang="cs-CZ" b="1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měna: Norská koruna</a:t>
            </a:r>
          </a:p>
          <a:p>
            <a:r>
              <a:rPr lang="cs-CZ" dirty="0" smtClean="0">
                <a:latin typeface="+mj-lt"/>
              </a:rPr>
              <a:t>jazyk: Norština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hospodářsky významný stát, díky těžbě ropy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významné světové postavení v rybolovu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Norské námořní loďstvo patří k největším na světě.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Norsko je považováno za jednu z nejhezčích zemí Evropy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Je to přímořský stát.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Často se Norsku říká země fjordů a jezer</a:t>
            </a:r>
          </a:p>
          <a:p>
            <a:pPr>
              <a:spcBef>
                <a:spcPts val="2400"/>
              </a:spcBef>
            </a:pPr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</p:txBody>
      </p:sp>
      <p:pic>
        <p:nvPicPr>
          <p:cNvPr id="1026" name="Picture 2" descr="C:\Users\filipkova\AppData\Local\Microsoft\Windows\Temporary Internet Files\Content.IE5\AB0DKPH7\MP9003627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4664"/>
            <a:ext cx="3360319" cy="244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9578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filipkova\AppData\Local\Microsoft\Windows\Temporary Internet Files\Content.IE5\X6RQJYWL\MP9001634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23092"/>
            <a:ext cx="4180544" cy="6618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ilipkova\AppData\Local\Microsoft\Windows\Temporary Internet Files\Content.IE5\VX0YKZQY\MP9004278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171" y="3230"/>
            <a:ext cx="455414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lipkova\AppData\Local\Microsoft\Windows\Temporary Internet Files\Content.IE5\WKLLJ514\MP90040322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53832"/>
            <a:ext cx="8928992" cy="5950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ilipkova\AppData\Local\Microsoft\Windows\Temporary Internet Files\Content.IE5\1CB8L9W8\MP90040332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3832"/>
            <a:ext cx="9110827" cy="607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2315021" y="0"/>
            <a:ext cx="4513957" cy="6858000"/>
            <a:chOff x="2315021" y="0"/>
            <a:chExt cx="4513957" cy="6858000"/>
          </a:xfrm>
        </p:grpSpPr>
        <p:pic>
          <p:nvPicPr>
            <p:cNvPr id="2054" name="Picture 6" descr="C:\Users\filipkova\AppData\Local\Microsoft\Windows\Temporary Internet Files\Content.IE5\EN3XUPCX\MP900425460[1]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15021" y="0"/>
              <a:ext cx="4513957" cy="685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776193" y="6081002"/>
              <a:ext cx="122209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rgbClr val="FFFF00"/>
                  </a:solidFill>
                  <a:latin typeface="+mj-lt"/>
                </a:rPr>
                <a:t>Fjord</a:t>
              </a:r>
              <a:endParaRPr lang="cs-CZ" sz="2800" b="1" dirty="0">
                <a:solidFill>
                  <a:srgbClr val="FFFF00"/>
                </a:solidFill>
                <a:latin typeface="+mj-lt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417520" y="60588"/>
            <a:ext cx="4313039" cy="6858000"/>
            <a:chOff x="2415480" y="0"/>
            <a:chExt cx="4313039" cy="6858000"/>
          </a:xfrm>
        </p:grpSpPr>
        <p:pic>
          <p:nvPicPr>
            <p:cNvPr id="2055" name="Picture 7" descr="C:\Users\filipkova\AppData\Local\Microsoft\Windows\Temporary Internet Files\Content.IE5\9U1WKR4H\MP900427906[1]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5480" y="0"/>
              <a:ext cx="4313039" cy="6858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843808" y="6237312"/>
              <a:ext cx="309634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b="1" dirty="0" smtClean="0">
                  <a:solidFill>
                    <a:srgbClr val="FFFF00"/>
                  </a:solidFill>
                </a:rPr>
                <a:t>roubený kostel</a:t>
              </a:r>
              <a:endParaRPr lang="cs-CZ" sz="3200" b="1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5045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/>
              <a:t>Finsko</a:t>
            </a:r>
            <a:r>
              <a:rPr lang="cs-CZ" sz="5400" dirty="0" smtClean="0"/>
              <a:t> </a:t>
            </a:r>
            <a:r>
              <a:rPr lang="cs-CZ" sz="4800" dirty="0" smtClean="0"/>
              <a:t>(</a:t>
            </a:r>
            <a:r>
              <a:rPr lang="cs-CZ" dirty="0" smtClean="0"/>
              <a:t>republika)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495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hlavní město: Helsinky</a:t>
            </a:r>
            <a:endParaRPr lang="cs-CZ" b="1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měna: Euro</a:t>
            </a:r>
          </a:p>
          <a:p>
            <a:r>
              <a:rPr lang="cs-CZ" dirty="0" smtClean="0">
                <a:latin typeface="+mj-lt"/>
              </a:rPr>
              <a:t>jazyk: Finština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Země tisíců jezer</a:t>
            </a:r>
          </a:p>
          <a:p>
            <a:pPr lvl="1">
              <a:spcBef>
                <a:spcPts val="600"/>
              </a:spcBef>
            </a:pPr>
            <a:r>
              <a:rPr lang="cs-CZ" dirty="0">
                <a:latin typeface="+mj-lt"/>
              </a:rPr>
              <a:t>J</a:t>
            </a:r>
            <a:r>
              <a:rPr lang="cs-CZ" dirty="0" smtClean="0">
                <a:latin typeface="+mj-lt"/>
              </a:rPr>
              <a:t>ezera byla vytvořena ledovci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Krajina je porostlá rozsáhlými jehličnatými lesy</a:t>
            </a:r>
          </a:p>
          <a:p>
            <a:pPr>
              <a:spcBef>
                <a:spcPts val="600"/>
              </a:spcBef>
            </a:pPr>
            <a:r>
              <a:rPr lang="cs-CZ" dirty="0" smtClean="0">
                <a:latin typeface="+mj-lt"/>
              </a:rPr>
              <a:t>průmysl</a:t>
            </a:r>
          </a:p>
          <a:p>
            <a:pPr lvl="1">
              <a:spcBef>
                <a:spcPts val="600"/>
              </a:spcBef>
            </a:pPr>
            <a:r>
              <a:rPr lang="cs-CZ" dirty="0" smtClean="0">
                <a:latin typeface="+mj-lt"/>
              </a:rPr>
              <a:t>Norsko patří k největším výrobcům zboží ze dřeva</a:t>
            </a:r>
          </a:p>
          <a:p>
            <a:pPr lvl="1">
              <a:spcBef>
                <a:spcPts val="600"/>
              </a:spcBef>
            </a:pPr>
            <a:r>
              <a:rPr lang="cs-CZ" dirty="0" smtClean="0">
                <a:latin typeface="+mj-lt"/>
              </a:rPr>
              <a:t>strojírenství</a:t>
            </a:r>
          </a:p>
          <a:p>
            <a:pPr lvl="2">
              <a:spcBef>
                <a:spcPts val="600"/>
              </a:spcBef>
            </a:pPr>
            <a:r>
              <a:rPr lang="cs-CZ" sz="2200" dirty="0" smtClean="0">
                <a:latin typeface="+mj-lt"/>
              </a:rPr>
              <a:t>výroba lodí, elektronika- mobilní telefony </a:t>
            </a:r>
            <a:r>
              <a:rPr lang="cs-CZ" sz="2200" b="1" dirty="0" err="1" smtClean="0">
                <a:latin typeface="+mj-lt"/>
              </a:rPr>
              <a:t>nokia</a:t>
            </a:r>
            <a:endParaRPr lang="cs-CZ" sz="2200" b="1" dirty="0" smtClean="0">
              <a:latin typeface="+mj-lt"/>
            </a:endParaRPr>
          </a:p>
          <a:p>
            <a:pPr lvl="2">
              <a:spcBef>
                <a:spcPts val="600"/>
              </a:spcBef>
            </a:pPr>
            <a:endParaRPr lang="cs-CZ" sz="2200" b="1" dirty="0" smtClean="0">
              <a:latin typeface="+mj-lt"/>
            </a:endParaRPr>
          </a:p>
          <a:p>
            <a:pPr>
              <a:spcBef>
                <a:spcPts val="2400"/>
              </a:spcBef>
            </a:pPr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</p:txBody>
      </p:sp>
      <p:pic>
        <p:nvPicPr>
          <p:cNvPr id="5122" name="Picture 2" descr="C:\Users\filipkova\AppData\Local\Microsoft\Windows\Temporary Internet Files\Content.IE5\S7687CZ2\MC9000012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4664"/>
            <a:ext cx="2987824" cy="1834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0195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347531" y="308866"/>
            <a:ext cx="8976996" cy="6336704"/>
            <a:chOff x="347531" y="308866"/>
            <a:chExt cx="8976996" cy="6336704"/>
          </a:xfrm>
        </p:grpSpPr>
        <p:pic>
          <p:nvPicPr>
            <p:cNvPr id="614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851" y="308866"/>
              <a:ext cx="8448938" cy="63367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47531" y="326200"/>
              <a:ext cx="897699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300" b="1" dirty="0" smtClean="0">
                  <a:latin typeface="+mj-lt"/>
                </a:rPr>
                <a:t>Finská sauna- teplota suchého vzduchu může být až 110 stupňů C</a:t>
              </a:r>
              <a:endParaRPr lang="cs-CZ" sz="2300" b="1" dirty="0">
                <a:latin typeface="+mj-lt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60851" y="270638"/>
            <a:ext cx="8603637" cy="6379422"/>
            <a:chOff x="360851" y="270638"/>
            <a:chExt cx="8603637" cy="6379422"/>
          </a:xfrm>
        </p:grpSpPr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851" y="270638"/>
              <a:ext cx="8499909" cy="63749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5508104" y="5819063"/>
              <a:ext cx="345638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b="1" dirty="0" smtClean="0">
                  <a:solidFill>
                    <a:srgbClr val="C00000"/>
                  </a:solidFill>
                  <a:latin typeface="+mj-lt"/>
                </a:rPr>
                <a:t>Sob polární</a:t>
              </a:r>
              <a:endParaRPr lang="cs-CZ" sz="4800" b="1" dirty="0">
                <a:solidFill>
                  <a:srgbClr val="C00000"/>
                </a:solidFill>
                <a:latin typeface="+mj-lt"/>
              </a:endParaRPr>
            </a:p>
          </p:txBody>
        </p:sp>
      </p:grp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92" y="787865"/>
            <a:ext cx="8943256" cy="582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964113" y="3704107"/>
            <a:ext cx="2544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latin typeface="+mj-lt"/>
              </a:rPr>
              <a:t>Polární záře</a:t>
            </a:r>
            <a:endParaRPr lang="cs-CZ" sz="3600" b="1" dirty="0">
              <a:solidFill>
                <a:srgbClr val="FFFF00"/>
              </a:solidFill>
              <a:latin typeface="+mj-lt"/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692" y="398021"/>
            <a:ext cx="8904874" cy="6055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316397" y="5696381"/>
            <a:ext cx="25443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latin typeface="+mj-lt"/>
              </a:rPr>
              <a:t>Polární záře</a:t>
            </a:r>
            <a:endParaRPr lang="cs-CZ" sz="3600" b="1" dirty="0">
              <a:solidFill>
                <a:srgbClr val="FFFF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81089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Dánsko</a:t>
            </a:r>
            <a:r>
              <a:rPr lang="cs-CZ" sz="4800" dirty="0" smtClean="0"/>
              <a:t> </a:t>
            </a:r>
            <a:r>
              <a:rPr lang="cs-CZ" dirty="0" smtClean="0"/>
              <a:t>(</a:t>
            </a:r>
            <a:r>
              <a:rPr lang="cs-CZ" sz="3200" dirty="0" smtClean="0"/>
              <a:t>království)</a:t>
            </a:r>
            <a:endParaRPr lang="cs-CZ" sz="3200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659800"/>
            <a:ext cx="7772400" cy="51982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hlavní město: Kodaň</a:t>
            </a:r>
            <a:endParaRPr lang="cs-CZ" b="1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měna: Dánská koruna</a:t>
            </a:r>
          </a:p>
          <a:p>
            <a:r>
              <a:rPr lang="cs-CZ" dirty="0" smtClean="0">
                <a:latin typeface="+mj-lt"/>
              </a:rPr>
              <a:t>jazyk: dánština</a:t>
            </a:r>
          </a:p>
          <a:p>
            <a:r>
              <a:rPr lang="cs-CZ" dirty="0" smtClean="0">
                <a:latin typeface="+mj-lt"/>
              </a:rPr>
              <a:t>Ze severní Evropy nejmenší, ale nejvíce zalidněné</a:t>
            </a:r>
          </a:p>
          <a:p>
            <a:r>
              <a:rPr lang="cs-CZ" dirty="0" smtClean="0">
                <a:latin typeface="+mj-lt"/>
              </a:rPr>
              <a:t>zemědělství</a:t>
            </a:r>
          </a:p>
          <a:p>
            <a:pPr lvl="1"/>
            <a:r>
              <a:rPr lang="cs-CZ" dirty="0" smtClean="0">
                <a:latin typeface="+mj-lt"/>
              </a:rPr>
              <a:t>na světové úrovni</a:t>
            </a:r>
          </a:p>
          <a:p>
            <a:pPr lvl="1"/>
            <a:r>
              <a:rPr lang="cs-CZ" dirty="0" smtClean="0">
                <a:latin typeface="+mj-lt"/>
              </a:rPr>
              <a:t>dvě třetiny země zabírá orná půda</a:t>
            </a:r>
          </a:p>
          <a:p>
            <a:pPr lvl="1"/>
            <a:r>
              <a:rPr lang="cs-CZ" dirty="0" smtClean="0">
                <a:latin typeface="+mj-lt"/>
              </a:rPr>
              <a:t>vyváží se maso, mléko a máslo</a:t>
            </a:r>
          </a:p>
          <a:p>
            <a:r>
              <a:rPr lang="cs-CZ" dirty="0" smtClean="0">
                <a:latin typeface="+mj-lt"/>
              </a:rPr>
              <a:t>nerostné bohatství ze </a:t>
            </a:r>
            <a:r>
              <a:rPr lang="cs-CZ" dirty="0">
                <a:latin typeface="+mj-lt"/>
              </a:rPr>
              <a:t>S</a:t>
            </a:r>
            <a:r>
              <a:rPr lang="cs-CZ" dirty="0" smtClean="0">
                <a:latin typeface="+mj-lt"/>
              </a:rPr>
              <a:t>everního moře</a:t>
            </a:r>
          </a:p>
          <a:p>
            <a:pPr lvl="1"/>
            <a:r>
              <a:rPr lang="cs-CZ" dirty="0" smtClean="0">
                <a:latin typeface="+mj-lt"/>
              </a:rPr>
              <a:t>ropa a zemní plyn</a:t>
            </a:r>
          </a:p>
          <a:p>
            <a:r>
              <a:rPr lang="cs-CZ" dirty="0" smtClean="0">
                <a:latin typeface="+mj-lt"/>
              </a:rPr>
              <a:t>velký příjem z </a:t>
            </a:r>
            <a:r>
              <a:rPr lang="cs-CZ" dirty="0" err="1" smtClean="0">
                <a:latin typeface="+mj-lt"/>
              </a:rPr>
              <a:t>cestoního</a:t>
            </a:r>
            <a:r>
              <a:rPr lang="cs-CZ" dirty="0" smtClean="0">
                <a:latin typeface="+mj-lt"/>
              </a:rPr>
              <a:t> ruchu</a:t>
            </a:r>
          </a:p>
          <a:p>
            <a:pPr lvl="1"/>
            <a:r>
              <a:rPr lang="cs-CZ" dirty="0" smtClean="0">
                <a:latin typeface="+mj-lt"/>
              </a:rPr>
              <a:t>upravené vesnice, přírodní mořské pláže</a:t>
            </a:r>
          </a:p>
        </p:txBody>
      </p:sp>
      <p:pic>
        <p:nvPicPr>
          <p:cNvPr id="7171" name="Picture 3" descr="C:\Users\filipkova\AppData\Local\Microsoft\Windows\Temporary Internet Files\Content.IE5\S7687CZ2\MC9000012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48680"/>
            <a:ext cx="3506231" cy="227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256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filipkova\AppData\Local\Microsoft\Windows\Temporary Internet Files\Content.IE5\IF0DY0EG\MP9004341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84381"/>
            <a:ext cx="8898532" cy="5924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13721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Most </a:t>
            </a:r>
            <a:r>
              <a:rPr lang="cs-CZ" sz="2800" b="1" dirty="0" err="1" smtClean="0">
                <a:solidFill>
                  <a:srgbClr val="FFFF00"/>
                </a:solidFill>
              </a:rPr>
              <a:t>Oresund</a:t>
            </a:r>
            <a:r>
              <a:rPr lang="cs-CZ" sz="2800" b="1" dirty="0" smtClean="0">
                <a:solidFill>
                  <a:srgbClr val="FFFF00"/>
                </a:solidFill>
              </a:rPr>
              <a:t> spojující Dánsko a Švédsko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8196" name="Picture 4" descr="C:\Users\filipkova\AppData\Local\Microsoft\Windows\Temporary Internet Files\Content.IE5\WKLLJ514\MP90040343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79284"/>
            <a:ext cx="8898532" cy="593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696" y="384381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Dánské </a:t>
            </a:r>
            <a:r>
              <a:rPr lang="cs-CZ" sz="2800" b="1" dirty="0" err="1" smtClean="0">
                <a:latin typeface="+mj-lt"/>
              </a:rPr>
              <a:t>Faerské</a:t>
            </a:r>
            <a:r>
              <a:rPr lang="cs-CZ" sz="2800" b="1" dirty="0" smtClean="0">
                <a:latin typeface="+mj-lt"/>
              </a:rPr>
              <a:t> ostrovy</a:t>
            </a:r>
            <a:endParaRPr lang="cs-CZ" sz="2800" b="1" dirty="0">
              <a:latin typeface="+mj-lt"/>
            </a:endParaRPr>
          </a:p>
        </p:txBody>
      </p:sp>
      <p:pic>
        <p:nvPicPr>
          <p:cNvPr id="8197" name="Picture 5" descr="C:\Users\filipkova\AppData\Local\Microsoft\Windows\Temporary Internet Files\Content.IE5\S3XT0Q42\MP90040337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84380"/>
            <a:ext cx="8890883" cy="5924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5498" y="5645179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latin typeface="+mj-lt"/>
              </a:rPr>
              <a:t>vodopád v Dánsku</a:t>
            </a:r>
            <a:endParaRPr lang="cs-CZ" sz="3200" b="1" dirty="0">
              <a:solidFill>
                <a:srgbClr val="FFFF00"/>
              </a:solidFill>
              <a:latin typeface="+mj-lt"/>
            </a:endParaRPr>
          </a:p>
        </p:txBody>
      </p:sp>
      <p:pic>
        <p:nvPicPr>
          <p:cNvPr id="8198" name="Picture 6" descr="C:\Users\filipkova\AppData\Local\Microsoft\Windows\Temporary Internet Files\Content.IE5\WKLLJ514\MP900403343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68"/>
          <a:stretch/>
        </p:blipFill>
        <p:spPr bwMode="auto">
          <a:xfrm>
            <a:off x="-18791" y="-6183"/>
            <a:ext cx="9256154" cy="682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155691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Hlavní město Kodaň</a:t>
            </a:r>
            <a:endParaRPr lang="cs-CZ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10329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85767"/>
            <a:ext cx="7772400" cy="1143000"/>
          </a:xfrm>
        </p:spPr>
        <p:txBody>
          <a:bodyPr/>
          <a:lstStyle/>
          <a:p>
            <a:r>
              <a:rPr lang="cs-CZ" sz="5400" b="1" dirty="0" smtClean="0"/>
              <a:t>Island</a:t>
            </a:r>
            <a:r>
              <a:rPr lang="cs-CZ" sz="5400" dirty="0" smtClean="0"/>
              <a:t> </a:t>
            </a:r>
            <a:r>
              <a:rPr lang="cs-CZ" sz="3200" dirty="0" smtClean="0"/>
              <a:t>(republika)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8219" y="1476709"/>
            <a:ext cx="7772400" cy="522156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hlavní město: Reykjavík</a:t>
            </a:r>
            <a:endParaRPr lang="cs-CZ" b="1" dirty="0" smtClean="0">
              <a:latin typeface="+mj-lt"/>
            </a:endParaRPr>
          </a:p>
          <a:p>
            <a:r>
              <a:rPr lang="cs-CZ" dirty="0" smtClean="0">
                <a:latin typeface="+mj-lt"/>
              </a:rPr>
              <a:t>měna: Islandská koruna</a:t>
            </a:r>
          </a:p>
          <a:p>
            <a:r>
              <a:rPr lang="cs-CZ" dirty="0" smtClean="0">
                <a:latin typeface="+mj-lt"/>
              </a:rPr>
              <a:t>jazyk: Islandština</a:t>
            </a:r>
          </a:p>
          <a:p>
            <a:r>
              <a:rPr lang="cs-CZ" dirty="0" smtClean="0">
                <a:latin typeface="+mj-lt"/>
              </a:rPr>
              <a:t>ostrovní země</a:t>
            </a:r>
          </a:p>
          <a:p>
            <a:r>
              <a:rPr lang="cs-CZ" dirty="0" smtClean="0">
                <a:latin typeface="+mj-lt"/>
              </a:rPr>
              <a:t>častá sopečná činnost a zemětřesení</a:t>
            </a:r>
          </a:p>
          <a:p>
            <a:r>
              <a:rPr lang="cs-CZ" dirty="0">
                <a:latin typeface="+mj-lt"/>
              </a:rPr>
              <a:t>V</a:t>
            </a:r>
            <a:r>
              <a:rPr lang="cs-CZ" dirty="0" smtClean="0">
                <a:latin typeface="+mj-lt"/>
              </a:rPr>
              <a:t>nitřní energie země se využívá k vytápění domů a skleníků.</a:t>
            </a:r>
          </a:p>
          <a:p>
            <a:r>
              <a:rPr lang="cs-CZ" dirty="0">
                <a:latin typeface="+mj-lt"/>
              </a:rPr>
              <a:t>J</a:t>
            </a:r>
            <a:r>
              <a:rPr lang="cs-CZ" dirty="0" smtClean="0">
                <a:latin typeface="+mj-lt"/>
              </a:rPr>
              <a:t>sou tady rozsáhlé ledovce.</a:t>
            </a:r>
          </a:p>
          <a:p>
            <a:r>
              <a:rPr lang="cs-CZ" dirty="0" smtClean="0">
                <a:latin typeface="+mj-lt"/>
              </a:rPr>
              <a:t>Nejsou tady stromy</a:t>
            </a:r>
          </a:p>
          <a:p>
            <a:r>
              <a:rPr lang="cs-CZ" dirty="0" smtClean="0">
                <a:latin typeface="+mj-lt"/>
              </a:rPr>
              <a:t>Většina obyvatel se živý rybolovem</a:t>
            </a:r>
          </a:p>
          <a:p>
            <a:pPr lvl="1"/>
            <a:r>
              <a:rPr lang="cs-CZ" dirty="0" smtClean="0">
                <a:latin typeface="+mj-lt"/>
              </a:rPr>
              <a:t>rybí produkty tvoří čtyři pětiny vývozu země</a:t>
            </a:r>
          </a:p>
          <a:p>
            <a:r>
              <a:rPr lang="cs-CZ" dirty="0" smtClean="0">
                <a:latin typeface="+mj-lt"/>
              </a:rPr>
              <a:t>Většina obyvatel žije v hlavním městě </a:t>
            </a:r>
            <a:r>
              <a:rPr lang="cs-CZ" dirty="0" err="1">
                <a:latin typeface="+mj-lt"/>
              </a:rPr>
              <a:t>R</a:t>
            </a:r>
            <a:r>
              <a:rPr lang="cs-CZ" dirty="0" err="1" smtClean="0">
                <a:latin typeface="+mj-lt"/>
              </a:rPr>
              <a:t>ejkjavíku</a:t>
            </a:r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  <a:p>
            <a:endParaRPr lang="cs-CZ" dirty="0" smtClean="0">
              <a:latin typeface="+mj-lt"/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0647"/>
            <a:ext cx="3377952" cy="243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6100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filipkova\AppData\Local\Microsoft\Windows\Temporary Internet Files\Content.IE5\DE4CGPLA\MP9004372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556" y="404664"/>
            <a:ext cx="9176556" cy="6117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filipkova\AppData\Local\Microsoft\Windows\Temporary Internet Files\Content.IE5\K0O7W0UI\MP9002892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5760"/>
            <a:ext cx="9144000" cy="6126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589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456595" y="700221"/>
            <a:ext cx="8217204" cy="5969406"/>
            <a:chOff x="411483" y="359078"/>
            <a:chExt cx="8217204" cy="5969406"/>
          </a:xfrm>
        </p:grpSpPr>
        <p:sp>
          <p:nvSpPr>
            <p:cNvPr id="4" name="TextovéPole 3"/>
            <p:cNvSpPr txBox="1"/>
            <p:nvPr/>
          </p:nvSpPr>
          <p:spPr>
            <a:xfrm>
              <a:off x="877813" y="359078"/>
              <a:ext cx="1656184" cy="5232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</a:rPr>
                <a:t>Švédsko</a:t>
              </a:r>
              <a:endParaRPr lang="cs-CZ" b="1" dirty="0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300192" y="498257"/>
              <a:ext cx="1502657" cy="523220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</a:rPr>
                <a:t>Norsko</a:t>
              </a:r>
              <a:endParaRPr lang="cs-CZ" sz="2800" b="1" dirty="0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686087" y="396939"/>
              <a:ext cx="1512168" cy="5232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</a:rPr>
                <a:t>Finsko</a:t>
              </a:r>
              <a:endParaRPr lang="cs-CZ" sz="2800" b="1" dirty="0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802532" y="5805264"/>
              <a:ext cx="1512168" cy="5232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</a:rPr>
                <a:t>Dánsko</a:t>
              </a:r>
              <a:endParaRPr lang="cs-CZ" b="1" dirty="0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795144" y="5805264"/>
              <a:ext cx="1512168" cy="5232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</a:rPr>
                <a:t>Island</a:t>
              </a:r>
              <a:endParaRPr lang="cs-CZ" b="1" dirty="0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73769" y="2091186"/>
              <a:ext cx="2154918" cy="140147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17632" y="1765813"/>
              <a:ext cx="2022857" cy="1375154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483" y="1628799"/>
              <a:ext cx="2077758" cy="15121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4077072"/>
              <a:ext cx="2162358" cy="145057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1" name="Picture 7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0362" y="3645024"/>
              <a:ext cx="2167270" cy="156027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TextovéPole 10"/>
          <p:cNvSpPr txBox="1"/>
          <p:nvPr/>
        </p:nvSpPr>
        <p:spPr>
          <a:xfrm>
            <a:off x="454038" y="116632"/>
            <a:ext cx="66400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+mj-lt"/>
              </a:rPr>
              <a:t>Úkol: Spoj správně názvy států s vlajkami</a:t>
            </a:r>
            <a:endParaRPr lang="cs-CZ" sz="28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2118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20636" y="699710"/>
            <a:ext cx="8217204" cy="5830227"/>
            <a:chOff x="411483" y="498257"/>
            <a:chExt cx="8217204" cy="5830227"/>
          </a:xfrm>
        </p:grpSpPr>
        <p:sp>
          <p:nvSpPr>
            <p:cNvPr id="3" name="TextovéPole 2"/>
            <p:cNvSpPr txBox="1"/>
            <p:nvPr/>
          </p:nvSpPr>
          <p:spPr>
            <a:xfrm>
              <a:off x="730524" y="620688"/>
              <a:ext cx="1656184" cy="5232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</a:rPr>
                <a:t>Švédsko</a:t>
              </a:r>
              <a:endParaRPr lang="cs-CZ" b="1" dirty="0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300192" y="498257"/>
              <a:ext cx="1502657" cy="523220"/>
            </a:xfrm>
            <a:prstGeom prst="rect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</a:rPr>
                <a:t>Norsko</a:t>
              </a:r>
              <a:endParaRPr lang="cs-CZ" sz="2800" b="1" dirty="0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617632" y="498257"/>
              <a:ext cx="1512168" cy="5232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</a:rPr>
                <a:t>Finsko</a:t>
              </a:r>
              <a:endParaRPr lang="cs-CZ" sz="2800" b="1" dirty="0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802532" y="5805264"/>
              <a:ext cx="1512168" cy="5232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</a:rPr>
                <a:t>Dánsko</a:t>
              </a:r>
              <a:endParaRPr lang="cs-CZ" b="1" dirty="0">
                <a:ln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795144" y="5805264"/>
              <a:ext cx="1512168" cy="52322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</a:rPr>
                <a:t>Island</a:t>
              </a:r>
              <a:endParaRPr lang="cs-CZ" b="1" dirty="0">
                <a:ln>
                  <a:solidFill>
                    <a:schemeClr val="tx1"/>
                  </a:solidFill>
                </a:ln>
              </a:endParaRPr>
            </a:p>
          </p:txBody>
        </p:sp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73769" y="2091186"/>
              <a:ext cx="2154918" cy="140147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" name="Picture 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1535" y="1765813"/>
              <a:ext cx="2022857" cy="1375154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483" y="1628799"/>
              <a:ext cx="2077758" cy="15121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3774789"/>
              <a:ext cx="2162358" cy="145057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7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0362" y="3645024"/>
              <a:ext cx="2167270" cy="156027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ovéPole 12"/>
          <p:cNvSpPr txBox="1"/>
          <p:nvPr/>
        </p:nvSpPr>
        <p:spPr>
          <a:xfrm>
            <a:off x="650158" y="108838"/>
            <a:ext cx="49903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Správné řešení</a:t>
            </a:r>
            <a:endParaRPr lang="cs-CZ" sz="3200" b="1" dirty="0">
              <a:latin typeface="+mj-lt"/>
            </a:endParaRPr>
          </a:p>
        </p:txBody>
      </p:sp>
      <p:cxnSp>
        <p:nvCxnSpPr>
          <p:cNvPr id="15" name="Přímá spojnice se šipkou 14"/>
          <p:cNvCxnSpPr>
            <a:stCxn id="3" idx="3"/>
            <a:endCxn id="11" idx="1"/>
          </p:cNvCxnSpPr>
          <p:nvPr/>
        </p:nvCxnSpPr>
        <p:spPr>
          <a:xfrm>
            <a:off x="2495861" y="1083751"/>
            <a:ext cx="1825252" cy="3617779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7" idx="1"/>
            <a:endCxn id="12" idx="2"/>
          </p:cNvCxnSpPr>
          <p:nvPr/>
        </p:nvCxnSpPr>
        <p:spPr>
          <a:xfrm rot="10800000">
            <a:off x="2643151" y="5406749"/>
            <a:ext cx="4261147" cy="861579"/>
          </a:xfrm>
          <a:prstGeom prst="curvedConnector2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8" idx="2"/>
          </p:cNvCxnSpPr>
          <p:nvPr/>
        </p:nvCxnSpPr>
        <p:spPr>
          <a:xfrm flipV="1">
            <a:off x="2423853" y="3694116"/>
            <a:ext cx="5236528" cy="2586313"/>
          </a:xfrm>
          <a:prstGeom prst="curvedConnector2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10" idx="0"/>
          </p:cNvCxnSpPr>
          <p:nvPr/>
        </p:nvCxnSpPr>
        <p:spPr>
          <a:xfrm rot="10800000" flipV="1">
            <a:off x="1559516" y="1222930"/>
            <a:ext cx="5545119" cy="607322"/>
          </a:xfrm>
          <a:prstGeom prst="curvedConnector2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5" idx="2"/>
            <a:endCxn id="9" idx="0"/>
          </p:cNvCxnSpPr>
          <p:nvPr/>
        </p:nvCxnSpPr>
        <p:spPr>
          <a:xfrm>
            <a:off x="4482869" y="1222930"/>
            <a:ext cx="559248" cy="744336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721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/>
              <a:t>www.office.microsoft.com</a:t>
            </a:r>
            <a:endParaRPr lang="cs-CZ" dirty="0" smtClean="0"/>
          </a:p>
          <a:p>
            <a:r>
              <a:rPr lang="cs-CZ" sz="2000" dirty="0" err="1" smtClean="0"/>
              <a:t>Soubor:Sauna</a:t>
            </a:r>
            <a:r>
              <a:rPr lang="cs-CZ" sz="2000" dirty="0" smtClean="0"/>
              <a:t> </a:t>
            </a:r>
            <a:r>
              <a:rPr lang="cs-CZ" sz="2000" dirty="0"/>
              <a:t>inside.jpg.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29. 9. 2007 [cit. 2011-11-20]. Dostupné z WWW: &lt;http://cs.wikipedia.org/wiki/</a:t>
            </a:r>
            <a:r>
              <a:rPr lang="cs-CZ" sz="2000" dirty="0" err="1"/>
              <a:t>Soubor:Sauna_inside.jpg</a:t>
            </a:r>
            <a:r>
              <a:rPr lang="cs-CZ" sz="2000" dirty="0" smtClean="0"/>
              <a:t>&gt;.</a:t>
            </a:r>
          </a:p>
          <a:p>
            <a:r>
              <a:rPr lang="cs-CZ" sz="2000" dirty="0" err="1"/>
              <a:t>Soubor:Polarlicht</a:t>
            </a:r>
            <a:r>
              <a:rPr lang="cs-CZ" sz="2000" dirty="0"/>
              <a:t> 2.jpg.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3. 4. 2007 [cit. 2011-11-20]. Dostupné z WWW: &lt;http://cs.wikipedia.org/wiki/Soubor:Polarlicht_2.jpg&gt;.</a:t>
            </a:r>
          </a:p>
          <a:p>
            <a:r>
              <a:rPr lang="cs-CZ" sz="2000" dirty="0"/>
              <a:t>Soubor:2010 </a:t>
            </a:r>
            <a:r>
              <a:rPr lang="cs-CZ" sz="2000" dirty="0" err="1"/>
              <a:t>Finland</a:t>
            </a:r>
            <a:r>
              <a:rPr lang="cs-CZ" sz="2000" dirty="0"/>
              <a:t> </a:t>
            </a:r>
            <a:r>
              <a:rPr lang="cs-CZ" sz="2000" dirty="0" err="1"/>
              <a:t>Pallastunturi</a:t>
            </a:r>
            <a:r>
              <a:rPr lang="cs-CZ" sz="2000" dirty="0"/>
              <a:t> </a:t>
            </a:r>
            <a:r>
              <a:rPr lang="cs-CZ" sz="2000" dirty="0" err="1"/>
              <a:t>Rangifer</a:t>
            </a:r>
            <a:r>
              <a:rPr lang="cs-CZ" sz="2000" dirty="0"/>
              <a:t> tarandus.JPG.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30. 7. 2010 [cit. 2011-11-20]. Dostupné z WWW: &lt;http://</a:t>
            </a:r>
            <a:r>
              <a:rPr lang="cs-CZ" sz="2000" dirty="0" smtClean="0"/>
              <a:t>cs.wikipedia.org/wiki/Soubor:2010_Finland_Pallastunturi_Rangifer_tarandus.JPG&gt;.</a:t>
            </a:r>
          </a:p>
          <a:p>
            <a:r>
              <a:rPr lang="cs-CZ" sz="2000" dirty="0" err="1"/>
              <a:t>Soubor:AuroraB.jpg</a:t>
            </a:r>
            <a:r>
              <a:rPr lang="cs-CZ" sz="2000" dirty="0"/>
              <a:t>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 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18. 10. 2005 [cit. 2011-11-20]. Dostupné z WWW: &lt;http://cs.wikipedia.org/wiki/</a:t>
            </a:r>
            <a:r>
              <a:rPr lang="cs-CZ" sz="2000" dirty="0" err="1"/>
              <a:t>Soubor:AuroraB.jpg</a:t>
            </a:r>
            <a:r>
              <a:rPr lang="cs-CZ" sz="2000" dirty="0"/>
              <a:t>&gt;.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err="1"/>
              <a:t>Soubor:Flag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Iceland.svg</a:t>
            </a:r>
            <a:r>
              <a:rPr lang="cs-CZ" sz="1800" dirty="0"/>
              <a:t>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 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19. 5. 2009 [cit. 2011-11-20]. Dostupné z WWW: &lt;http://cs.wikipedia.org/wiki/</a:t>
            </a:r>
            <a:r>
              <a:rPr lang="cs-CZ" sz="1800" dirty="0" err="1"/>
              <a:t>Soubor:Flag_of_Iceland.svg</a:t>
            </a:r>
            <a:r>
              <a:rPr lang="cs-CZ" sz="1800" dirty="0"/>
              <a:t>&gt;.</a:t>
            </a: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987996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211</TotalTime>
  <Words>626</Words>
  <Application>Microsoft Office PowerPoint</Application>
  <PresentationFormat>Předvádění na obrazovce (4:3)</PresentationFormat>
  <Paragraphs>109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Jmění</vt:lpstr>
      <vt:lpstr>Prezentace aplikace PowerPoint</vt:lpstr>
      <vt:lpstr>Anotace</vt:lpstr>
      <vt:lpstr>Severní Evropa</vt:lpstr>
      <vt:lpstr>Švédsko (království)</vt:lpstr>
      <vt:lpstr>Prezentace aplikace PowerPoint</vt:lpstr>
      <vt:lpstr>Norsko (království)</vt:lpstr>
      <vt:lpstr>Prezentace aplikace PowerPoint</vt:lpstr>
      <vt:lpstr>Finsko (republika)</vt:lpstr>
      <vt:lpstr>Prezentace aplikace PowerPoint</vt:lpstr>
      <vt:lpstr>Dánsko (království)</vt:lpstr>
      <vt:lpstr>Prezentace aplikace PowerPoint</vt:lpstr>
      <vt:lpstr>Island (republika)</vt:lpstr>
      <vt:lpstr>Prezentace aplikace PowerPoint</vt:lpstr>
      <vt:lpstr>Prezentace aplikace PowerPoint</vt:lpstr>
      <vt:lpstr>Prezentace aplikace PowerPoint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31</cp:revision>
  <dcterms:created xsi:type="dcterms:W3CDTF">2011-08-21T15:31:45Z</dcterms:created>
  <dcterms:modified xsi:type="dcterms:W3CDTF">2012-06-12T07:16:34Z</dcterms:modified>
</cp:coreProperties>
</file>