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65" r:id="rId4"/>
    <p:sldId id="261" r:id="rId5"/>
    <p:sldId id="260" r:id="rId6"/>
    <p:sldId id="259" r:id="rId7"/>
    <p:sldId id="266" r:id="rId8"/>
    <p:sldId id="268" r:id="rId9"/>
    <p:sldId id="267" r:id="rId10"/>
    <p:sldId id="269" r:id="rId11"/>
    <p:sldId id="270" r:id="rId12"/>
    <p:sldId id="262" r:id="rId13"/>
    <p:sldId id="263" r:id="rId14"/>
    <p:sldId id="264" r:id="rId15"/>
    <p:sldId id="271" r:id="rId16"/>
    <p:sldId id="272" r:id="rId17"/>
    <p:sldId id="25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školy: </a:t>
          </a:r>
          <a:r>
            <a:rPr lang="cs-CZ" dirty="0" smtClean="0"/>
            <a:t>MŠ a ZŠ Veselí nad Moravou</a:t>
          </a:r>
          <a:r>
            <a:rPr lang="cs-CZ" smtClean="0"/>
            <a:t>, Kollárova 1045   </a:t>
          </a:r>
          <a:endParaRPr lang="cs-CZ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Autor: </a:t>
          </a:r>
          <a:r>
            <a:rPr lang="cs-CZ" dirty="0" smtClean="0"/>
            <a:t>Mgr. Andrea Filípková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VY_32_INOVACE_12/8_KRAJE V ČR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Jihomoravský, Zlínský kraj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projektu:CZ.1.07/1.4.00/21.0822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5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5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5"/>
      <dgm:spPr/>
    </dgm:pt>
    <dgm:pt modelId="{851BB866-B6AE-4566-893F-4C635BA974FC}" type="pres">
      <dgm:prSet presAssocID="{FBBFC3EA-9D9D-4F3A-BEA6-9C2C0E46BF20}" presName="circle2" presStyleLbl="node1" presStyleIdx="1" presStyleCnt="5"/>
      <dgm:spPr/>
    </dgm:pt>
    <dgm:pt modelId="{643EA938-EDE0-4533-ACCC-D2BD6F3A527C}" type="pres">
      <dgm:prSet presAssocID="{FBBFC3EA-9D9D-4F3A-BEA6-9C2C0E46BF20}" presName="rect2" presStyleLbl="alignAcc1" presStyleIdx="1" presStyleCnt="5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5"/>
      <dgm:spPr/>
    </dgm:pt>
    <dgm:pt modelId="{902074E1-B931-4618-97F1-FADBE82E9C3C}" type="pres">
      <dgm:prSet presAssocID="{019433A1-1324-4DE1-9E6F-32B851095F74}" presName="circle3" presStyleLbl="node1" presStyleIdx="2" presStyleCnt="5"/>
      <dgm:spPr/>
    </dgm:pt>
    <dgm:pt modelId="{A3817367-F2BC-482F-8832-FA00B51DCCF3}" type="pres">
      <dgm:prSet presAssocID="{019433A1-1324-4DE1-9E6F-32B851095F74}" presName="rect3" presStyleLbl="alignAcc1" presStyleIdx="2" presStyleCnt="5"/>
      <dgm:spPr/>
      <dgm:t>
        <a:bodyPr/>
        <a:lstStyle/>
        <a:p>
          <a:endParaRPr lang="cs-CZ"/>
        </a:p>
      </dgm:t>
    </dgm:pt>
    <dgm:pt modelId="{2DD79E57-A63E-47D4-A1AB-6DF333476AD4}" type="pres">
      <dgm:prSet presAssocID="{C73C7642-F245-4585-8F88-243F9FAEF6CA}" presName="vertSpace4" presStyleLbl="node1" presStyleIdx="2" presStyleCnt="5"/>
      <dgm:spPr/>
    </dgm:pt>
    <dgm:pt modelId="{648967D3-ED80-4214-8D87-4E7012561E4A}" type="pres">
      <dgm:prSet presAssocID="{C73C7642-F245-4585-8F88-243F9FAEF6CA}" presName="circle4" presStyleLbl="node1" presStyleIdx="3" presStyleCnt="5"/>
      <dgm:spPr/>
    </dgm:pt>
    <dgm:pt modelId="{9A9B6F4F-B6FF-4F2D-B640-A8473E589523}" type="pres">
      <dgm:prSet presAssocID="{C73C7642-F245-4585-8F88-243F9FAEF6CA}" presName="rect4" presStyleLbl="alignAcc1" presStyleIdx="3" presStyleCnt="5"/>
      <dgm:spPr/>
      <dgm:t>
        <a:bodyPr/>
        <a:lstStyle/>
        <a:p>
          <a:endParaRPr lang="cs-CZ"/>
        </a:p>
      </dgm:t>
    </dgm:pt>
    <dgm:pt modelId="{13BD0FAF-9F2C-4708-9E63-A8E8E5252943}" type="pres">
      <dgm:prSet presAssocID="{EBC41103-E2E5-4D48-9B4B-425520D3D098}" presName="vertSpace5" presStyleLbl="node1" presStyleIdx="3" presStyleCnt="5"/>
      <dgm:spPr/>
    </dgm:pt>
    <dgm:pt modelId="{6821E7C9-5E4B-45FA-8F82-01E6F26FAA25}" type="pres">
      <dgm:prSet presAssocID="{EBC41103-E2E5-4D48-9B4B-425520D3D098}" presName="circle5" presStyleLbl="node1" presStyleIdx="4" presStyleCnt="5"/>
      <dgm:spPr/>
    </dgm:pt>
    <dgm:pt modelId="{3BA01B75-849B-4716-8BCD-084A86FF328F}" type="pres">
      <dgm:prSet presAssocID="{EBC41103-E2E5-4D48-9B4B-425520D3D098}" presName="rect5" presStyleLbl="alignAcc1" presStyleIdx="4" presStyleCnt="5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9F530CB-4999-43B3-A00D-6AB53886BD77}" type="pres">
      <dgm:prSet presAssocID="{C73C7642-F245-4585-8F88-243F9FAEF6CA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27B6496-BF1B-4384-9217-9659064D5D6A}" type="pres">
      <dgm:prSet presAssocID="{EBC41103-E2E5-4D48-9B4B-425520D3D098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BB7C278B-88E7-4743-A53D-E74030657991}" type="presOf" srcId="{EBC41103-E2E5-4D48-9B4B-425520D3D098}" destId="{3BA01B75-849B-4716-8BCD-084A86FF328F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D1EEEFB-7F1C-402F-9056-6FD5E03E266F}" type="presOf" srcId="{C73C7642-F245-4585-8F88-243F9FAEF6CA}" destId="{9A9B6F4F-B6FF-4F2D-B640-A8473E589523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0B1A698F-F162-4F9F-9C06-B931E9CE7352}" type="presOf" srcId="{EBC41103-E2E5-4D48-9B4B-425520D3D098}" destId="{A27B6496-BF1B-4384-9217-9659064D5D6A}" srcOrd="1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AABEF54-0834-4679-A88E-AFB815D98457}" type="presOf" srcId="{C73C7642-F245-4585-8F88-243F9FAEF6CA}" destId="{59F530CB-4999-43B3-A00D-6AB53886BD77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4E97B4F5-D3B3-4890-ADD0-0050EC329A81}" type="presParOf" srcId="{71045F8C-00FA-488E-A7BD-E2E6753D979D}" destId="{2DD79E57-A63E-47D4-A1AB-6DF333476AD4}" srcOrd="9" destOrd="0" presId="urn:microsoft.com/office/officeart/2005/8/layout/target3"/>
    <dgm:cxn modelId="{43CDD00E-1CBE-4012-9798-185CB22808E6}" type="presParOf" srcId="{71045F8C-00FA-488E-A7BD-E2E6753D979D}" destId="{648967D3-ED80-4214-8D87-4E7012561E4A}" srcOrd="10" destOrd="0" presId="urn:microsoft.com/office/officeart/2005/8/layout/target3"/>
    <dgm:cxn modelId="{A7FEB41C-C84B-4731-B797-B9A9D3A246DC}" type="presParOf" srcId="{71045F8C-00FA-488E-A7BD-E2E6753D979D}" destId="{9A9B6F4F-B6FF-4F2D-B640-A8473E589523}" srcOrd="11" destOrd="0" presId="urn:microsoft.com/office/officeart/2005/8/layout/target3"/>
    <dgm:cxn modelId="{938FB67C-BB22-4CDA-8BD2-545B266ADCD0}" type="presParOf" srcId="{71045F8C-00FA-488E-A7BD-E2E6753D979D}" destId="{13BD0FAF-9F2C-4708-9E63-A8E8E5252943}" srcOrd="12" destOrd="0" presId="urn:microsoft.com/office/officeart/2005/8/layout/target3"/>
    <dgm:cxn modelId="{D3A98C09-1C7E-441D-9929-D9F44DFA6759}" type="presParOf" srcId="{71045F8C-00FA-488E-A7BD-E2E6753D979D}" destId="{6821E7C9-5E4B-45FA-8F82-01E6F26FAA25}" srcOrd="13" destOrd="0" presId="urn:microsoft.com/office/officeart/2005/8/layout/target3"/>
    <dgm:cxn modelId="{09618894-7317-46C5-8D88-18AE7580833F}" type="presParOf" srcId="{71045F8C-00FA-488E-A7BD-E2E6753D979D}" destId="{3BA01B75-849B-4716-8BCD-084A86FF328F}" srcOrd="14" destOrd="0" presId="urn:microsoft.com/office/officeart/2005/8/layout/target3"/>
    <dgm:cxn modelId="{00A003CF-4BAE-4A7E-B527-319406F52F72}" type="presParOf" srcId="{71045F8C-00FA-488E-A7BD-E2E6753D979D}" destId="{4D19AB04-24FA-40C2-B203-52AE3D15E171}" srcOrd="15" destOrd="0" presId="urn:microsoft.com/office/officeart/2005/8/layout/target3"/>
    <dgm:cxn modelId="{B9F96ACF-85A4-4F67-9A67-06B353F09EDA}" type="presParOf" srcId="{71045F8C-00FA-488E-A7BD-E2E6753D979D}" destId="{832BF48F-0145-4429-9E02-8FCA946CCE9E}" srcOrd="16" destOrd="0" presId="urn:microsoft.com/office/officeart/2005/8/layout/target3"/>
    <dgm:cxn modelId="{7677268B-9AEF-40D1-B5A6-0B94534D22AF}" type="presParOf" srcId="{71045F8C-00FA-488E-A7BD-E2E6753D979D}" destId="{E7297F21-D4FD-4A41-AE58-814D01A6B5E7}" srcOrd="17" destOrd="0" presId="urn:microsoft.com/office/officeart/2005/8/layout/target3"/>
    <dgm:cxn modelId="{C6075B10-3EE2-4CF3-99D8-F3BC65E2B5F7}" type="presParOf" srcId="{71045F8C-00FA-488E-A7BD-E2E6753D979D}" destId="{59F530CB-4999-43B3-A00D-6AB53886BD77}" srcOrd="18" destOrd="0" presId="urn:microsoft.com/office/officeart/2005/8/layout/target3"/>
    <dgm:cxn modelId="{A3CA29E0-E363-4275-A77B-8C9A32D8855C}" type="presParOf" srcId="{71045F8C-00FA-488E-A7BD-E2E6753D979D}" destId="{A27B6496-BF1B-4384-9217-9659064D5D6A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školy: </a:t>
          </a:r>
          <a:r>
            <a:rPr lang="cs-CZ" sz="1800" kern="1200" dirty="0" smtClean="0"/>
            <a:t>MŠ a ZŠ Veselí nad Moravou</a:t>
          </a:r>
          <a:r>
            <a:rPr lang="cs-CZ" sz="1800" kern="1200" smtClean="0"/>
            <a:t>, Kollárova 1045   </a:t>
          </a:r>
          <a:endParaRPr lang="cs-CZ" sz="1800" kern="1200"/>
        </a:p>
      </dsp:txBody>
      <dsp:txXfrm>
        <a:off x="2016223" y="0"/>
        <a:ext cx="4752528" cy="645191"/>
      </dsp:txXfrm>
    </dsp:sp>
    <dsp:sp modelId="{851BB866-B6AE-4566-893F-4C635BA974FC}">
      <dsp:nvSpPr>
        <dsp:cNvPr id="0" name=""/>
        <dsp:cNvSpPr/>
      </dsp:nvSpPr>
      <dsp:spPr>
        <a:xfrm>
          <a:off x="423407" y="645191"/>
          <a:ext cx="3185633" cy="31856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645191"/>
          <a:ext cx="4752528" cy="31856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Autor: </a:t>
          </a:r>
          <a:r>
            <a:rPr lang="cs-CZ" sz="1800" kern="1200" dirty="0" smtClean="0"/>
            <a:t>Mgr. Andrea Filípková</a:t>
          </a:r>
          <a:endParaRPr lang="cs-CZ" sz="1800" kern="1200" dirty="0"/>
        </a:p>
      </dsp:txBody>
      <dsp:txXfrm>
        <a:off x="2016223" y="645191"/>
        <a:ext cx="4752528" cy="645191"/>
      </dsp:txXfrm>
    </dsp:sp>
    <dsp:sp modelId="{902074E1-B931-4618-97F1-FADBE82E9C3C}">
      <dsp:nvSpPr>
        <dsp:cNvPr id="0" name=""/>
        <dsp:cNvSpPr/>
      </dsp:nvSpPr>
      <dsp:spPr>
        <a:xfrm>
          <a:off x="846814" y="1290383"/>
          <a:ext cx="2338819" cy="2338819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290383"/>
          <a:ext cx="4752528" cy="2338819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VY_32_INOVACE_12/8_KRAJE V ČR</a:t>
          </a:r>
          <a:endParaRPr lang="cs-CZ" sz="1800" kern="1200" dirty="0"/>
        </a:p>
      </dsp:txBody>
      <dsp:txXfrm>
        <a:off x="2016223" y="1290383"/>
        <a:ext cx="4752528" cy="645191"/>
      </dsp:txXfrm>
    </dsp:sp>
    <dsp:sp modelId="{648967D3-ED80-4214-8D87-4E7012561E4A}">
      <dsp:nvSpPr>
        <dsp:cNvPr id="0" name=""/>
        <dsp:cNvSpPr/>
      </dsp:nvSpPr>
      <dsp:spPr>
        <a:xfrm>
          <a:off x="1270221" y="1935575"/>
          <a:ext cx="1492005" cy="149200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9B6F4F-B6FF-4F2D-B640-A8473E589523}">
      <dsp:nvSpPr>
        <dsp:cNvPr id="0" name=""/>
        <dsp:cNvSpPr/>
      </dsp:nvSpPr>
      <dsp:spPr>
        <a:xfrm>
          <a:off x="2016223" y="1935575"/>
          <a:ext cx="4752528" cy="149200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Téma: Jihomoravský, Zlínský kraj</a:t>
          </a:r>
          <a:endParaRPr lang="cs-CZ" sz="1800" kern="1200" dirty="0"/>
        </a:p>
      </dsp:txBody>
      <dsp:txXfrm>
        <a:off x="2016223" y="1935575"/>
        <a:ext cx="4752528" cy="645191"/>
      </dsp:txXfrm>
    </dsp:sp>
    <dsp:sp modelId="{6821E7C9-5E4B-45FA-8F82-01E6F26FAA25}">
      <dsp:nvSpPr>
        <dsp:cNvPr id="0" name=""/>
        <dsp:cNvSpPr/>
      </dsp:nvSpPr>
      <dsp:spPr>
        <a:xfrm>
          <a:off x="1693628" y="2580766"/>
          <a:ext cx="645191" cy="6451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A01B75-849B-4716-8BCD-084A86FF328F}">
      <dsp:nvSpPr>
        <dsp:cNvPr id="0" name=""/>
        <dsp:cNvSpPr/>
      </dsp:nvSpPr>
      <dsp:spPr>
        <a:xfrm>
          <a:off x="2016223" y="2580766"/>
          <a:ext cx="4752528" cy="6451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projektu:CZ.1.07/1.4.00/21.0822</a:t>
          </a:r>
          <a:endParaRPr lang="cs-CZ" sz="1800" kern="1200" dirty="0"/>
        </a:p>
      </dsp:txBody>
      <dsp:txXfrm>
        <a:off x="2016223" y="2580766"/>
        <a:ext cx="4752528" cy="6451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22.5.2012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 spd="slow">
    <p:pull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Batovy_domky_2.jpg" TargetMode="External"/><Relationship Id="rId7" Type="http://schemas.openxmlformats.org/officeDocument/2006/relationships/hyperlink" Target="http://cs.wikipedia.org/wiki/Soubor:Brno-Veve%C5%99%C3%AD_-_Nov%C3%BD_zemsk%C3%BD_d%C5%AFm.jpg" TargetMode="External"/><Relationship Id="rId2" Type="http://schemas.openxmlformats.org/officeDocument/2006/relationships/hyperlink" Target="http://upload.wikimedia.org/wikipedia/commons/c/c9/Tomas_Bat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Moravian_traditional_band_at_Regiontour_2010.jpg" TargetMode="External"/><Relationship Id="rId5" Type="http://schemas.openxmlformats.org/officeDocument/2006/relationships/hyperlink" Target="http://cs.wikipedia.org/wiki/Soubor:Map_Czech_Okres_JihomoravskyKraj.PNG" TargetMode="External"/><Relationship Id="rId4" Type="http://schemas.openxmlformats.org/officeDocument/2006/relationships/hyperlink" Target="http://cs.wikipedia.org/wiki/Soubor:Zlin4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17068897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Materiál je určen pro výuku předmětu zeměpis pro základní školu praktickou.</a:t>
            </a:r>
          </a:p>
          <a:p>
            <a:r>
              <a:rPr lang="cs-CZ" dirty="0"/>
              <a:t>Příprava není nutná.</a:t>
            </a:r>
          </a:p>
          <a:p>
            <a:r>
              <a:rPr lang="cs-CZ" dirty="0"/>
              <a:t>Doba vzniku </a:t>
            </a:r>
            <a:r>
              <a:rPr lang="cs-CZ" dirty="0" smtClean="0"/>
              <a:t>leden 2012</a:t>
            </a:r>
          </a:p>
          <a:p>
            <a:r>
              <a:rPr lang="cs-CZ" dirty="0" smtClean="0"/>
              <a:t>Doba </a:t>
            </a:r>
            <a:r>
              <a:rPr lang="cs-CZ" smtClean="0"/>
              <a:t>ověření </a:t>
            </a:r>
            <a:r>
              <a:rPr lang="cs-CZ" smtClean="0"/>
              <a:t>11.5.2012</a:t>
            </a:r>
            <a:endParaRPr lang="cs-CZ" dirty="0" smtClean="0"/>
          </a:p>
          <a:p>
            <a:r>
              <a:rPr lang="cs-CZ" dirty="0" smtClean="0"/>
              <a:t>Učitel seznámí žáky s Jihomoravským a Zlínským</a:t>
            </a:r>
          </a:p>
          <a:p>
            <a:pPr marL="109728" indent="0">
              <a:buNone/>
            </a:pPr>
            <a:r>
              <a:rPr lang="cs-CZ" dirty="0" smtClean="0"/>
              <a:t>   krajem , charakterizuje základní údaje (poloha, podnebí,     velká města) </a:t>
            </a:r>
          </a:p>
          <a:p>
            <a:pPr marL="109728" indent="0">
              <a:buNone/>
            </a:pPr>
            <a:r>
              <a:rPr lang="cs-CZ" dirty="0"/>
              <a:t> </a:t>
            </a:r>
            <a:r>
              <a:rPr lang="cs-CZ" dirty="0" smtClean="0"/>
              <a:t>  Žáci zvládli otázky a úkoly bez problému.</a:t>
            </a:r>
            <a:endParaRPr lang="cs-CZ" dirty="0"/>
          </a:p>
          <a:p>
            <a:r>
              <a:rPr lang="cs-CZ" dirty="0"/>
              <a:t>Je určen pro žáky </a:t>
            </a:r>
            <a:r>
              <a:rPr lang="cs-CZ" dirty="0" smtClean="0"/>
              <a:t>7.ročníku</a:t>
            </a:r>
            <a:endParaRPr lang="cs-CZ" dirty="0"/>
          </a:p>
          <a:p>
            <a:r>
              <a:rPr lang="cs-CZ" dirty="0"/>
              <a:t>Určeno pro práci na interaktivní tabuli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102295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674618"/>
            <a:ext cx="5650790" cy="924475"/>
          </a:xfrm>
        </p:spPr>
        <p:txBody>
          <a:bodyPr/>
          <a:lstStyle/>
          <a:p>
            <a:pPr algn="ctr"/>
            <a:r>
              <a:rPr lang="cs-CZ" sz="4000" dirty="0" smtClean="0"/>
              <a:t>Jihomoravský kraj</a:t>
            </a:r>
            <a:endParaRPr lang="cs-CZ" sz="40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9093"/>
            <a:ext cx="9143999" cy="5258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835058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Jihomoravský kraj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/>
              <a:t>náš kraj</a:t>
            </a:r>
          </a:p>
          <a:p>
            <a:r>
              <a:rPr lang="cs-CZ" sz="2000" dirty="0" smtClean="0"/>
              <a:t>na jihu Moravy</a:t>
            </a:r>
          </a:p>
          <a:p>
            <a:r>
              <a:rPr lang="cs-CZ" sz="2000" dirty="0" smtClean="0"/>
              <a:t>patří k nejteplejším oblastem ČR</a:t>
            </a:r>
          </a:p>
          <a:p>
            <a:r>
              <a:rPr lang="cs-CZ" sz="2000" dirty="0" smtClean="0"/>
              <a:t>nížiny podél velkých řek Moravy, Dyje a Svratky</a:t>
            </a:r>
          </a:p>
          <a:p>
            <a:r>
              <a:rPr lang="cs-CZ" sz="2000" dirty="0" smtClean="0"/>
              <a:t>Dolnomoravský a </a:t>
            </a:r>
            <a:r>
              <a:rPr lang="cs-CZ" sz="2000" dirty="0" err="1" smtClean="0"/>
              <a:t>Dyjskosvratecký</a:t>
            </a:r>
            <a:r>
              <a:rPr lang="cs-CZ" sz="2000" dirty="0" smtClean="0"/>
              <a:t> úval</a:t>
            </a:r>
          </a:p>
          <a:p>
            <a:r>
              <a:rPr lang="cs-CZ" sz="2000" dirty="0" smtClean="0"/>
              <a:t>Moravský Kras, Punkevní jeskyně a propast Macocha</a:t>
            </a:r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val="6136201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268761"/>
            <a:ext cx="7125112" cy="3456384"/>
          </a:xfrm>
        </p:spPr>
        <p:txBody>
          <a:bodyPr>
            <a:normAutofit/>
          </a:bodyPr>
          <a:lstStyle/>
          <a:p>
            <a:r>
              <a:rPr lang="cs-CZ" sz="2000" dirty="0" smtClean="0"/>
              <a:t>hlavní zemědělská oblast České republiky</a:t>
            </a:r>
          </a:p>
          <a:p>
            <a:r>
              <a:rPr lang="cs-CZ" sz="2000" dirty="0" smtClean="0"/>
              <a:t>pěstuje se tady hlavně</a:t>
            </a:r>
          </a:p>
          <a:p>
            <a:pPr lvl="1"/>
            <a:r>
              <a:rPr lang="cs-CZ" sz="1800" dirty="0" smtClean="0"/>
              <a:t>pšenice, ječmen, zelenina a cukrová třtina</a:t>
            </a:r>
          </a:p>
          <a:p>
            <a:r>
              <a:rPr lang="cs-CZ" sz="2000" dirty="0" smtClean="0"/>
              <a:t>spousta sadů a vinohradů</a:t>
            </a:r>
          </a:p>
          <a:p>
            <a:pPr lvl="1"/>
            <a:r>
              <a:rPr lang="cs-CZ" sz="1800" dirty="0" smtClean="0"/>
              <a:t>jablka, meruňky, broskve a vinná réva</a:t>
            </a:r>
          </a:p>
          <a:p>
            <a:endParaRPr lang="cs-CZ" sz="2000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Jihomoravský kraj</a:t>
            </a:r>
            <a:endParaRPr lang="cs-CZ" dirty="0"/>
          </a:p>
        </p:txBody>
      </p:sp>
      <p:pic>
        <p:nvPicPr>
          <p:cNvPr id="1026" name="Picture 2" descr="C:\Users\filipkova\AppData\Local\Microsoft\Windows\Temporary Internet Files\Content.IE5\1WCZGFMI\MC90019340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869160"/>
            <a:ext cx="2623826" cy="174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filipkova\AppData\Local\Microsoft\Windows\Temporary Internet Files\Content.IE5\45R6OJKC\MP900402107[1]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26" t="14639" r="5302" b="10528"/>
          <a:stretch/>
        </p:blipFill>
        <p:spPr bwMode="auto">
          <a:xfrm>
            <a:off x="6393873" y="3047287"/>
            <a:ext cx="2673927" cy="3643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filipkova\AppData\Local\Microsoft\Windows\Temporary Internet Files\Content.IE5\45R6OJKC\MP900426625[1]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53" t="14698" r="18058"/>
          <a:stretch/>
        </p:blipFill>
        <p:spPr bwMode="auto">
          <a:xfrm>
            <a:off x="3419872" y="4233181"/>
            <a:ext cx="2664296" cy="2513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92024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město Brno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090950" cy="4051437"/>
          </a:xfrm>
        </p:spPr>
        <p:txBody>
          <a:bodyPr>
            <a:normAutofit/>
          </a:bodyPr>
          <a:lstStyle/>
          <a:p>
            <a:r>
              <a:rPr lang="cs-CZ" sz="2400" dirty="0" smtClean="0"/>
              <a:t>krajské město Jihomoravského kraje</a:t>
            </a:r>
          </a:p>
          <a:p>
            <a:r>
              <a:rPr lang="cs-CZ" sz="2400" dirty="0" smtClean="0"/>
              <a:t>přibližně 370 tisíc obyvatel</a:t>
            </a:r>
          </a:p>
          <a:p>
            <a:r>
              <a:rPr lang="cs-CZ" sz="2400" dirty="0" smtClean="0"/>
              <a:t>sídlí tady krajský úřad</a:t>
            </a:r>
          </a:p>
          <a:p>
            <a:r>
              <a:rPr lang="cs-CZ" sz="2400" dirty="0" smtClean="0"/>
              <a:t>strojírenské závody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ětšina lidí tady pracuje ve službách, zdravotnictví, dopravě a školství</a:t>
            </a:r>
          </a:p>
          <a:p>
            <a:r>
              <a:rPr lang="cs-CZ" sz="2400" dirty="0" smtClean="0"/>
              <a:t>brněnské výstaviště- veletrhy a výstavy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3452019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38266" y="8531"/>
            <a:ext cx="7125113" cy="924475"/>
          </a:xfrm>
        </p:spPr>
        <p:txBody>
          <a:bodyPr/>
          <a:lstStyle/>
          <a:p>
            <a:pPr algn="ctr"/>
            <a:r>
              <a:rPr lang="cs-CZ" dirty="0" smtClean="0"/>
              <a:t>Velká a významná města v JMK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844362"/>
            <a:ext cx="7962503" cy="6013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17463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7226" y="764704"/>
            <a:ext cx="9181226" cy="6116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7504" y="116632"/>
            <a:ext cx="9036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Nový zemský dům v Brně- sídlo krajského úřadu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9135100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5810"/>
            <a:ext cx="9144000" cy="60921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39"/>
            <a:ext cx="6696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Jihomoravský folklórní soubor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68947770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724128" y="188640"/>
            <a:ext cx="31683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FF00"/>
                </a:solidFill>
              </a:rPr>
              <a:t>zámek Lednice</a:t>
            </a:r>
            <a:endParaRPr lang="cs-CZ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440842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sz="4000" dirty="0" smtClean="0"/>
              <a:t>Zlínský kraj</a:t>
            </a:r>
            <a:endParaRPr lang="cs-CZ" sz="4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99093"/>
            <a:ext cx="9144000" cy="5258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013224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Zlínský kraj</a:t>
            </a:r>
            <a:endParaRPr lang="cs-CZ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malý kraj</a:t>
            </a:r>
          </a:p>
          <a:p>
            <a:r>
              <a:rPr lang="cs-CZ" sz="2400" dirty="0" smtClean="0"/>
              <a:t>východní část Moravy</a:t>
            </a:r>
          </a:p>
          <a:p>
            <a:r>
              <a:rPr lang="cs-CZ" sz="2400" dirty="0" smtClean="0"/>
              <a:t>pohoří</a:t>
            </a:r>
            <a:endParaRPr lang="cs-CZ" sz="2400" dirty="0"/>
          </a:p>
          <a:p>
            <a:pPr lvl="1"/>
            <a:r>
              <a:rPr lang="cs-CZ" sz="2000" dirty="0" smtClean="0"/>
              <a:t>Beskydy, Vsetínské vrchy, Javorníky</a:t>
            </a:r>
          </a:p>
          <a:p>
            <a:pPr lvl="1"/>
            <a:r>
              <a:rPr lang="cs-CZ" sz="2000" dirty="0" smtClean="0"/>
              <a:t>Bílé Karpaty</a:t>
            </a:r>
          </a:p>
          <a:p>
            <a:r>
              <a:rPr lang="cs-CZ" sz="2400" dirty="0" smtClean="0"/>
              <a:t>řeky</a:t>
            </a:r>
          </a:p>
          <a:p>
            <a:pPr lvl="1"/>
            <a:r>
              <a:rPr lang="cs-CZ" sz="2000" dirty="0" smtClean="0"/>
              <a:t>Morava a její přítok Bečva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387822409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město Zlín</a:t>
            </a:r>
            <a:endParaRPr lang="cs-CZ" dirty="0"/>
          </a:p>
        </p:txBody>
      </p:sp>
      <p:sp>
        <p:nvSpPr>
          <p:cNvPr id="4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sídlo krajského úřadu</a:t>
            </a:r>
          </a:p>
          <a:p>
            <a:r>
              <a:rPr lang="cs-CZ" sz="2400" dirty="0" smtClean="0"/>
              <a:t>Tomáš Baťa nechal postavit obuvnické závody. Pro pracovníky a dělníky nechal postavit rodinné domky a byty. Na výstavbě se podíleli nejlepší stavitelé. Zlín byl největším výrobcem obuvi na světě.</a:t>
            </a:r>
          </a:p>
          <a:p>
            <a:r>
              <a:rPr lang="cs-CZ" sz="2400" dirty="0" smtClean="0"/>
              <a:t>filmové ateliéry</a:t>
            </a:r>
          </a:p>
          <a:p>
            <a:pPr lvl="1"/>
            <a:r>
              <a:rPr lang="cs-CZ" sz="2000" dirty="0" smtClean="0"/>
              <a:t>mezinárodní festival filmů pro děti a mládež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94398336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7105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292080" y="136282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typický Baťův domek</a:t>
            </a:r>
            <a:endParaRPr lang="cs-CZ" sz="2400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" y="12754"/>
            <a:ext cx="4223893" cy="68381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7972784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86"/>
            <a:ext cx="9144000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63688" y="170111"/>
            <a:ext cx="63367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Zlínská radnice na náměstí Míru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35988813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764704"/>
            <a:ext cx="7125113" cy="924475"/>
          </a:xfrm>
        </p:spPr>
        <p:txBody>
          <a:bodyPr/>
          <a:lstStyle/>
          <a:p>
            <a:r>
              <a:rPr lang="cs-CZ" dirty="0" smtClean="0"/>
              <a:t>otázky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Továrník, který proslavil Zlín se jmenuje Tomáš_____</a:t>
            </a:r>
          </a:p>
          <a:p>
            <a:r>
              <a:rPr lang="cs-CZ" dirty="0" smtClean="0"/>
              <a:t>________  je nejvýznamnější řeka, která protéká Jihomoravským krajem.</a:t>
            </a:r>
          </a:p>
          <a:p>
            <a:r>
              <a:rPr lang="cs-CZ" dirty="0" smtClean="0"/>
              <a:t>Krajské město Jihomoravského kraje je ____.</a:t>
            </a:r>
          </a:p>
          <a:p>
            <a:r>
              <a:rPr lang="cs-CZ" dirty="0" smtClean="0"/>
              <a:t>Krajské město Zlínského kraje je ______.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1393885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</a:t>
            </a:r>
            <a:r>
              <a:rPr lang="en-US" sz="1100" dirty="0">
                <a:hlinkClick r:id="rId2"/>
              </a:rPr>
              <a:t>http://</a:t>
            </a:r>
            <a:r>
              <a:rPr lang="en-US" sz="1100" dirty="0" smtClean="0">
                <a:hlinkClick r:id="rId2"/>
              </a:rPr>
              <a:t>upload.wikimedia.org/wikipedia/commons/c/c9/Tomas_Bata.jpg</a:t>
            </a:r>
            <a:endParaRPr lang="cs-CZ" sz="1100" dirty="0" smtClean="0"/>
          </a:p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</a:t>
            </a:r>
            <a:r>
              <a:rPr lang="en-US" sz="1100" dirty="0">
                <a:hlinkClick r:id="rId3"/>
              </a:rPr>
              <a:t>http://</a:t>
            </a:r>
            <a:r>
              <a:rPr lang="en-US" sz="1100" dirty="0" smtClean="0">
                <a:hlinkClick r:id="rId3"/>
              </a:rPr>
              <a:t>cs.wikipedia.org/wiki/Soubor:Batovy_domky_2.jpg</a:t>
            </a:r>
            <a:endParaRPr lang="cs-CZ" sz="1100" dirty="0" smtClean="0"/>
          </a:p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</a:t>
            </a:r>
            <a:r>
              <a:rPr lang="en-US" sz="1100" dirty="0">
                <a:hlinkClick r:id="rId4"/>
              </a:rPr>
              <a:t>http://</a:t>
            </a:r>
            <a:r>
              <a:rPr lang="en-US" sz="1100" dirty="0" smtClean="0">
                <a:hlinkClick r:id="rId4"/>
              </a:rPr>
              <a:t>cs.wikipedia.org/wiki/Soubor:Zlin4.jpg</a:t>
            </a:r>
            <a:endParaRPr lang="cs-CZ" sz="1100" dirty="0" smtClean="0"/>
          </a:p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</a:t>
            </a:r>
            <a:r>
              <a:rPr lang="en-US" sz="1100" dirty="0">
                <a:hlinkClick r:id="rId5"/>
              </a:rPr>
              <a:t>http://</a:t>
            </a:r>
            <a:r>
              <a:rPr lang="en-US" sz="1100" dirty="0" smtClean="0">
                <a:hlinkClick r:id="rId5"/>
              </a:rPr>
              <a:t>cs.wikipedia.org/wiki/Soubor:Map_Czech_Okres_JihomoravskyKraj.PNG</a:t>
            </a:r>
            <a:endParaRPr lang="cs-CZ" sz="1100" dirty="0" smtClean="0"/>
          </a:p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http://cs.wikipedia.org/wiki/Soubor:Map_Czech_Okres_JihomoravskyKraj.PNG</a:t>
            </a:r>
          </a:p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</a:t>
            </a:r>
            <a:r>
              <a:rPr lang="en-US" sz="1100" dirty="0">
                <a:hlinkClick r:id="rId6"/>
              </a:rPr>
              <a:t>http://</a:t>
            </a:r>
            <a:r>
              <a:rPr lang="en-US" sz="1100" dirty="0" smtClean="0">
                <a:hlinkClick r:id="rId6"/>
              </a:rPr>
              <a:t>cs.wikipedia.org/wiki/Soubor:Moravian_traditional_band_at_Regiontour_2010.jpg</a:t>
            </a:r>
            <a:endParaRPr lang="cs-CZ" sz="1100" dirty="0" smtClean="0"/>
          </a:p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</a:t>
            </a:r>
            <a:r>
              <a:rPr lang="en-US" sz="1100" dirty="0">
                <a:hlinkClick r:id="rId7"/>
              </a:rPr>
              <a:t>http://cs.wikipedia.org/wiki/Soubor:Brno-Veve%C5%99%C3%AD_-_</a:t>
            </a:r>
            <a:r>
              <a:rPr lang="en-US" sz="1100" dirty="0" smtClean="0">
                <a:hlinkClick r:id="rId7"/>
              </a:rPr>
              <a:t>Nov%C3%BD_zemsk%C3%BD_d%C5%AFm.jpg</a:t>
            </a:r>
            <a:endParaRPr lang="cs-CZ" sz="1100" dirty="0" smtClean="0"/>
          </a:p>
          <a:p>
            <a:r>
              <a:rPr lang="en-US" sz="1100" i="1" dirty="0"/>
              <a:t>Wikipedia</a:t>
            </a:r>
            <a:r>
              <a:rPr lang="en-US" sz="1100" dirty="0"/>
              <a:t>: </a:t>
            </a:r>
            <a:r>
              <a:rPr lang="en-US" sz="1100" i="1" dirty="0"/>
              <a:t>the free encyclopedia</a:t>
            </a:r>
            <a:r>
              <a:rPr lang="en-US" sz="1100" dirty="0"/>
              <a:t> [online]. San Francisco (CA): Wikimedia Foundation, 2001- [cit. 2012-04-21]. </a:t>
            </a:r>
            <a:r>
              <a:rPr lang="en-US" sz="1100" dirty="0" err="1"/>
              <a:t>Dostupné</a:t>
            </a:r>
            <a:r>
              <a:rPr lang="en-US" sz="1100" dirty="0"/>
              <a:t> z: http://cs.wikipedia.org/wiki/Soubor:Lednice,_z%C3%A1mek_(05).jpg</a:t>
            </a:r>
            <a:endParaRPr lang="cs-CZ" sz="1100" dirty="0" smtClean="0"/>
          </a:p>
        </p:txBody>
      </p:sp>
    </p:spTree>
    <p:extLst>
      <p:ext uri="{BB962C8B-B14F-4D97-AF65-F5344CB8AC3E}">
        <p14:creationId xmlns:p14="http://schemas.microsoft.com/office/powerpoint/2010/main" val="126218008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TC102455596[[fn=Jaro]]</Template>
  <TotalTime>635</TotalTime>
  <Words>558</Words>
  <Application>Microsoft Office PowerPoint</Application>
  <PresentationFormat>Předvádění na obrazovce (4:3)</PresentationFormat>
  <Paragraphs>71</Paragraphs>
  <Slides>17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Spring</vt:lpstr>
      <vt:lpstr>Prezentace aplikace PowerPoint</vt:lpstr>
      <vt:lpstr>Anotace</vt:lpstr>
      <vt:lpstr>Jihomoravský kraj</vt:lpstr>
      <vt:lpstr>Jihomoravský kraj</vt:lpstr>
      <vt:lpstr>Jihomoravský kraj</vt:lpstr>
      <vt:lpstr>město Brno</vt:lpstr>
      <vt:lpstr>Velká a významná města v JMK</vt:lpstr>
      <vt:lpstr>Prezentace aplikace PowerPoint</vt:lpstr>
      <vt:lpstr>Prezentace aplikace PowerPoint</vt:lpstr>
      <vt:lpstr>Prezentace aplikace PowerPoint</vt:lpstr>
      <vt:lpstr>Zlínský kraj</vt:lpstr>
      <vt:lpstr>Zlínský kraj</vt:lpstr>
      <vt:lpstr>město Zlín</vt:lpstr>
      <vt:lpstr>Prezentace aplikace PowerPoint</vt:lpstr>
      <vt:lpstr>Prezentace aplikace PowerPoint</vt:lpstr>
      <vt:lpstr>otázky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Andrea Filípková</cp:lastModifiedBy>
  <cp:revision>56</cp:revision>
  <dcterms:created xsi:type="dcterms:W3CDTF">2011-08-21T15:31:45Z</dcterms:created>
  <dcterms:modified xsi:type="dcterms:W3CDTF">2012-05-22T07:20:05Z</dcterms:modified>
</cp:coreProperties>
</file>