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4" r:id="rId4"/>
    <p:sldId id="265" r:id="rId5"/>
    <p:sldId id="267" r:id="rId6"/>
    <p:sldId id="268" r:id="rId7"/>
    <p:sldId id="271" r:id="rId8"/>
    <p:sldId id="269" r:id="rId9"/>
    <p:sldId id="270" r:id="rId10"/>
    <p:sldId id="272" r:id="rId11"/>
    <p:sldId id="273" r:id="rId12"/>
    <p:sldId id="274" r:id="rId13"/>
    <p:sldId id="275" r:id="rId14"/>
    <p:sldId id="276" r:id="rId15"/>
    <p:sldId id="277" r:id="rId16"/>
    <p:sldId id="25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MŠ a ZŠ Veselí nad Moravou</a:t>
          </a:r>
          <a:r>
            <a:rPr lang="cs-CZ" smtClean="0"/>
            <a:t>, Kollárova 1045   </a:t>
          </a:r>
          <a:endParaRPr lang="cs-CZ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Andrea Filípková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VY_32_INOVACE_12/9_KRAJE V ČR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Olomoucký a Moravskoslezský kraj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</a:t>
          </a:r>
          <a:r>
            <a:rPr lang="cs-CZ" sz="1800" kern="1200" dirty="0" smtClean="0"/>
            <a:t>MŠ a ZŠ Veselí nad Moravou</a:t>
          </a:r>
          <a:r>
            <a:rPr lang="cs-CZ" sz="1800" kern="1200" smtClean="0"/>
            <a:t>, Kollárova 1045   </a:t>
          </a:r>
          <a:endParaRPr lang="cs-CZ" sz="1800" kern="120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Andrea Filípková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VY_32_INOVACE_12/9_KRAJE V ČR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Olomoucký a Moravskoslezský kraj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Ostrava,_pohled_z_Nov%C3%A9_radnice_2.jpg" TargetMode="External"/><Relationship Id="rId7" Type="http://schemas.openxmlformats.org/officeDocument/2006/relationships/hyperlink" Target="http://cs.wikipedia.org/wiki/Soubor:Olomouck%C3%A9_tvar%C5%AF%C5%BEky_(3).jpg" TargetMode="External"/><Relationship Id="rId2" Type="http://schemas.openxmlformats.org/officeDocument/2006/relationships/hyperlink" Target="http://cs.wikipedia.org/wiki/Soubor:The_New_City_Hall_of_Ostrav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Zbrojnice.jpg" TargetMode="External"/><Relationship Id="rId5" Type="http://schemas.openxmlformats.org/officeDocument/2006/relationships/hyperlink" Target="http://cs.wikipedia.org/wiki/Soubor:Olomoucky_Orloj.jpg" TargetMode="External"/><Relationship Id="rId4" Type="http://schemas.openxmlformats.org/officeDocument/2006/relationships/hyperlink" Target="http://cs.wikipedia.org/wiki/Soubor:Olomouc-Horn%C3%AD_n%C3%A1m%C4%9Bst%C3%AD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6751727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Materiál je určen pro výuku předmětu zeměpis pro základní školu praktickou.</a:t>
            </a:r>
          </a:p>
          <a:p>
            <a:r>
              <a:rPr lang="cs-CZ" dirty="0"/>
              <a:t>Příprava není nutná.</a:t>
            </a:r>
          </a:p>
          <a:p>
            <a:r>
              <a:rPr lang="cs-CZ" dirty="0"/>
              <a:t>Doba vzniku </a:t>
            </a:r>
            <a:r>
              <a:rPr lang="cs-CZ" dirty="0" smtClean="0"/>
              <a:t>březen 2012</a:t>
            </a:r>
          </a:p>
          <a:p>
            <a:r>
              <a:rPr lang="cs-CZ" dirty="0" smtClean="0"/>
              <a:t>Doba </a:t>
            </a:r>
            <a:r>
              <a:rPr lang="cs-CZ" smtClean="0"/>
              <a:t>ověření  </a:t>
            </a:r>
            <a:r>
              <a:rPr lang="cs-CZ" smtClean="0"/>
              <a:t>15</a:t>
            </a:r>
            <a:r>
              <a:rPr lang="cs-CZ" smtClean="0"/>
              <a:t>.6.2012</a:t>
            </a:r>
            <a:endParaRPr lang="cs-CZ" dirty="0" smtClean="0"/>
          </a:p>
          <a:p>
            <a:r>
              <a:rPr lang="cs-CZ" dirty="0" smtClean="0"/>
              <a:t>Učitel seznámí žáky s Olomouckým a Moravskoslezským krajem.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Žáci zvládli otázky a úkoly bez problému.</a:t>
            </a:r>
            <a:endParaRPr lang="cs-CZ" dirty="0"/>
          </a:p>
          <a:p>
            <a:r>
              <a:rPr lang="cs-CZ" dirty="0"/>
              <a:t>Je určen pro žáky </a:t>
            </a:r>
            <a:r>
              <a:rPr lang="cs-CZ" dirty="0" smtClean="0"/>
              <a:t>7.ročníku</a:t>
            </a:r>
            <a:endParaRPr lang="cs-CZ" dirty="0"/>
          </a:p>
          <a:p>
            <a:r>
              <a:rPr lang="cs-CZ" dirty="0"/>
              <a:t>Určeno pro práci na interaktivní tabuli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Olomoucký kraj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788"/>
            <a:ext cx="9161917" cy="5269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972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060848"/>
            <a:ext cx="7125112" cy="4051437"/>
          </a:xfrm>
        </p:spPr>
        <p:txBody>
          <a:bodyPr>
            <a:normAutofit/>
          </a:bodyPr>
          <a:lstStyle/>
          <a:p>
            <a:r>
              <a:rPr lang="cs-CZ" sz="2000" dirty="0" smtClean="0"/>
              <a:t>úrodné nížiny a vysoká pohoří</a:t>
            </a:r>
          </a:p>
          <a:p>
            <a:r>
              <a:rPr lang="cs-CZ" sz="2000" dirty="0" smtClean="0"/>
              <a:t>pohoří Jeseníky</a:t>
            </a:r>
          </a:p>
          <a:p>
            <a:r>
              <a:rPr lang="cs-CZ" sz="2000" dirty="0" smtClean="0"/>
              <a:t>řeka Morava pramení na Kralickém Sněžníku</a:t>
            </a:r>
          </a:p>
          <a:p>
            <a:r>
              <a:rPr lang="cs-CZ" sz="2000" dirty="0" smtClean="0"/>
              <a:t>přítok Moravy řeka Bečva</a:t>
            </a:r>
          </a:p>
          <a:p>
            <a:r>
              <a:rPr lang="cs-CZ" sz="2000" dirty="0" smtClean="0"/>
              <a:t>podnebí</a:t>
            </a:r>
          </a:p>
          <a:p>
            <a:pPr lvl="1"/>
            <a:r>
              <a:rPr lang="cs-CZ" sz="1800" dirty="0" smtClean="0"/>
              <a:t>chladné v Jeseníkách</a:t>
            </a:r>
          </a:p>
          <a:p>
            <a:pPr lvl="1"/>
            <a:r>
              <a:rPr lang="cs-CZ" sz="1800" dirty="0" smtClean="0"/>
              <a:t>teplé v Hornomoravském úvalu</a:t>
            </a:r>
          </a:p>
          <a:p>
            <a:r>
              <a:rPr lang="cs-CZ" sz="2000" dirty="0" smtClean="0"/>
              <a:t>Haná je nejúrodnější oblast kraje.</a:t>
            </a:r>
          </a:p>
          <a:p>
            <a:r>
              <a:rPr lang="cs-CZ" sz="2000" dirty="0"/>
              <a:t>V</a:t>
            </a:r>
            <a:r>
              <a:rPr lang="cs-CZ" sz="2000" dirty="0" smtClean="0"/>
              <a:t>ětšina měst je v nížinách.</a:t>
            </a:r>
          </a:p>
          <a:p>
            <a:endParaRPr lang="cs-CZ" sz="2000" dirty="0" smtClean="0"/>
          </a:p>
          <a:p>
            <a:endParaRPr lang="cs-CZ" sz="2000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Olomoucký kraj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71497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6412890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Olomoucká radnice a Sloup </a:t>
            </a:r>
            <a:r>
              <a:rPr lang="cs-CZ" sz="2400" dirty="0">
                <a:solidFill>
                  <a:schemeClr val="bg1"/>
                </a:solidFill>
              </a:rPr>
              <a:t>N</a:t>
            </a:r>
            <a:r>
              <a:rPr lang="cs-CZ" sz="2400" dirty="0" smtClean="0">
                <a:solidFill>
                  <a:schemeClr val="bg1"/>
                </a:solidFill>
              </a:rPr>
              <a:t>ejsvětější trojice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77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6233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6777" y="-8059"/>
            <a:ext cx="3268782" cy="46166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Olomoucký orloj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436096" y="347464"/>
            <a:ext cx="3707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Univerzita Palackého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367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60" y="0"/>
            <a:ext cx="9149560" cy="6862170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2" name="TextovéPole 1"/>
          <p:cNvSpPr txBox="1"/>
          <p:nvPr/>
        </p:nvSpPr>
        <p:spPr>
          <a:xfrm>
            <a:off x="0" y="0"/>
            <a:ext cx="3347864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Olomoucké tvarůžky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3786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" y="0"/>
            <a:ext cx="9136366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535" y="5949280"/>
            <a:ext cx="8352928" cy="707886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Ruční papírna Velké Losiny- jediná v ČR, na tento druh papíru se tisknou důležité státní dokumenty a mezinárodní smlouvy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44382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-3370"/>
            <a:ext cx="8348827" cy="6861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73605" y="6151481"/>
            <a:ext cx="6192688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lázně Jeseník- lázeňský dům </a:t>
            </a:r>
            <a:r>
              <a:rPr lang="cs-CZ" sz="2400" dirty="0" err="1" smtClean="0"/>
              <a:t>Priessnitz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1970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Moravskoslezský kraj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2" y="1807361"/>
            <a:ext cx="7378981" cy="4285935"/>
          </a:xfrm>
        </p:spPr>
        <p:txBody>
          <a:bodyPr/>
          <a:lstStyle/>
          <a:p>
            <a:r>
              <a:rPr lang="cs-CZ" dirty="0" smtClean="0"/>
              <a:t>nejvíce obyvatel ze všech krajů ČR</a:t>
            </a:r>
          </a:p>
          <a:p>
            <a:r>
              <a:rPr lang="cs-CZ" dirty="0" smtClean="0"/>
              <a:t>na severu Moravy u hranic s Polskem a Slovenskem</a:t>
            </a:r>
          </a:p>
          <a:p>
            <a:r>
              <a:rPr lang="cs-CZ" dirty="0" smtClean="0"/>
              <a:t>většina povrchu- Ostravská pánev</a:t>
            </a:r>
          </a:p>
          <a:p>
            <a:r>
              <a:rPr lang="cs-CZ" dirty="0" smtClean="0"/>
              <a:t>pohoří Jeseníky</a:t>
            </a:r>
          </a:p>
          <a:p>
            <a:r>
              <a:rPr lang="cs-CZ" dirty="0" smtClean="0"/>
              <a:t>hluboká údolí, prudké svahy a rychlé vodní toky</a:t>
            </a:r>
          </a:p>
          <a:p>
            <a:r>
              <a:rPr lang="cs-CZ" dirty="0" smtClean="0"/>
              <a:t>řeky Odra a v jejím povodí Opava, Moravice, Ostravice</a:t>
            </a:r>
          </a:p>
          <a:p>
            <a:r>
              <a:rPr lang="cs-CZ" dirty="0"/>
              <a:t>P</a:t>
            </a:r>
            <a:r>
              <a:rPr lang="cs-CZ" dirty="0" smtClean="0"/>
              <a:t>odnebí je mírné, na horách hodně srážek a chladněji.</a:t>
            </a:r>
          </a:p>
          <a:p>
            <a:r>
              <a:rPr lang="cs-CZ" dirty="0" smtClean="0"/>
              <a:t>Ubylo těžkého průmyslu, takže se zlepšilo životní prostředí.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24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Ostravsko- největší zásoby černého uhlí v ČR</a:t>
            </a:r>
          </a:p>
          <a:p>
            <a:r>
              <a:rPr lang="cs-CZ" dirty="0" smtClean="0"/>
              <a:t>těžba je omezena a dnes přesunuta na Karvinsko</a:t>
            </a:r>
          </a:p>
          <a:p>
            <a:r>
              <a:rPr lang="cs-CZ" dirty="0" smtClean="0"/>
              <a:t>Uhlí se spaluje v tepelných elektrárnách</a:t>
            </a:r>
          </a:p>
          <a:p>
            <a:pPr marL="0" indent="0">
              <a:buNone/>
            </a:pPr>
            <a:r>
              <a:rPr lang="cs-CZ" sz="2400" dirty="0" smtClean="0"/>
              <a:t>Ostrava</a:t>
            </a:r>
          </a:p>
          <a:p>
            <a:r>
              <a:rPr lang="cs-CZ" dirty="0" smtClean="0"/>
              <a:t>sídlo krajského úřadu</a:t>
            </a:r>
          </a:p>
          <a:p>
            <a:r>
              <a:rPr lang="cs-CZ" dirty="0" smtClean="0"/>
              <a:t>třetí největší město v ČR, asi 310 tisíc obyvatel</a:t>
            </a:r>
          </a:p>
          <a:p>
            <a:r>
              <a:rPr lang="cs-CZ" dirty="0" smtClean="0"/>
              <a:t>průmyslové město</a:t>
            </a:r>
          </a:p>
          <a:p>
            <a:r>
              <a:rPr lang="cs-CZ" dirty="0" smtClean="0"/>
              <a:t>významné železárny a ocelárny</a:t>
            </a:r>
          </a:p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Moravskoslezský kraj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776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7"/>
            <a:ext cx="9152417" cy="6120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59632" y="504254"/>
            <a:ext cx="1656184" cy="4616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Ostrava</a:t>
            </a:r>
            <a:endParaRPr lang="cs-CZ" sz="24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3146" y="-4106"/>
            <a:ext cx="4479271" cy="6862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308304" y="104144"/>
            <a:ext cx="1656184" cy="80021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300" dirty="0" smtClean="0"/>
              <a:t>Ostravská radnice</a:t>
            </a:r>
            <a:endParaRPr lang="cs-CZ" sz="2300" dirty="0"/>
          </a:p>
        </p:txBody>
      </p:sp>
    </p:spTree>
    <p:extLst>
      <p:ext uri="{BB962C8B-B14F-4D97-AF65-F5344CB8AC3E}">
        <p14:creationId xmlns:p14="http://schemas.microsoft.com/office/powerpoint/2010/main" val="363416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1572"/>
            <a:ext cx="9095748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4113" y="232969"/>
            <a:ext cx="73461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těžba černého uhlí- nejvíce lidí zaměstnáno v důlní společnost OKD Ostrava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6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131840" y="6237312"/>
            <a:ext cx="57606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>
                <a:solidFill>
                  <a:schemeClr val="bg1"/>
                </a:solidFill>
              </a:rPr>
              <a:t>vysoké pece Třineckých </a:t>
            </a:r>
            <a:r>
              <a:rPr lang="cs-CZ" sz="2500" dirty="0">
                <a:solidFill>
                  <a:schemeClr val="bg1"/>
                </a:solidFill>
              </a:rPr>
              <a:t>ž</a:t>
            </a:r>
            <a:r>
              <a:rPr lang="cs-CZ" sz="2500" dirty="0" smtClean="0">
                <a:solidFill>
                  <a:schemeClr val="bg1"/>
                </a:solidFill>
              </a:rPr>
              <a:t>elezáren</a:t>
            </a:r>
            <a:endParaRPr lang="cs-CZ" sz="2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95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Jaké zvláštní jídlo se vyrábí v Olomouci?</a:t>
            </a:r>
          </a:p>
          <a:p>
            <a:r>
              <a:rPr lang="cs-CZ" dirty="0" smtClean="0"/>
              <a:t>Jaké uhlí se těží na Ostravsku?</a:t>
            </a:r>
          </a:p>
          <a:p>
            <a:r>
              <a:rPr lang="cs-CZ" dirty="0" smtClean="0"/>
              <a:t>Jaké pohoří je v Olomouckém kraji?</a:t>
            </a:r>
          </a:p>
          <a:p>
            <a:r>
              <a:rPr lang="cs-CZ" dirty="0" smtClean="0"/>
              <a:t>Jaké je krajské město Olomouckého kraje?</a:t>
            </a:r>
          </a:p>
          <a:p>
            <a:r>
              <a:rPr lang="cs-CZ" dirty="0" smtClean="0"/>
              <a:t>Jaké je krajské město Moravskoslezského kraje?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94329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1100" i="1" dirty="0"/>
              <a:t>Wikipedia</a:t>
            </a:r>
            <a:r>
              <a:rPr lang="en-US" sz="1100" dirty="0"/>
              <a:t>: </a:t>
            </a:r>
            <a:r>
              <a:rPr lang="en-US" sz="1100" i="1" dirty="0"/>
              <a:t>the free encyclopedia</a:t>
            </a:r>
            <a:r>
              <a:rPr lang="en-US" sz="1100" dirty="0"/>
              <a:t> [online]. San Francisco (CA): Wikimedia Foundation, 2001- [cit. 2012-04-21]. </a:t>
            </a:r>
            <a:r>
              <a:rPr lang="en-US" sz="1100" dirty="0" err="1"/>
              <a:t>Dostupné</a:t>
            </a:r>
            <a:r>
              <a:rPr lang="en-US" sz="1100" dirty="0"/>
              <a:t> z: </a:t>
            </a:r>
            <a:r>
              <a:rPr lang="en-US" sz="1100" dirty="0">
                <a:hlinkClick r:id="rId2"/>
              </a:rPr>
              <a:t>http://</a:t>
            </a:r>
            <a:r>
              <a:rPr lang="en-US" sz="1100" dirty="0" smtClean="0">
                <a:hlinkClick r:id="rId2"/>
              </a:rPr>
              <a:t>cs.wikipedia.org/wiki/Soubor:The_New_City_Hall_of_Ostrava.jpg</a:t>
            </a:r>
            <a:endParaRPr lang="cs-CZ" sz="1100" dirty="0" smtClean="0"/>
          </a:p>
          <a:p>
            <a:r>
              <a:rPr lang="en-US" sz="1100" i="1" dirty="0"/>
              <a:t>Wikipedia</a:t>
            </a:r>
            <a:r>
              <a:rPr lang="en-US" sz="1100" dirty="0"/>
              <a:t>: </a:t>
            </a:r>
            <a:r>
              <a:rPr lang="en-US" sz="1100" i="1" dirty="0"/>
              <a:t>the free encyclopedia</a:t>
            </a:r>
            <a:r>
              <a:rPr lang="en-US" sz="1100" dirty="0"/>
              <a:t> [online]. San Francisco (CA): Wikimedia Foundation, 2001- [cit. 2012-04-21]. </a:t>
            </a:r>
            <a:r>
              <a:rPr lang="en-US" sz="1100" dirty="0" err="1"/>
              <a:t>Dostupné</a:t>
            </a:r>
            <a:r>
              <a:rPr lang="en-US" sz="1100" dirty="0"/>
              <a:t> z: </a:t>
            </a:r>
            <a:r>
              <a:rPr lang="en-US" sz="1100" dirty="0">
                <a:hlinkClick r:id="rId3"/>
              </a:rPr>
              <a:t>http://cs.wikipedia.org/wiki/Soubor:Ostrava,_</a:t>
            </a:r>
            <a:r>
              <a:rPr lang="en-US" sz="1100" dirty="0" smtClean="0">
                <a:hlinkClick r:id="rId3"/>
              </a:rPr>
              <a:t>pohled_z_Nov%C3%A9_radnice_2.jpg</a:t>
            </a:r>
            <a:endParaRPr lang="cs-CZ" sz="1100" dirty="0" smtClean="0"/>
          </a:p>
          <a:p>
            <a:r>
              <a:rPr lang="en-US" sz="1100" i="1" dirty="0"/>
              <a:t>Wikipedia</a:t>
            </a:r>
            <a:r>
              <a:rPr lang="en-US" sz="1100" dirty="0"/>
              <a:t>: </a:t>
            </a:r>
            <a:r>
              <a:rPr lang="en-US" sz="1100" i="1" dirty="0"/>
              <a:t>the free encyclopedia</a:t>
            </a:r>
            <a:r>
              <a:rPr lang="en-US" sz="1100" dirty="0"/>
              <a:t> [online]. San Francisco (CA): Wikimedia Foundation, 2001- [cit. 2012-04-21]. </a:t>
            </a:r>
            <a:r>
              <a:rPr lang="en-US" sz="1100" dirty="0" err="1"/>
              <a:t>Dostupné</a:t>
            </a:r>
            <a:r>
              <a:rPr lang="en-US" sz="1100" dirty="0"/>
              <a:t> z: </a:t>
            </a:r>
            <a:r>
              <a:rPr lang="en-US" sz="1100" dirty="0">
                <a:hlinkClick r:id="rId4"/>
              </a:rPr>
              <a:t>http://</a:t>
            </a:r>
            <a:r>
              <a:rPr lang="en-US" sz="1100" dirty="0" smtClean="0">
                <a:hlinkClick r:id="rId4"/>
              </a:rPr>
              <a:t>cs.wikipedia.org/wiki/Soubor:Olomouc-Horn%C3%AD_n%C3%A1m%C4%9Bst%C3%AD.JPG</a:t>
            </a:r>
            <a:endParaRPr lang="cs-CZ" sz="1100" dirty="0" smtClean="0"/>
          </a:p>
          <a:p>
            <a:r>
              <a:rPr lang="en-US" sz="1100" i="1" dirty="0"/>
              <a:t>Wikipedia</a:t>
            </a:r>
            <a:r>
              <a:rPr lang="en-US" sz="1100" dirty="0"/>
              <a:t>: </a:t>
            </a:r>
            <a:r>
              <a:rPr lang="en-US" sz="1100" i="1" dirty="0"/>
              <a:t>the free encyclopedia</a:t>
            </a:r>
            <a:r>
              <a:rPr lang="en-US" sz="1100" dirty="0"/>
              <a:t> [online]. San Francisco (CA): Wikimedia Foundation, 2001- [cit. 2012-04-21]. </a:t>
            </a:r>
            <a:r>
              <a:rPr lang="en-US" sz="1100" dirty="0" err="1"/>
              <a:t>Dostupné</a:t>
            </a:r>
            <a:r>
              <a:rPr lang="en-US" sz="1100" dirty="0"/>
              <a:t> z: </a:t>
            </a:r>
            <a:r>
              <a:rPr lang="en-US" sz="1100" dirty="0">
                <a:hlinkClick r:id="rId5"/>
              </a:rPr>
              <a:t>http://</a:t>
            </a:r>
            <a:r>
              <a:rPr lang="en-US" sz="1100" dirty="0" smtClean="0">
                <a:hlinkClick r:id="rId5"/>
              </a:rPr>
              <a:t>cs.wikipedia.org/wiki/Soubor:Olomoucky_Orloj.jpg</a:t>
            </a:r>
            <a:endParaRPr lang="cs-CZ" sz="1100" dirty="0" smtClean="0"/>
          </a:p>
          <a:p>
            <a:r>
              <a:rPr lang="en-US" sz="1100" i="1" dirty="0"/>
              <a:t>Wikipedia</a:t>
            </a:r>
            <a:r>
              <a:rPr lang="en-US" sz="1100" dirty="0"/>
              <a:t>: </a:t>
            </a:r>
            <a:r>
              <a:rPr lang="en-US" sz="1100" i="1" dirty="0"/>
              <a:t>the free encyclopedia</a:t>
            </a:r>
            <a:r>
              <a:rPr lang="en-US" sz="1100" dirty="0"/>
              <a:t> [online]. San Francisco (CA): Wikimedia Foundation, 2001- [cit. 2012-04-21]. </a:t>
            </a:r>
            <a:r>
              <a:rPr lang="en-US" sz="1100" dirty="0" err="1"/>
              <a:t>Dostupné</a:t>
            </a:r>
            <a:r>
              <a:rPr lang="en-US" sz="1100" dirty="0"/>
              <a:t> z: </a:t>
            </a:r>
            <a:r>
              <a:rPr lang="en-US" sz="1100" dirty="0">
                <a:hlinkClick r:id="rId6"/>
              </a:rPr>
              <a:t>http://</a:t>
            </a:r>
            <a:r>
              <a:rPr lang="en-US" sz="1100" dirty="0" smtClean="0">
                <a:hlinkClick r:id="rId6"/>
              </a:rPr>
              <a:t>cs.wikipedia.org/wiki/Soubor:Zbrojnice.jpg</a:t>
            </a:r>
            <a:endParaRPr lang="cs-CZ" sz="1100" dirty="0" smtClean="0"/>
          </a:p>
          <a:p>
            <a:r>
              <a:rPr lang="en-US" sz="1100" i="1" dirty="0"/>
              <a:t>Wikipedia</a:t>
            </a:r>
            <a:r>
              <a:rPr lang="en-US" sz="1100" dirty="0"/>
              <a:t>: </a:t>
            </a:r>
            <a:r>
              <a:rPr lang="en-US" sz="1100" i="1" dirty="0"/>
              <a:t>the free encyclopedia</a:t>
            </a:r>
            <a:r>
              <a:rPr lang="en-US" sz="1100" dirty="0"/>
              <a:t> [online]. San Francisco (CA): Wikimedia Foundation, 2001- [cit. 2012-04-21]. </a:t>
            </a:r>
            <a:r>
              <a:rPr lang="en-US" sz="1100" dirty="0" err="1"/>
              <a:t>Dostupné</a:t>
            </a:r>
            <a:r>
              <a:rPr lang="en-US" sz="1100" dirty="0"/>
              <a:t> z: </a:t>
            </a:r>
            <a:r>
              <a:rPr lang="en-US" sz="1100" dirty="0">
                <a:hlinkClick r:id="rId7"/>
              </a:rPr>
              <a:t>http://cs.wikipedia.org/wiki/Soubor:Olomouck%C3%A9_tvar%C5%AF%C5%BEky_(3).</a:t>
            </a:r>
            <a:r>
              <a:rPr lang="en-US" sz="1100" dirty="0" smtClean="0">
                <a:hlinkClick r:id="rId7"/>
              </a:rPr>
              <a:t>jpg</a:t>
            </a:r>
            <a:endParaRPr lang="cs-CZ" sz="1100" dirty="0" smtClean="0"/>
          </a:p>
          <a:p>
            <a:r>
              <a:rPr lang="en-US" sz="1100" i="1" dirty="0"/>
              <a:t>Wikipedia</a:t>
            </a:r>
            <a:r>
              <a:rPr lang="en-US" sz="1100" dirty="0"/>
              <a:t>: </a:t>
            </a:r>
            <a:r>
              <a:rPr lang="en-US" sz="1100" i="1" dirty="0"/>
              <a:t>the free encyclopedia</a:t>
            </a:r>
            <a:r>
              <a:rPr lang="en-US" sz="1100" dirty="0"/>
              <a:t> [online]. San Francisco (CA): Wikimedia Foundation, 2001- [cit. 2012-04-21]. </a:t>
            </a:r>
            <a:r>
              <a:rPr lang="en-US" sz="1100" dirty="0" err="1"/>
              <a:t>Dostupné</a:t>
            </a:r>
            <a:r>
              <a:rPr lang="en-US" sz="1100" dirty="0"/>
              <a:t> z: http://cs.wikipedia.org/wiki/Soubor:Pap%C3%ADrna,_V._Losiny.JPG</a:t>
            </a:r>
          </a:p>
          <a:p>
            <a:r>
              <a:rPr lang="en-US" sz="1100" i="1" dirty="0"/>
              <a:t>Wikipedia</a:t>
            </a:r>
            <a:r>
              <a:rPr lang="en-US" sz="1100" dirty="0"/>
              <a:t>: </a:t>
            </a:r>
            <a:r>
              <a:rPr lang="en-US" sz="1100" i="1" dirty="0"/>
              <a:t>the free encyclopedia</a:t>
            </a:r>
            <a:r>
              <a:rPr lang="en-US" sz="1100" dirty="0"/>
              <a:t> [online]. San Francisco (CA): Wikimedia Foundation, 2001- [cit. 2012-04-21]. </a:t>
            </a:r>
            <a:r>
              <a:rPr lang="en-US" sz="1100" dirty="0" err="1"/>
              <a:t>Dostupné</a:t>
            </a:r>
            <a:r>
              <a:rPr lang="en-US" sz="1100" dirty="0"/>
              <a:t> z: http://cs.wikipedia.org/wiki/Soubor:Jesenik-priessnitz-1.jpg</a:t>
            </a:r>
            <a:endParaRPr lang="cs-CZ" sz="1100" dirty="0" smtClean="0"/>
          </a:p>
          <a:p>
            <a:endParaRPr lang="en-US" sz="1100" dirty="0"/>
          </a:p>
          <a:p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800</TotalTime>
  <Words>559</Words>
  <Application>Microsoft Office PowerPoint</Application>
  <PresentationFormat>Předvádění na obrazovce (4:3)</PresentationFormat>
  <Paragraphs>68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Spring</vt:lpstr>
      <vt:lpstr>Prezentace aplikace PowerPoint</vt:lpstr>
      <vt:lpstr>Anotace</vt:lpstr>
      <vt:lpstr>Olomoucký kraj</vt:lpstr>
      <vt:lpstr>Olomoucký kraj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Moravskoslezský kraj</vt:lpstr>
      <vt:lpstr>Moravskoslezský kraj</vt:lpstr>
      <vt:lpstr>Prezentace aplikace PowerPoint</vt:lpstr>
      <vt:lpstr>Prezentace aplikace PowerPoint</vt:lpstr>
      <vt:lpstr>Prezentace aplikace PowerPoint</vt:lpstr>
      <vt:lpstr>Otázky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 Filípková</cp:lastModifiedBy>
  <cp:revision>62</cp:revision>
  <dcterms:created xsi:type="dcterms:W3CDTF">2011-08-21T15:31:45Z</dcterms:created>
  <dcterms:modified xsi:type="dcterms:W3CDTF">2012-06-15T10:23:41Z</dcterms:modified>
</cp:coreProperties>
</file>