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73" r:id="rId4"/>
    <p:sldId id="259" r:id="rId5"/>
    <p:sldId id="26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0" r:id="rId14"/>
    <p:sldId id="267" r:id="rId15"/>
    <p:sldId id="269" r:id="rId16"/>
    <p:sldId id="272" r:id="rId17"/>
    <p:sldId id="271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školy: MŠ a ZŠ, Veselí nad Moravou, Kollárova 1045 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VY_32_INOVACE_12/17_Jihovýchodní Evropa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Státy jihovýchodní Evropy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1515" custLinFactNeighborY="332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</a:t>
          </a:r>
          <a:r>
            <a:rPr lang="cs-CZ" sz="1500" kern="1200" dirty="0" smtClean="0"/>
            <a:t>školy: MŠ a ZŠ, Veselí nad Moravou, Kollárova 1045    </a:t>
          </a:r>
          <a:endParaRPr lang="cs-CZ" sz="15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Autor: </a:t>
          </a:r>
          <a:r>
            <a:rPr lang="cs-CZ" sz="1500" kern="1200" dirty="0" smtClean="0"/>
            <a:t>Mgr. Andrea Filípková</a:t>
          </a:r>
          <a:endParaRPr lang="cs-CZ" sz="15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368149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: </a:t>
          </a:r>
          <a:r>
            <a:rPr lang="cs-CZ" sz="1500" kern="1200" dirty="0" smtClean="0"/>
            <a:t>VY_32_INOVACE_12/17_Jihovýchodní Evropa</a:t>
          </a:r>
          <a:endParaRPr lang="cs-CZ" sz="1500" kern="1200" dirty="0"/>
        </a:p>
      </dsp:txBody>
      <dsp:txXfrm>
        <a:off x="2016223" y="1368149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Státy jihovýchodní Evropy</a:t>
          </a:r>
          <a:endParaRPr lang="cs-CZ" sz="15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Číslo </a:t>
          </a:r>
          <a:r>
            <a:rPr lang="cs-CZ" sz="1500" kern="1200" dirty="0" smtClean="0"/>
            <a:t>projektu:CZ.1.07/1.4.00/21.0822</a:t>
          </a:r>
          <a:endParaRPr lang="cs-CZ" sz="15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402CD3B8-8B97-4C13-ABBD-C0BF8712391E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1043845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pro výuku předmětu zeměpis pro základní školu praktickou.</a:t>
            </a:r>
          </a:p>
          <a:p>
            <a:r>
              <a:rPr lang="cs-CZ" dirty="0"/>
              <a:t>Příprava není nutná.</a:t>
            </a:r>
          </a:p>
          <a:p>
            <a:r>
              <a:rPr lang="cs-CZ" dirty="0"/>
              <a:t>Doba </a:t>
            </a:r>
            <a:r>
              <a:rPr lang="cs-CZ"/>
              <a:t>vzniku </a:t>
            </a:r>
            <a:r>
              <a:rPr lang="cs-CZ" smtClean="0"/>
              <a:t>březen</a:t>
            </a:r>
            <a:r>
              <a:rPr lang="cs-CZ" smtClean="0"/>
              <a:t> </a:t>
            </a:r>
            <a:r>
              <a:rPr lang="cs-CZ" dirty="0" smtClean="0"/>
              <a:t>2012</a:t>
            </a:r>
            <a:endParaRPr lang="cs-CZ" dirty="0"/>
          </a:p>
          <a:p>
            <a:r>
              <a:rPr lang="cs-CZ" dirty="0"/>
              <a:t>Doba </a:t>
            </a:r>
            <a:r>
              <a:rPr lang="cs-CZ" dirty="0" smtClean="0"/>
              <a:t>ověření </a:t>
            </a:r>
            <a:r>
              <a:rPr lang="cs-CZ" dirty="0" smtClean="0"/>
              <a:t>15</a:t>
            </a:r>
            <a:r>
              <a:rPr lang="cs-CZ" dirty="0" smtClean="0"/>
              <a:t>.6.2012</a:t>
            </a:r>
            <a:endParaRPr lang="cs-CZ" dirty="0" smtClean="0"/>
          </a:p>
          <a:p>
            <a:r>
              <a:rPr lang="cs-CZ" dirty="0" smtClean="0"/>
              <a:t>Učitel žáky seznámí se státy ležící v jihovýchodní Evropě</a:t>
            </a:r>
          </a:p>
          <a:p>
            <a:r>
              <a:rPr lang="cs-CZ" dirty="0" smtClean="0"/>
              <a:t>Křížovku zvládli žáci bez dopomoci</a:t>
            </a:r>
            <a:endParaRPr lang="cs-CZ" dirty="0"/>
          </a:p>
          <a:p>
            <a:r>
              <a:rPr lang="cs-CZ" dirty="0"/>
              <a:t>Je určen pro žáky 8.ročníku</a:t>
            </a:r>
          </a:p>
          <a:p>
            <a:r>
              <a:rPr lang="cs-CZ" dirty="0"/>
              <a:t>Určeno pro práci na interaktivní tabuli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3108960"/>
          </a:xfrm>
        </p:spPr>
        <p:txBody>
          <a:bodyPr/>
          <a:lstStyle/>
          <a:p>
            <a:r>
              <a:rPr lang="cs-CZ" sz="9600" dirty="0" smtClean="0"/>
              <a:t>Jihovýchodní </a:t>
            </a:r>
            <a:br>
              <a:rPr lang="cs-CZ" sz="9600" dirty="0" smtClean="0"/>
            </a:br>
            <a:r>
              <a:rPr lang="cs-CZ" sz="9600" dirty="0" smtClean="0"/>
              <a:t>Evropa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2802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dirty="0" smtClean="0"/>
              <a:t>Chorvatsko </a:t>
            </a:r>
            <a:r>
              <a:rPr lang="cs-CZ" sz="4400" dirty="0" smtClean="0"/>
              <a:t>(republika)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město: Záhřeb</a:t>
            </a:r>
          </a:p>
          <a:p>
            <a:r>
              <a:rPr lang="cs-CZ" dirty="0" smtClean="0"/>
              <a:t>měna: Kuna</a:t>
            </a:r>
          </a:p>
          <a:p>
            <a:r>
              <a:rPr lang="cs-CZ" dirty="0" smtClean="0"/>
              <a:t>jazyk: Chorvatština</a:t>
            </a:r>
          </a:p>
          <a:p>
            <a:r>
              <a:rPr lang="cs-CZ" dirty="0" smtClean="0"/>
              <a:t>průmysl</a:t>
            </a:r>
          </a:p>
          <a:p>
            <a:pPr lvl="1"/>
            <a:r>
              <a:rPr lang="cs-CZ" dirty="0" smtClean="0"/>
              <a:t>potravinářský</a:t>
            </a:r>
          </a:p>
          <a:p>
            <a:pPr lvl="1"/>
            <a:r>
              <a:rPr lang="cs-CZ" dirty="0" smtClean="0"/>
              <a:t>výroba léčiv</a:t>
            </a:r>
          </a:p>
          <a:p>
            <a:r>
              <a:rPr lang="cs-CZ" dirty="0" smtClean="0"/>
              <a:t>Lidé z celé Evropy jsem jezdí rádi na letní dovolenou.</a:t>
            </a:r>
          </a:p>
          <a:p>
            <a:r>
              <a:rPr lang="cs-CZ" dirty="0" smtClean="0"/>
              <a:t>Velké přístavy: Rijeka, Split</a:t>
            </a:r>
          </a:p>
          <a:p>
            <a:endParaRPr lang="cs-CZ" dirty="0"/>
          </a:p>
        </p:txBody>
      </p:sp>
      <p:pic>
        <p:nvPicPr>
          <p:cNvPr id="1026" name="Picture 2" descr="C:\Users\filipkova\AppData\Local\Microsoft\Windows\Temporary Internet Files\Content.IE5\EN3XUPCX\MP90036265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56792"/>
            <a:ext cx="3225552" cy="160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9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25780"/>
            <a:ext cx="9144001" cy="580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66013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Chorvatsko, Národní park </a:t>
            </a:r>
            <a:r>
              <a:rPr lang="cs-CZ" sz="2400" b="1" dirty="0" err="1" smtClean="0"/>
              <a:t>Krka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26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dirty="0" smtClean="0"/>
              <a:t>Slovinsko </a:t>
            </a:r>
            <a:r>
              <a:rPr lang="cs-CZ" sz="4400" dirty="0" smtClean="0"/>
              <a:t>(republika)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město: Lublaň</a:t>
            </a:r>
          </a:p>
          <a:p>
            <a:r>
              <a:rPr lang="cs-CZ" dirty="0" smtClean="0"/>
              <a:t>měna: Euro</a:t>
            </a:r>
          </a:p>
          <a:p>
            <a:r>
              <a:rPr lang="cs-CZ" dirty="0" smtClean="0"/>
              <a:t>jazyk: Slovinština</a:t>
            </a:r>
          </a:p>
          <a:p>
            <a:r>
              <a:rPr lang="cs-CZ" sz="2700" dirty="0" smtClean="0"/>
              <a:t>Malá země, ale nejvyspělejší z této oblasti.</a:t>
            </a:r>
          </a:p>
          <a:p>
            <a:r>
              <a:rPr lang="cs-CZ" sz="2700" dirty="0" smtClean="0"/>
              <a:t>průmysl</a:t>
            </a:r>
          </a:p>
          <a:p>
            <a:pPr lvl="1"/>
            <a:r>
              <a:rPr lang="cs-CZ" sz="2100" dirty="0" smtClean="0"/>
              <a:t>spotřební</a:t>
            </a:r>
          </a:p>
          <a:p>
            <a:pPr lvl="2"/>
            <a:r>
              <a:rPr lang="cs-CZ" sz="1900" dirty="0" smtClean="0"/>
              <a:t>sportovní značka </a:t>
            </a:r>
            <a:r>
              <a:rPr lang="cs-CZ" sz="1900" dirty="0" err="1" smtClean="0"/>
              <a:t>Elan</a:t>
            </a:r>
            <a:endParaRPr lang="cs-CZ" sz="1900" dirty="0" smtClean="0"/>
          </a:p>
          <a:p>
            <a:pPr lvl="2"/>
            <a:r>
              <a:rPr lang="cs-CZ" sz="1900" dirty="0" smtClean="0"/>
              <a:t>elektrotechnické spotřebiče značky Gorenje</a:t>
            </a:r>
          </a:p>
          <a:p>
            <a:r>
              <a:rPr lang="cs-CZ" sz="2700" dirty="0" smtClean="0"/>
              <a:t>Slovinsko je členem EU i NATO</a:t>
            </a:r>
          </a:p>
          <a:p>
            <a:r>
              <a:rPr lang="cs-CZ" sz="2700" dirty="0" smtClean="0"/>
              <a:t>Nejnavštěvovanějším místem jsou Alpy</a:t>
            </a:r>
          </a:p>
          <a:p>
            <a:pPr lvl="1"/>
            <a:endParaRPr lang="cs-CZ" sz="2100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 descr="C:\Users\filipkova\AppData\Local\Microsoft\Windows\Temporary Internet Files\Content.IE5\1CB8L9W8\MP90036282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40768"/>
            <a:ext cx="3081536" cy="15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1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600" dirty="0" smtClean="0"/>
              <a:t>Bosna a Hercegovina </a:t>
            </a:r>
            <a:r>
              <a:rPr lang="cs-CZ" sz="4000" dirty="0" smtClean="0"/>
              <a:t>(republika)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56482"/>
            <a:ext cx="8229600" cy="3849291"/>
          </a:xfrm>
        </p:spPr>
        <p:txBody>
          <a:bodyPr/>
          <a:lstStyle/>
          <a:p>
            <a:r>
              <a:rPr lang="cs-CZ" dirty="0" smtClean="0"/>
              <a:t>hlavní město: Sarajevo</a:t>
            </a:r>
          </a:p>
          <a:p>
            <a:r>
              <a:rPr lang="cs-CZ" dirty="0" smtClean="0"/>
              <a:t>měna: Konvertibilní marka</a:t>
            </a:r>
          </a:p>
          <a:p>
            <a:r>
              <a:rPr lang="cs-CZ" dirty="0" smtClean="0"/>
              <a:t>jazyk: Bosenština, Chorvatština, Srbština</a:t>
            </a:r>
          </a:p>
          <a:p>
            <a:r>
              <a:rPr lang="cs-CZ" dirty="0" err="1" smtClean="0"/>
              <a:t>zěmědělství</a:t>
            </a:r>
            <a:endParaRPr lang="cs-CZ" dirty="0" smtClean="0"/>
          </a:p>
          <a:p>
            <a:pPr lvl="1"/>
            <a:r>
              <a:rPr lang="cs-CZ" dirty="0" smtClean="0"/>
              <a:t>převládá horské pastevectví</a:t>
            </a:r>
          </a:p>
          <a:p>
            <a:pPr lvl="1"/>
            <a:r>
              <a:rPr lang="cs-CZ" dirty="0" smtClean="0"/>
              <a:t>ovocnářství má dlouholetou tradici</a:t>
            </a:r>
            <a:endParaRPr lang="cs-CZ" dirty="0"/>
          </a:p>
        </p:txBody>
      </p:sp>
      <p:pic>
        <p:nvPicPr>
          <p:cNvPr id="3074" name="Picture 2" descr="C:\Users\filipkova\AppData\Local\Microsoft\Windows\Temporary Internet Files\Content.IE5\AB0DKPH7\MP90036262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84784"/>
            <a:ext cx="2865512" cy="170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80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dirty="0" smtClean="0"/>
              <a:t>Srbsko </a:t>
            </a:r>
            <a:r>
              <a:rPr lang="cs-CZ" sz="4000" dirty="0" smtClean="0"/>
              <a:t>(republika)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17787"/>
            <a:ext cx="8229600" cy="4525963"/>
          </a:xfrm>
        </p:spPr>
        <p:txBody>
          <a:bodyPr/>
          <a:lstStyle/>
          <a:p>
            <a:r>
              <a:rPr lang="cs-CZ" dirty="0" smtClean="0"/>
              <a:t>hlavní město: Bělehrad</a:t>
            </a:r>
          </a:p>
          <a:p>
            <a:r>
              <a:rPr lang="cs-CZ" dirty="0" smtClean="0"/>
              <a:t>měna: Srbský Dinár</a:t>
            </a:r>
          </a:p>
          <a:p>
            <a:r>
              <a:rPr lang="cs-CZ" dirty="0" smtClean="0"/>
              <a:t>jazyk: Srbština</a:t>
            </a:r>
          </a:p>
          <a:p>
            <a:r>
              <a:rPr lang="cs-CZ" dirty="0" smtClean="0"/>
              <a:t>Srbsko je vnitrozemský stát.</a:t>
            </a:r>
          </a:p>
          <a:p>
            <a:r>
              <a:rPr lang="cs-CZ" dirty="0" smtClean="0"/>
              <a:t>Průmysl</a:t>
            </a:r>
          </a:p>
          <a:p>
            <a:pPr lvl="1"/>
            <a:r>
              <a:rPr lang="cs-CZ" dirty="0" smtClean="0"/>
              <a:t>těžba rud kovů</a:t>
            </a:r>
          </a:p>
          <a:p>
            <a:r>
              <a:rPr lang="cs-CZ" dirty="0" smtClean="0"/>
              <a:t>zemědělství</a:t>
            </a:r>
          </a:p>
          <a:p>
            <a:pPr lvl="1"/>
            <a:r>
              <a:rPr lang="cs-CZ" dirty="0" smtClean="0"/>
              <a:t>obilnářství</a:t>
            </a:r>
          </a:p>
          <a:p>
            <a:pPr lvl="1"/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C:\Users\filipkova\AppData\Local\Microsoft\Windows\Temporary Internet Files\Content.IE5\S7687CZ2\MC9004320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1340768"/>
            <a:ext cx="2815729" cy="1882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79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sz="6600" dirty="0" smtClean="0"/>
              <a:t>Černá hora </a:t>
            </a:r>
            <a:r>
              <a:rPr lang="cs-CZ" sz="4000" dirty="0" smtClean="0"/>
              <a:t>(republika)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/>
          <a:lstStyle/>
          <a:p>
            <a:r>
              <a:rPr lang="cs-CZ" dirty="0" smtClean="0"/>
              <a:t>hlavní město: </a:t>
            </a:r>
            <a:r>
              <a:rPr lang="cs-CZ" dirty="0" err="1" smtClean="0"/>
              <a:t>Podgorica</a:t>
            </a:r>
            <a:endParaRPr lang="cs-CZ" dirty="0" smtClean="0"/>
          </a:p>
          <a:p>
            <a:r>
              <a:rPr lang="cs-CZ" dirty="0" smtClean="0"/>
              <a:t>měna: Euro</a:t>
            </a:r>
          </a:p>
          <a:p>
            <a:r>
              <a:rPr lang="cs-CZ" dirty="0" smtClean="0"/>
              <a:t>jazyk: Černohorština</a:t>
            </a:r>
          </a:p>
          <a:p>
            <a:r>
              <a:rPr lang="cs-CZ" dirty="0" smtClean="0"/>
              <a:t>zemědělství</a:t>
            </a:r>
          </a:p>
          <a:p>
            <a:pPr lvl="1"/>
            <a:r>
              <a:rPr lang="cs-CZ" dirty="0" smtClean="0"/>
              <a:t>Pracuje v něm značná část obyvatelstva</a:t>
            </a:r>
          </a:p>
          <a:p>
            <a:r>
              <a:rPr lang="cs-CZ" dirty="0" smtClean="0"/>
              <a:t>Nádherné pobřeží</a:t>
            </a:r>
          </a:p>
          <a:p>
            <a:r>
              <a:rPr lang="cs-CZ" dirty="0" smtClean="0"/>
              <a:t>Možnost Černé hory je využít krásnou přírodu na cestovní ruch.</a:t>
            </a:r>
          </a:p>
        </p:txBody>
      </p:sp>
      <p:pic>
        <p:nvPicPr>
          <p:cNvPr id="5122" name="Picture 2" descr="C:\Users\filipkova\AppData\Local\Microsoft\Windows\Temporary Internet Files\Content.IE5\OONONC7B\MC9004320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094" y="1484784"/>
            <a:ext cx="305082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59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dirty="0" smtClean="0"/>
              <a:t>Albánie </a:t>
            </a:r>
            <a:r>
              <a:rPr lang="cs-CZ" sz="4000" dirty="0" smtClean="0"/>
              <a:t>(republika)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5856" y="220486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hlavní město: Tirana</a:t>
            </a:r>
          </a:p>
          <a:p>
            <a:r>
              <a:rPr lang="cs-CZ" dirty="0" smtClean="0"/>
              <a:t>měna: Albánský </a:t>
            </a:r>
            <a:r>
              <a:rPr lang="cs-CZ" dirty="0" err="1" smtClean="0"/>
              <a:t>lek</a:t>
            </a:r>
            <a:endParaRPr lang="cs-CZ" dirty="0" smtClean="0"/>
          </a:p>
          <a:p>
            <a:r>
              <a:rPr lang="cs-CZ" dirty="0" smtClean="0"/>
              <a:t>jazyk: Albánština</a:t>
            </a:r>
          </a:p>
          <a:p>
            <a:r>
              <a:rPr lang="cs-CZ" dirty="0" smtClean="0"/>
              <a:t>Albánie je nejchudší zemí Evropy</a:t>
            </a:r>
          </a:p>
          <a:p>
            <a:r>
              <a:rPr lang="cs-CZ" dirty="0" smtClean="0"/>
              <a:t>Je zde velké nerostné bohatství</a:t>
            </a:r>
          </a:p>
          <a:p>
            <a:pPr lvl="1"/>
            <a:r>
              <a:rPr lang="cs-CZ" dirty="0" smtClean="0"/>
              <a:t>chromové rudy</a:t>
            </a:r>
          </a:p>
          <a:p>
            <a:pPr lvl="1"/>
            <a:r>
              <a:rPr lang="cs-CZ" dirty="0" smtClean="0"/>
              <a:t>přírodní asfalt</a:t>
            </a:r>
          </a:p>
          <a:p>
            <a:r>
              <a:rPr lang="cs-CZ" dirty="0" smtClean="0"/>
              <a:t>Většina obyvatel žije ve vesnicích a je zaměstnaná v zemědělství</a:t>
            </a:r>
          </a:p>
          <a:p>
            <a:r>
              <a:rPr lang="cs-CZ" dirty="0" smtClean="0"/>
              <a:t>Hospodářské a politické odčlenění od ostatních států, přivedlo zemi do bídy.</a:t>
            </a:r>
            <a:endParaRPr lang="cs-CZ" dirty="0"/>
          </a:p>
        </p:txBody>
      </p:sp>
      <p:pic>
        <p:nvPicPr>
          <p:cNvPr id="6146" name="Picture 2" descr="C:\Users\filipkova\AppData\Local\Microsoft\Windows\Temporary Internet Files\Content.IE5\PVDWGXBS\MP9003625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40768"/>
            <a:ext cx="2737312" cy="195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64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13792"/>
            <a:ext cx="8229600" cy="1143000"/>
          </a:xfrm>
        </p:spPr>
        <p:txBody>
          <a:bodyPr/>
          <a:lstStyle/>
          <a:p>
            <a:r>
              <a:rPr lang="cs-CZ" sz="6600" dirty="0" smtClean="0"/>
              <a:t>Makedonie </a:t>
            </a:r>
            <a:r>
              <a:rPr lang="cs-CZ" sz="4000" dirty="0" smtClean="0"/>
              <a:t>(republika)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610" y="2780928"/>
            <a:ext cx="8229600" cy="3528392"/>
          </a:xfrm>
        </p:spPr>
        <p:txBody>
          <a:bodyPr/>
          <a:lstStyle/>
          <a:p>
            <a:r>
              <a:rPr lang="cs-CZ" dirty="0" smtClean="0"/>
              <a:t>hlavní město: Skopje</a:t>
            </a:r>
          </a:p>
          <a:p>
            <a:r>
              <a:rPr lang="cs-CZ" dirty="0" smtClean="0"/>
              <a:t>měna: Makedonský dinár</a:t>
            </a:r>
          </a:p>
          <a:p>
            <a:r>
              <a:rPr lang="cs-CZ" dirty="0" smtClean="0"/>
              <a:t>jazyk: Makedonština</a:t>
            </a:r>
          </a:p>
          <a:p>
            <a:pPr>
              <a:spcBef>
                <a:spcPts val="1200"/>
              </a:spcBef>
            </a:pPr>
            <a:r>
              <a:rPr lang="cs-CZ" dirty="0" smtClean="0"/>
              <a:t>Málo vyspělý stát</a:t>
            </a:r>
          </a:p>
          <a:p>
            <a:r>
              <a:rPr lang="cs-CZ" dirty="0" smtClean="0"/>
              <a:t>Poměrně častá zemětřesení v oblasti kolem hlavního města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12776"/>
            <a:ext cx="36004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91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sz="6600" dirty="0" smtClean="0"/>
              <a:t>Rumunsko </a:t>
            </a:r>
            <a:r>
              <a:rPr lang="cs-CZ" sz="4000" dirty="0" smtClean="0"/>
              <a:t>(republika)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/>
          </a:bodyPr>
          <a:lstStyle/>
          <a:p>
            <a:r>
              <a:rPr lang="cs-CZ" dirty="0" smtClean="0"/>
              <a:t>hlavní město: Bukurešť</a:t>
            </a:r>
          </a:p>
          <a:p>
            <a:r>
              <a:rPr lang="cs-CZ" dirty="0" smtClean="0"/>
              <a:t>měna: Rumunský </a:t>
            </a:r>
            <a:r>
              <a:rPr lang="cs-CZ" dirty="0" err="1" smtClean="0"/>
              <a:t>leu</a:t>
            </a:r>
            <a:endParaRPr lang="cs-CZ" dirty="0" smtClean="0"/>
          </a:p>
          <a:p>
            <a:r>
              <a:rPr lang="cs-CZ" dirty="0" smtClean="0"/>
              <a:t>jazyk: Rumunština</a:t>
            </a:r>
          </a:p>
          <a:p>
            <a:r>
              <a:rPr lang="cs-CZ" dirty="0"/>
              <a:t>Z</a:t>
            </a:r>
            <a:r>
              <a:rPr lang="cs-CZ" dirty="0" smtClean="0"/>
              <a:t>emědělství má výborné podmínky, ale je zaostalé</a:t>
            </a:r>
          </a:p>
          <a:p>
            <a:pPr lvl="1"/>
            <a:r>
              <a:rPr lang="cs-CZ" dirty="0" smtClean="0"/>
              <a:t>zastaralý způsob pěstování rostlin a zvířat</a:t>
            </a:r>
          </a:p>
          <a:p>
            <a:r>
              <a:rPr lang="cs-CZ" dirty="0" smtClean="0"/>
              <a:t>průmysl</a:t>
            </a:r>
          </a:p>
          <a:p>
            <a:pPr lvl="1"/>
            <a:r>
              <a:rPr lang="cs-CZ" dirty="0" smtClean="0"/>
              <a:t>značné nerostné bohatství </a:t>
            </a:r>
          </a:p>
          <a:p>
            <a:pPr lvl="2"/>
            <a:r>
              <a:rPr lang="cs-CZ" dirty="0" smtClean="0"/>
              <a:t>ropa, zemní plyn</a:t>
            </a:r>
          </a:p>
          <a:p>
            <a:pPr lvl="2"/>
            <a:r>
              <a:rPr lang="cs-CZ" dirty="0" smtClean="0"/>
              <a:t>rudy kovů</a:t>
            </a:r>
          </a:p>
          <a:p>
            <a:pPr lvl="1"/>
            <a:r>
              <a:rPr lang="cs-CZ" dirty="0" smtClean="0"/>
              <a:t>hutnictví, strojírenství a chemický průmysl jsou zaostalé</a:t>
            </a:r>
          </a:p>
          <a:p>
            <a:r>
              <a:rPr lang="cs-CZ" dirty="0" smtClean="0"/>
              <a:t>turismus- pobřeží a hory Černého moře</a:t>
            </a:r>
          </a:p>
          <a:p>
            <a:endParaRPr lang="cs-CZ" dirty="0" smtClean="0"/>
          </a:p>
          <a:p>
            <a:endParaRPr lang="cs-CZ" dirty="0" smtClean="0"/>
          </a:p>
          <a:p>
            <a:pPr lvl="1"/>
            <a:endParaRPr lang="cs-CZ" dirty="0"/>
          </a:p>
        </p:txBody>
      </p:sp>
      <p:pic>
        <p:nvPicPr>
          <p:cNvPr id="8194" name="Picture 2" descr="C:\Users\filipkova\AppData\Local\Microsoft\Windows\Temporary Internet Files\Content.IE5\9U1WKR4H\MP900362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26410"/>
            <a:ext cx="2306991" cy="153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09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33" y="0"/>
            <a:ext cx="9159264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91680" y="231000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Karpaty v Rumunsku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1036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dirty="0" smtClean="0"/>
              <a:t>Bulharsko </a:t>
            </a:r>
            <a:r>
              <a:rPr lang="cs-CZ" sz="4000" dirty="0" smtClean="0"/>
              <a:t>(republika)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město: Sofia</a:t>
            </a:r>
          </a:p>
          <a:p>
            <a:r>
              <a:rPr lang="cs-CZ" dirty="0" smtClean="0"/>
              <a:t>měna: Bulharský lev</a:t>
            </a:r>
          </a:p>
          <a:p>
            <a:r>
              <a:rPr lang="cs-CZ" dirty="0" smtClean="0"/>
              <a:t>jazyk: Bulharština</a:t>
            </a:r>
          </a:p>
          <a:p>
            <a:r>
              <a:rPr lang="cs-CZ" dirty="0" smtClean="0"/>
              <a:t>zemědělství</a:t>
            </a:r>
          </a:p>
          <a:p>
            <a:pPr lvl="1"/>
            <a:r>
              <a:rPr lang="cs-CZ" dirty="0" smtClean="0"/>
              <a:t>hlavně v nížinách</a:t>
            </a:r>
          </a:p>
          <a:p>
            <a:pPr lvl="1"/>
            <a:r>
              <a:rPr lang="cs-CZ" dirty="0" smtClean="0"/>
              <a:t>pěstování obilovin, tabáku a ovoce</a:t>
            </a:r>
          </a:p>
          <a:p>
            <a:r>
              <a:rPr lang="cs-CZ" dirty="0" smtClean="0"/>
              <a:t>Pobřeží Černého moře je využíváno turisty</a:t>
            </a:r>
          </a:p>
          <a:p>
            <a:r>
              <a:rPr lang="cs-CZ" dirty="0" smtClean="0"/>
              <a:t>velké přístavy: Varna, Burgas</a:t>
            </a:r>
          </a:p>
          <a:p>
            <a:r>
              <a:rPr lang="cs-CZ" dirty="0" smtClean="0"/>
              <a:t>Hranici s Rumunskem tvoří druhá nejdelší řeka Evropy Dunaj.</a:t>
            </a:r>
            <a:endParaRPr lang="cs-CZ" dirty="0"/>
          </a:p>
        </p:txBody>
      </p:sp>
      <p:pic>
        <p:nvPicPr>
          <p:cNvPr id="9218" name="Picture 2" descr="C:\Users\filipkova\AppData\Local\Microsoft\Windows\Temporary Internet Files\Content.IE5\PVDWGXBS\MC9000011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174" y="1340768"/>
            <a:ext cx="299243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99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21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27861" y="260648"/>
            <a:ext cx="374441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Křížovka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331179" y="1168152"/>
            <a:ext cx="5392949" cy="1756792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1800" dirty="0" smtClean="0"/>
              <a:t>1. Který stát má hl. město Lublaň?</a:t>
            </a:r>
          </a:p>
          <a:p>
            <a:pPr marL="182880" indent="0">
              <a:buNone/>
            </a:pPr>
            <a:r>
              <a:rPr lang="cs-CZ" sz="1800" dirty="0" smtClean="0"/>
              <a:t>2. Který stát má hl. </a:t>
            </a:r>
            <a:r>
              <a:rPr lang="cs-CZ" sz="1800" dirty="0"/>
              <a:t>město </a:t>
            </a:r>
            <a:r>
              <a:rPr lang="cs-CZ" sz="1800" dirty="0" smtClean="0"/>
              <a:t>Bukurešť?</a:t>
            </a:r>
          </a:p>
          <a:p>
            <a:pPr marL="182880" indent="0">
              <a:buNone/>
            </a:pPr>
            <a:r>
              <a:rPr lang="cs-CZ" sz="1800" dirty="0" smtClean="0"/>
              <a:t>3. Který stát má hl. </a:t>
            </a:r>
            <a:r>
              <a:rPr lang="cs-CZ" sz="1800" dirty="0"/>
              <a:t>město </a:t>
            </a:r>
            <a:r>
              <a:rPr lang="cs-CZ" sz="1800" dirty="0" smtClean="0"/>
              <a:t>Sofia?</a:t>
            </a:r>
          </a:p>
          <a:p>
            <a:pPr marL="182880" indent="0">
              <a:buNone/>
            </a:pPr>
            <a:r>
              <a:rPr lang="cs-CZ" sz="1800" dirty="0"/>
              <a:t>4. Který stát má hl. město Záhřeb?</a:t>
            </a:r>
          </a:p>
          <a:p>
            <a:pPr marL="182880" indent="0">
              <a:buNone/>
            </a:pPr>
            <a:r>
              <a:rPr lang="cs-CZ" sz="1800" dirty="0"/>
              <a:t>5. Který stát má hl. město Skopje</a:t>
            </a:r>
          </a:p>
          <a:p>
            <a:pPr marL="182880" indent="0">
              <a:buNone/>
            </a:pPr>
            <a:r>
              <a:rPr lang="cs-CZ" sz="1800" dirty="0"/>
              <a:t>6. Který stát má hl. město </a:t>
            </a:r>
            <a:r>
              <a:rPr lang="cs-CZ" sz="1800" dirty="0" err="1"/>
              <a:t>Podgorica</a:t>
            </a:r>
            <a:endParaRPr lang="cs-CZ" sz="1800" dirty="0"/>
          </a:p>
          <a:p>
            <a:endParaRPr lang="cs-CZ" sz="1800" dirty="0"/>
          </a:p>
          <a:p>
            <a:pPr marL="182880" indent="0">
              <a:buNone/>
            </a:pPr>
            <a:endParaRPr lang="cs-CZ" sz="1800" dirty="0" smtClean="0"/>
          </a:p>
          <a:p>
            <a:pPr marL="640080" indent="-457200">
              <a:buFont typeface="+mj-lt"/>
              <a:buAutoNum type="arabicPeriod"/>
            </a:pPr>
            <a:endParaRPr lang="cs-CZ" sz="1800" dirty="0" smtClean="0"/>
          </a:p>
          <a:p>
            <a:pPr marL="640080" indent="-457200">
              <a:buFont typeface="+mj-lt"/>
              <a:buAutoNum type="arabicPeriod"/>
            </a:pPr>
            <a:endParaRPr lang="cs-CZ" sz="1800" dirty="0" smtClean="0"/>
          </a:p>
          <a:p>
            <a:pPr marL="640080" indent="-457200">
              <a:buFont typeface="+mj-lt"/>
              <a:buAutoNum type="arabicPeriod"/>
            </a:pPr>
            <a:endParaRPr lang="cs-CZ" dirty="0" smtClean="0"/>
          </a:p>
          <a:p>
            <a:pPr marL="640080" indent="-457200">
              <a:buFont typeface="+mj-lt"/>
              <a:buAutoNum type="arabicPeriod"/>
            </a:pPr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pPr marL="640080" indent="-457200">
              <a:buFont typeface="+mj-lt"/>
              <a:buAutoNum type="arabicPeriod"/>
            </a:pPr>
            <a:endParaRPr lang="cs-CZ" dirty="0"/>
          </a:p>
        </p:txBody>
      </p:sp>
      <p:grpSp>
        <p:nvGrpSpPr>
          <p:cNvPr id="11" name="Skupina 10"/>
          <p:cNvGrpSpPr>
            <a:grpSpLocks noChangeAspect="1"/>
          </p:cNvGrpSpPr>
          <p:nvPr/>
        </p:nvGrpSpPr>
        <p:grpSpPr>
          <a:xfrm>
            <a:off x="611561" y="2924944"/>
            <a:ext cx="8031248" cy="3486871"/>
            <a:chOff x="-222515" y="488716"/>
            <a:chExt cx="11532594" cy="4320000"/>
          </a:xfrm>
        </p:grpSpPr>
        <p:sp>
          <p:nvSpPr>
            <p:cNvPr id="12" name="TextovéPole 11"/>
            <p:cNvSpPr txBox="1">
              <a:spLocks noChangeAspect="1"/>
            </p:cNvSpPr>
            <p:nvPr/>
          </p:nvSpPr>
          <p:spPr>
            <a:xfrm>
              <a:off x="987007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13" name="TextovéPole 12"/>
            <p:cNvSpPr txBox="1">
              <a:spLocks noChangeAspect="1"/>
            </p:cNvSpPr>
            <p:nvPr/>
          </p:nvSpPr>
          <p:spPr>
            <a:xfrm>
              <a:off x="9132025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14" name="TextovéPole 13"/>
            <p:cNvSpPr txBox="1">
              <a:spLocks noChangeAspect="1"/>
            </p:cNvSpPr>
            <p:nvPr/>
          </p:nvSpPr>
          <p:spPr>
            <a:xfrm>
              <a:off x="1059007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15" name="TextovéPole 14"/>
            <p:cNvSpPr txBox="1">
              <a:spLocks noChangeAspect="1"/>
            </p:cNvSpPr>
            <p:nvPr/>
          </p:nvSpPr>
          <p:spPr>
            <a:xfrm>
              <a:off x="4790889" y="48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16" name="TextovéPole 15"/>
            <p:cNvSpPr txBox="1">
              <a:spLocks noChangeAspect="1"/>
            </p:cNvSpPr>
            <p:nvPr/>
          </p:nvSpPr>
          <p:spPr>
            <a:xfrm>
              <a:off x="5522008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17" name="TextovéPole 16"/>
            <p:cNvSpPr txBox="1">
              <a:spLocks noChangeAspect="1"/>
            </p:cNvSpPr>
            <p:nvPr/>
          </p:nvSpPr>
          <p:spPr>
            <a:xfrm>
              <a:off x="6242008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18" name="TextovéPole 17"/>
            <p:cNvSpPr txBox="1">
              <a:spLocks noChangeAspect="1"/>
            </p:cNvSpPr>
            <p:nvPr/>
          </p:nvSpPr>
          <p:spPr>
            <a:xfrm>
              <a:off x="695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19" name="TextovéPole 18"/>
            <p:cNvSpPr txBox="1">
              <a:spLocks noChangeAspect="1"/>
            </p:cNvSpPr>
            <p:nvPr/>
          </p:nvSpPr>
          <p:spPr>
            <a:xfrm>
              <a:off x="767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I</a:t>
              </a:r>
              <a:endParaRPr lang="cs-CZ" sz="3200" b="1" dirty="0"/>
            </a:p>
          </p:txBody>
        </p:sp>
        <p:sp>
          <p:nvSpPr>
            <p:cNvPr id="20" name="TextovéPole 19"/>
            <p:cNvSpPr txBox="1">
              <a:spLocks noChangeAspect="1"/>
            </p:cNvSpPr>
            <p:nvPr/>
          </p:nvSpPr>
          <p:spPr>
            <a:xfrm>
              <a:off x="839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21" name="TextovéPole 20"/>
            <p:cNvSpPr txBox="1">
              <a:spLocks noChangeAspect="1"/>
            </p:cNvSpPr>
            <p:nvPr/>
          </p:nvSpPr>
          <p:spPr>
            <a:xfrm>
              <a:off x="551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L</a:t>
              </a:r>
              <a:endParaRPr lang="cs-CZ" sz="3200" b="1" dirty="0"/>
            </a:p>
          </p:txBody>
        </p:sp>
        <p:sp>
          <p:nvSpPr>
            <p:cNvPr id="22" name="TextovéPole 21"/>
            <p:cNvSpPr txBox="1">
              <a:spLocks noChangeAspect="1"/>
            </p:cNvSpPr>
            <p:nvPr/>
          </p:nvSpPr>
          <p:spPr>
            <a:xfrm>
              <a:off x="623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23" name="TextovéPole 22"/>
            <p:cNvSpPr txBox="1">
              <a:spLocks noChangeAspect="1"/>
            </p:cNvSpPr>
            <p:nvPr/>
          </p:nvSpPr>
          <p:spPr>
            <a:xfrm>
              <a:off x="9121050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24" name="TextovéPole 23"/>
            <p:cNvSpPr txBox="1">
              <a:spLocks noChangeAspect="1"/>
            </p:cNvSpPr>
            <p:nvPr/>
          </p:nvSpPr>
          <p:spPr>
            <a:xfrm>
              <a:off x="9852025" y="119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25" name="TextovéPole 24"/>
            <p:cNvSpPr txBox="1">
              <a:spLocks noChangeAspect="1"/>
            </p:cNvSpPr>
            <p:nvPr/>
          </p:nvSpPr>
          <p:spPr>
            <a:xfrm>
              <a:off x="4790889" y="120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26" name="TextovéPole 25"/>
            <p:cNvSpPr txBox="1">
              <a:spLocks noChangeAspect="1"/>
            </p:cNvSpPr>
            <p:nvPr/>
          </p:nvSpPr>
          <p:spPr>
            <a:xfrm>
              <a:off x="695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U</a:t>
              </a:r>
              <a:endParaRPr lang="cs-CZ" sz="3200" b="1" dirty="0"/>
            </a:p>
          </p:txBody>
        </p:sp>
        <p:sp>
          <p:nvSpPr>
            <p:cNvPr id="27" name="TextovéPole 26"/>
            <p:cNvSpPr txBox="1">
              <a:spLocks noChangeAspect="1"/>
            </p:cNvSpPr>
            <p:nvPr/>
          </p:nvSpPr>
          <p:spPr>
            <a:xfrm>
              <a:off x="767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28" name="TextovéPole 27"/>
            <p:cNvSpPr txBox="1">
              <a:spLocks noChangeAspect="1"/>
            </p:cNvSpPr>
            <p:nvPr/>
          </p:nvSpPr>
          <p:spPr>
            <a:xfrm>
              <a:off x="839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S</a:t>
              </a:r>
              <a:endParaRPr lang="cs-CZ" sz="3200" b="1" dirty="0"/>
            </a:p>
          </p:txBody>
        </p:sp>
        <p:sp>
          <p:nvSpPr>
            <p:cNvPr id="29" name="TextovéPole 28"/>
            <p:cNvSpPr txBox="1">
              <a:spLocks noChangeAspect="1"/>
            </p:cNvSpPr>
            <p:nvPr/>
          </p:nvSpPr>
          <p:spPr>
            <a:xfrm>
              <a:off x="551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U</a:t>
              </a:r>
              <a:endParaRPr lang="cs-CZ" sz="3200" b="1" dirty="0"/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623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31" name="TextovéPole 30"/>
            <p:cNvSpPr txBox="1">
              <a:spLocks noChangeAspect="1"/>
            </p:cNvSpPr>
            <p:nvPr/>
          </p:nvSpPr>
          <p:spPr>
            <a:xfrm>
              <a:off x="263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V</a:t>
              </a:r>
              <a:endParaRPr lang="cs-CZ" sz="3200" b="1" dirty="0"/>
            </a:p>
          </p:txBody>
        </p:sp>
        <p:sp>
          <p:nvSpPr>
            <p:cNvPr id="32" name="TextovéPole 31"/>
            <p:cNvSpPr txBox="1">
              <a:spLocks noChangeAspect="1"/>
            </p:cNvSpPr>
            <p:nvPr/>
          </p:nvSpPr>
          <p:spPr>
            <a:xfrm>
              <a:off x="335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33" name="TextovéPole 32"/>
            <p:cNvSpPr txBox="1">
              <a:spLocks noChangeAspect="1"/>
            </p:cNvSpPr>
            <p:nvPr/>
          </p:nvSpPr>
          <p:spPr>
            <a:xfrm>
              <a:off x="407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T</a:t>
              </a:r>
              <a:endParaRPr lang="cs-CZ" sz="3200" b="1" dirty="0"/>
            </a:p>
          </p:txBody>
        </p:sp>
        <p:sp>
          <p:nvSpPr>
            <p:cNvPr id="34" name="TextovéPole 33"/>
            <p:cNvSpPr txBox="1">
              <a:spLocks noChangeAspect="1"/>
            </p:cNvSpPr>
            <p:nvPr/>
          </p:nvSpPr>
          <p:spPr>
            <a:xfrm>
              <a:off x="4790889" y="264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35" name="TextovéPole 34"/>
            <p:cNvSpPr txBox="1">
              <a:spLocks noChangeAspect="1"/>
            </p:cNvSpPr>
            <p:nvPr/>
          </p:nvSpPr>
          <p:spPr>
            <a:xfrm>
              <a:off x="137485" y="2639387"/>
              <a:ext cx="1049001" cy="71746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36" name="TextovéPole 35"/>
            <p:cNvSpPr txBox="1">
              <a:spLocks noChangeAspect="1"/>
            </p:cNvSpPr>
            <p:nvPr/>
          </p:nvSpPr>
          <p:spPr>
            <a:xfrm>
              <a:off x="1190889" y="263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37" name="TextovéPole 36"/>
            <p:cNvSpPr txBox="1">
              <a:spLocks noChangeAspect="1"/>
            </p:cNvSpPr>
            <p:nvPr/>
          </p:nvSpPr>
          <p:spPr>
            <a:xfrm>
              <a:off x="191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R</a:t>
              </a:r>
              <a:endParaRPr lang="cs-CZ" sz="3200" b="1" dirty="0"/>
            </a:p>
          </p:txBody>
        </p:sp>
        <p:sp>
          <p:nvSpPr>
            <p:cNvPr id="38" name="TextovéPole 37"/>
            <p:cNvSpPr txBox="1">
              <a:spLocks noChangeAspect="1"/>
            </p:cNvSpPr>
            <p:nvPr/>
          </p:nvSpPr>
          <p:spPr>
            <a:xfrm>
              <a:off x="551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39" name="TextovéPole 38"/>
            <p:cNvSpPr txBox="1">
              <a:spLocks noChangeAspect="1"/>
            </p:cNvSpPr>
            <p:nvPr/>
          </p:nvSpPr>
          <p:spPr>
            <a:xfrm>
              <a:off x="623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40" name="TextovéPole 39"/>
            <p:cNvSpPr txBox="1">
              <a:spLocks noChangeAspect="1"/>
            </p:cNvSpPr>
            <p:nvPr/>
          </p:nvSpPr>
          <p:spPr>
            <a:xfrm>
              <a:off x="9132025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S</a:t>
              </a:r>
              <a:endParaRPr lang="cs-CZ" sz="3200" b="1" dirty="0"/>
            </a:p>
          </p:txBody>
        </p:sp>
        <p:sp>
          <p:nvSpPr>
            <p:cNvPr id="41" name="TextovéPole 40"/>
            <p:cNvSpPr txBox="1">
              <a:spLocks noChangeAspect="1"/>
            </p:cNvSpPr>
            <p:nvPr/>
          </p:nvSpPr>
          <p:spPr>
            <a:xfrm>
              <a:off x="9852025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K</a:t>
              </a:r>
              <a:endParaRPr lang="cs-CZ" sz="3200" b="1" dirty="0"/>
            </a:p>
          </p:txBody>
        </p:sp>
        <p:sp>
          <p:nvSpPr>
            <p:cNvPr id="42" name="TextovéPole 41"/>
            <p:cNvSpPr txBox="1">
              <a:spLocks noChangeAspect="1"/>
            </p:cNvSpPr>
            <p:nvPr/>
          </p:nvSpPr>
          <p:spPr>
            <a:xfrm>
              <a:off x="10572025" y="191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43" name="TextovéPole 42"/>
            <p:cNvSpPr txBox="1">
              <a:spLocks noChangeAspect="1"/>
            </p:cNvSpPr>
            <p:nvPr/>
          </p:nvSpPr>
          <p:spPr>
            <a:xfrm>
              <a:off x="4790889" y="192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44" name="TextovéPole 43"/>
            <p:cNvSpPr txBox="1">
              <a:spLocks noChangeAspect="1"/>
            </p:cNvSpPr>
            <p:nvPr/>
          </p:nvSpPr>
          <p:spPr>
            <a:xfrm>
              <a:off x="695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45" name="TextovéPole 44"/>
            <p:cNvSpPr txBox="1">
              <a:spLocks noChangeAspect="1"/>
            </p:cNvSpPr>
            <p:nvPr/>
          </p:nvSpPr>
          <p:spPr>
            <a:xfrm>
              <a:off x="767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46" name="TextovéPole 45"/>
            <p:cNvSpPr txBox="1">
              <a:spLocks noChangeAspect="1"/>
            </p:cNvSpPr>
            <p:nvPr/>
          </p:nvSpPr>
          <p:spPr>
            <a:xfrm>
              <a:off x="839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47" name="TextovéPole 46"/>
            <p:cNvSpPr txBox="1">
              <a:spLocks noChangeAspect="1"/>
            </p:cNvSpPr>
            <p:nvPr/>
          </p:nvSpPr>
          <p:spPr>
            <a:xfrm>
              <a:off x="551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48" name="TextovéPole 47"/>
            <p:cNvSpPr txBox="1">
              <a:spLocks noChangeAspect="1"/>
            </p:cNvSpPr>
            <p:nvPr/>
          </p:nvSpPr>
          <p:spPr>
            <a:xfrm>
              <a:off x="623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L</a:t>
              </a:r>
              <a:endParaRPr lang="cs-CZ" sz="3200" b="1" dirty="0"/>
            </a:p>
          </p:txBody>
        </p:sp>
        <p:sp>
          <p:nvSpPr>
            <p:cNvPr id="49" name="TextovéPole 48"/>
            <p:cNvSpPr txBox="1">
              <a:spLocks noChangeAspect="1"/>
            </p:cNvSpPr>
            <p:nvPr/>
          </p:nvSpPr>
          <p:spPr>
            <a:xfrm>
              <a:off x="335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M</a:t>
              </a:r>
              <a:endParaRPr lang="cs-CZ" sz="3200" b="1" dirty="0"/>
            </a:p>
          </p:txBody>
        </p:sp>
        <p:sp>
          <p:nvSpPr>
            <p:cNvPr id="50" name="TextovéPole 49"/>
            <p:cNvSpPr txBox="1">
              <a:spLocks noChangeAspect="1"/>
            </p:cNvSpPr>
            <p:nvPr/>
          </p:nvSpPr>
          <p:spPr>
            <a:xfrm>
              <a:off x="4070889" y="335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51" name="TextovéPole 50"/>
            <p:cNvSpPr txBox="1">
              <a:spLocks noChangeAspect="1"/>
            </p:cNvSpPr>
            <p:nvPr/>
          </p:nvSpPr>
          <p:spPr>
            <a:xfrm>
              <a:off x="4790889" y="336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52" name="TextovéPole 51"/>
            <p:cNvSpPr txBox="1">
              <a:spLocks noChangeAspect="1"/>
            </p:cNvSpPr>
            <p:nvPr/>
          </p:nvSpPr>
          <p:spPr>
            <a:xfrm>
              <a:off x="695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53" name="TextovéPole 52"/>
            <p:cNvSpPr txBox="1">
              <a:spLocks noChangeAspect="1"/>
            </p:cNvSpPr>
            <p:nvPr/>
          </p:nvSpPr>
          <p:spPr>
            <a:xfrm>
              <a:off x="551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54" name="TextovéPole 53"/>
            <p:cNvSpPr txBox="1">
              <a:spLocks noChangeAspect="1"/>
            </p:cNvSpPr>
            <p:nvPr/>
          </p:nvSpPr>
          <p:spPr>
            <a:xfrm>
              <a:off x="623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D</a:t>
              </a:r>
              <a:endParaRPr lang="cs-CZ" sz="3200" b="1" dirty="0"/>
            </a:p>
          </p:txBody>
        </p:sp>
        <p:sp>
          <p:nvSpPr>
            <p:cNvPr id="55" name="TextovéPole 54"/>
            <p:cNvSpPr txBox="1">
              <a:spLocks noChangeAspect="1"/>
            </p:cNvSpPr>
            <p:nvPr/>
          </p:nvSpPr>
          <p:spPr>
            <a:xfrm>
              <a:off x="263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/>
                <a:t>Á</a:t>
              </a:r>
            </a:p>
          </p:txBody>
        </p:sp>
        <p:sp>
          <p:nvSpPr>
            <p:cNvPr id="56" name="TextovéPole 55"/>
            <p:cNvSpPr txBox="1">
              <a:spLocks noChangeAspect="1"/>
            </p:cNvSpPr>
            <p:nvPr/>
          </p:nvSpPr>
          <p:spPr>
            <a:xfrm>
              <a:off x="407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57" name="TextovéPole 56"/>
            <p:cNvSpPr txBox="1">
              <a:spLocks noChangeAspect="1"/>
            </p:cNvSpPr>
            <p:nvPr/>
          </p:nvSpPr>
          <p:spPr>
            <a:xfrm>
              <a:off x="4790889" y="408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58" name="TextovéPole 57"/>
            <p:cNvSpPr txBox="1">
              <a:spLocks noChangeAspect="1"/>
            </p:cNvSpPr>
            <p:nvPr/>
          </p:nvSpPr>
          <p:spPr>
            <a:xfrm>
              <a:off x="191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59" name="TextovéPole 58"/>
            <p:cNvSpPr txBox="1">
              <a:spLocks noChangeAspect="1"/>
            </p:cNvSpPr>
            <p:nvPr/>
          </p:nvSpPr>
          <p:spPr>
            <a:xfrm>
              <a:off x="551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60" name="TextovéPole 59"/>
            <p:cNvSpPr txBox="1">
              <a:spLocks noChangeAspect="1"/>
            </p:cNvSpPr>
            <p:nvPr/>
          </p:nvSpPr>
          <p:spPr>
            <a:xfrm>
              <a:off x="623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61" name="TextovéPole 60"/>
            <p:cNvSpPr txBox="1">
              <a:spLocks noChangeAspect="1"/>
            </p:cNvSpPr>
            <p:nvPr/>
          </p:nvSpPr>
          <p:spPr>
            <a:xfrm>
              <a:off x="839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I</a:t>
              </a:r>
              <a:endParaRPr lang="cs-CZ" sz="3200" b="1" dirty="0"/>
            </a:p>
          </p:txBody>
        </p:sp>
        <p:sp>
          <p:nvSpPr>
            <p:cNvPr id="62" name="TextovéPole 61"/>
            <p:cNvSpPr txBox="1">
              <a:spLocks noChangeAspect="1"/>
            </p:cNvSpPr>
            <p:nvPr/>
          </p:nvSpPr>
          <p:spPr>
            <a:xfrm>
              <a:off x="7675378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63" name="TextovéPole 62"/>
            <p:cNvSpPr txBox="1">
              <a:spLocks noChangeAspect="1"/>
            </p:cNvSpPr>
            <p:nvPr/>
          </p:nvSpPr>
          <p:spPr>
            <a:xfrm>
              <a:off x="9108897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64" name="TextovéPole 63"/>
            <p:cNvSpPr txBox="1">
              <a:spLocks noChangeAspect="1"/>
            </p:cNvSpPr>
            <p:nvPr/>
          </p:nvSpPr>
          <p:spPr>
            <a:xfrm>
              <a:off x="1208432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R</a:t>
              </a:r>
              <a:endParaRPr lang="cs-CZ" sz="3200" b="1" dirty="0"/>
            </a:p>
          </p:txBody>
        </p:sp>
        <p:sp>
          <p:nvSpPr>
            <p:cNvPr id="65" name="TextovéPole 64"/>
            <p:cNvSpPr txBox="1">
              <a:spLocks noChangeAspect="1"/>
            </p:cNvSpPr>
            <p:nvPr/>
          </p:nvSpPr>
          <p:spPr>
            <a:xfrm>
              <a:off x="497485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66" name="TextovéPole 65"/>
            <p:cNvSpPr txBox="1">
              <a:spLocks noChangeAspect="1"/>
            </p:cNvSpPr>
            <p:nvPr/>
          </p:nvSpPr>
          <p:spPr>
            <a:xfrm>
              <a:off x="-222515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90947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Skupina 85"/>
          <p:cNvGrpSpPr>
            <a:grpSpLocks noChangeAspect="1"/>
          </p:cNvGrpSpPr>
          <p:nvPr/>
        </p:nvGrpSpPr>
        <p:grpSpPr>
          <a:xfrm>
            <a:off x="467544" y="1547544"/>
            <a:ext cx="8202458" cy="3897680"/>
            <a:chOff x="-222515" y="488716"/>
            <a:chExt cx="11532594" cy="4320000"/>
          </a:xfrm>
        </p:grpSpPr>
        <p:sp>
          <p:nvSpPr>
            <p:cNvPr id="2" name="TextovéPole 1"/>
            <p:cNvSpPr txBox="1">
              <a:spLocks noChangeAspect="1"/>
            </p:cNvSpPr>
            <p:nvPr/>
          </p:nvSpPr>
          <p:spPr>
            <a:xfrm>
              <a:off x="987007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K</a:t>
              </a:r>
              <a:endParaRPr lang="cs-CZ" sz="3200" b="1" dirty="0"/>
            </a:p>
          </p:txBody>
        </p:sp>
        <p:sp>
          <p:nvSpPr>
            <p:cNvPr id="3" name="TextovéPole 2"/>
            <p:cNvSpPr txBox="1">
              <a:spLocks noChangeAspect="1"/>
            </p:cNvSpPr>
            <p:nvPr/>
          </p:nvSpPr>
          <p:spPr>
            <a:xfrm>
              <a:off x="9132025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S</a:t>
              </a:r>
              <a:endParaRPr lang="cs-CZ" sz="3200" b="1" dirty="0"/>
            </a:p>
          </p:txBody>
        </p:sp>
        <p:sp>
          <p:nvSpPr>
            <p:cNvPr id="4" name="TextovéPole 3"/>
            <p:cNvSpPr txBox="1">
              <a:spLocks noChangeAspect="1"/>
            </p:cNvSpPr>
            <p:nvPr/>
          </p:nvSpPr>
          <p:spPr>
            <a:xfrm>
              <a:off x="1059007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6" name="TextovéPole 5"/>
            <p:cNvSpPr txBox="1">
              <a:spLocks noChangeAspect="1"/>
            </p:cNvSpPr>
            <p:nvPr/>
          </p:nvSpPr>
          <p:spPr>
            <a:xfrm>
              <a:off x="4790889" y="48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r>
                <a:rPr lang="cs-CZ" sz="3200" b="1" dirty="0"/>
                <a:t>S</a:t>
              </a:r>
            </a:p>
          </p:txBody>
        </p:sp>
        <p:sp>
          <p:nvSpPr>
            <p:cNvPr id="7" name="TextovéPole 6"/>
            <p:cNvSpPr txBox="1">
              <a:spLocks noChangeAspect="1"/>
            </p:cNvSpPr>
            <p:nvPr/>
          </p:nvSpPr>
          <p:spPr>
            <a:xfrm>
              <a:off x="5522008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8" name="TextovéPole 7"/>
            <p:cNvSpPr txBox="1">
              <a:spLocks noChangeAspect="1"/>
            </p:cNvSpPr>
            <p:nvPr/>
          </p:nvSpPr>
          <p:spPr>
            <a:xfrm>
              <a:off x="6242008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endParaRPr lang="cs-CZ" sz="3200" b="1" dirty="0"/>
            </a:p>
          </p:txBody>
        </p:sp>
        <p:sp>
          <p:nvSpPr>
            <p:cNvPr id="9" name="TextovéPole 8"/>
            <p:cNvSpPr txBox="1">
              <a:spLocks noChangeAspect="1"/>
            </p:cNvSpPr>
            <p:nvPr/>
          </p:nvSpPr>
          <p:spPr>
            <a:xfrm>
              <a:off x="695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V</a:t>
              </a:r>
              <a:endParaRPr lang="cs-CZ" sz="3200" b="1" dirty="0"/>
            </a:p>
          </p:txBody>
        </p:sp>
        <p:sp>
          <p:nvSpPr>
            <p:cNvPr id="10" name="TextovéPole 9"/>
            <p:cNvSpPr txBox="1">
              <a:spLocks noChangeAspect="1"/>
            </p:cNvSpPr>
            <p:nvPr/>
          </p:nvSpPr>
          <p:spPr>
            <a:xfrm>
              <a:off x="767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I</a:t>
              </a:r>
              <a:endParaRPr lang="cs-CZ" sz="3200" b="1" dirty="0"/>
            </a:p>
          </p:txBody>
        </p:sp>
        <p:sp>
          <p:nvSpPr>
            <p:cNvPr id="11" name="TextovéPole 10"/>
            <p:cNvSpPr txBox="1">
              <a:spLocks noChangeAspect="1"/>
            </p:cNvSpPr>
            <p:nvPr/>
          </p:nvSpPr>
          <p:spPr>
            <a:xfrm>
              <a:off x="839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N</a:t>
              </a:r>
              <a:endParaRPr lang="cs-CZ" sz="3200" b="1" dirty="0"/>
            </a:p>
          </p:txBody>
        </p:sp>
        <p:sp>
          <p:nvSpPr>
            <p:cNvPr id="12" name="TextovéPole 11"/>
            <p:cNvSpPr txBox="1">
              <a:spLocks noChangeAspect="1"/>
            </p:cNvSpPr>
            <p:nvPr/>
          </p:nvSpPr>
          <p:spPr>
            <a:xfrm>
              <a:off x="551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L</a:t>
              </a:r>
              <a:endParaRPr lang="cs-CZ" sz="3200" b="1" dirty="0"/>
            </a:p>
          </p:txBody>
        </p:sp>
        <p:sp>
          <p:nvSpPr>
            <p:cNvPr id="13" name="TextovéPole 12"/>
            <p:cNvSpPr txBox="1">
              <a:spLocks noChangeAspect="1"/>
            </p:cNvSpPr>
            <p:nvPr/>
          </p:nvSpPr>
          <p:spPr>
            <a:xfrm>
              <a:off x="6230889" y="4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14" name="TextovéPole 13"/>
            <p:cNvSpPr txBox="1">
              <a:spLocks noChangeAspect="1"/>
            </p:cNvSpPr>
            <p:nvPr/>
          </p:nvSpPr>
          <p:spPr>
            <a:xfrm>
              <a:off x="9121050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K</a:t>
              </a:r>
              <a:endParaRPr lang="cs-CZ" sz="3200" b="1" dirty="0"/>
            </a:p>
          </p:txBody>
        </p:sp>
        <p:sp>
          <p:nvSpPr>
            <p:cNvPr id="15" name="TextovéPole 14"/>
            <p:cNvSpPr txBox="1">
              <a:spLocks noChangeAspect="1"/>
            </p:cNvSpPr>
            <p:nvPr/>
          </p:nvSpPr>
          <p:spPr>
            <a:xfrm>
              <a:off x="9852025" y="119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17" name="TextovéPole 16"/>
            <p:cNvSpPr txBox="1">
              <a:spLocks noChangeAspect="1"/>
            </p:cNvSpPr>
            <p:nvPr/>
          </p:nvSpPr>
          <p:spPr>
            <a:xfrm>
              <a:off x="4790889" y="120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R</a:t>
              </a:r>
              <a:endParaRPr lang="cs-CZ" sz="3200" b="1" dirty="0"/>
            </a:p>
          </p:txBody>
        </p:sp>
        <p:sp>
          <p:nvSpPr>
            <p:cNvPr id="18" name="TextovéPole 17"/>
            <p:cNvSpPr txBox="1">
              <a:spLocks noChangeAspect="1"/>
            </p:cNvSpPr>
            <p:nvPr/>
          </p:nvSpPr>
          <p:spPr>
            <a:xfrm>
              <a:off x="695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U</a:t>
              </a:r>
              <a:endParaRPr lang="cs-CZ" sz="3200" b="1" dirty="0"/>
            </a:p>
          </p:txBody>
        </p:sp>
        <p:sp>
          <p:nvSpPr>
            <p:cNvPr id="19" name="TextovéPole 18"/>
            <p:cNvSpPr txBox="1">
              <a:spLocks noChangeAspect="1"/>
            </p:cNvSpPr>
            <p:nvPr/>
          </p:nvSpPr>
          <p:spPr>
            <a:xfrm>
              <a:off x="767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N</a:t>
              </a:r>
              <a:endParaRPr lang="cs-CZ" sz="3200" b="1" dirty="0"/>
            </a:p>
          </p:txBody>
        </p:sp>
        <p:sp>
          <p:nvSpPr>
            <p:cNvPr id="20" name="TextovéPole 19"/>
            <p:cNvSpPr txBox="1">
              <a:spLocks noChangeAspect="1"/>
            </p:cNvSpPr>
            <p:nvPr/>
          </p:nvSpPr>
          <p:spPr>
            <a:xfrm>
              <a:off x="839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S</a:t>
              </a:r>
              <a:endParaRPr lang="cs-CZ" sz="3200" b="1" dirty="0"/>
            </a:p>
          </p:txBody>
        </p:sp>
        <p:sp>
          <p:nvSpPr>
            <p:cNvPr id="21" name="TextovéPole 20"/>
            <p:cNvSpPr txBox="1">
              <a:spLocks noChangeAspect="1"/>
            </p:cNvSpPr>
            <p:nvPr/>
          </p:nvSpPr>
          <p:spPr>
            <a:xfrm>
              <a:off x="551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U</a:t>
              </a:r>
              <a:endParaRPr lang="cs-CZ" sz="3200" b="1" dirty="0"/>
            </a:p>
          </p:txBody>
        </p:sp>
        <p:sp>
          <p:nvSpPr>
            <p:cNvPr id="22" name="TextovéPole 21"/>
            <p:cNvSpPr txBox="1">
              <a:spLocks noChangeAspect="1"/>
            </p:cNvSpPr>
            <p:nvPr/>
          </p:nvSpPr>
          <p:spPr>
            <a:xfrm>
              <a:off x="6230889" y="120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M</a:t>
              </a:r>
              <a:endParaRPr lang="cs-CZ" sz="3200" b="1" dirty="0"/>
            </a:p>
          </p:txBody>
        </p:sp>
        <p:sp>
          <p:nvSpPr>
            <p:cNvPr id="23" name="TextovéPole 22"/>
            <p:cNvSpPr txBox="1">
              <a:spLocks noChangeAspect="1"/>
            </p:cNvSpPr>
            <p:nvPr/>
          </p:nvSpPr>
          <p:spPr>
            <a:xfrm>
              <a:off x="263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V</a:t>
              </a:r>
              <a:endParaRPr lang="cs-CZ" sz="3200" b="1" dirty="0"/>
            </a:p>
          </p:txBody>
        </p:sp>
        <p:sp>
          <p:nvSpPr>
            <p:cNvPr id="24" name="TextovéPole 23"/>
            <p:cNvSpPr txBox="1">
              <a:spLocks noChangeAspect="1"/>
            </p:cNvSpPr>
            <p:nvPr/>
          </p:nvSpPr>
          <p:spPr>
            <a:xfrm>
              <a:off x="335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25" name="TextovéPole 24"/>
            <p:cNvSpPr txBox="1">
              <a:spLocks noChangeAspect="1"/>
            </p:cNvSpPr>
            <p:nvPr/>
          </p:nvSpPr>
          <p:spPr>
            <a:xfrm>
              <a:off x="407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T</a:t>
              </a:r>
              <a:endParaRPr lang="cs-CZ" sz="3200" b="1" dirty="0"/>
            </a:p>
          </p:txBody>
        </p:sp>
        <p:sp>
          <p:nvSpPr>
            <p:cNvPr id="26" name="TextovéPole 25"/>
            <p:cNvSpPr txBox="1">
              <a:spLocks noChangeAspect="1"/>
            </p:cNvSpPr>
            <p:nvPr/>
          </p:nvSpPr>
          <p:spPr>
            <a:xfrm>
              <a:off x="4790889" y="264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r>
                <a:rPr lang="cs-CZ" sz="3200" b="1" dirty="0"/>
                <a:t>S</a:t>
              </a:r>
            </a:p>
          </p:txBody>
        </p:sp>
        <p:sp>
          <p:nvSpPr>
            <p:cNvPr id="27" name="TextovéPole 26"/>
            <p:cNvSpPr txBox="1">
              <a:spLocks noChangeAspect="1"/>
            </p:cNvSpPr>
            <p:nvPr/>
          </p:nvSpPr>
          <p:spPr>
            <a:xfrm>
              <a:off x="-61515" y="2639388"/>
              <a:ext cx="1248000" cy="71746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Ch</a:t>
              </a:r>
              <a:endParaRPr lang="cs-CZ" sz="3200" b="1" dirty="0"/>
            </a:p>
          </p:txBody>
        </p:sp>
        <p:sp>
          <p:nvSpPr>
            <p:cNvPr id="28" name="TextovéPole 27"/>
            <p:cNvSpPr txBox="1">
              <a:spLocks noChangeAspect="1"/>
            </p:cNvSpPr>
            <p:nvPr/>
          </p:nvSpPr>
          <p:spPr>
            <a:xfrm>
              <a:off x="1190889" y="263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29" name="TextovéPole 28"/>
            <p:cNvSpPr txBox="1">
              <a:spLocks noChangeAspect="1"/>
            </p:cNvSpPr>
            <p:nvPr/>
          </p:nvSpPr>
          <p:spPr>
            <a:xfrm>
              <a:off x="191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R</a:t>
              </a:r>
              <a:endParaRPr lang="cs-CZ" sz="3200" b="1" dirty="0"/>
            </a:p>
          </p:txBody>
        </p:sp>
        <p:sp>
          <p:nvSpPr>
            <p:cNvPr id="30" name="TextovéPole 29"/>
            <p:cNvSpPr txBox="1">
              <a:spLocks noChangeAspect="1"/>
            </p:cNvSpPr>
            <p:nvPr/>
          </p:nvSpPr>
          <p:spPr>
            <a:xfrm>
              <a:off x="551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K</a:t>
              </a:r>
              <a:endParaRPr lang="cs-CZ" sz="3200" b="1" dirty="0"/>
            </a:p>
          </p:txBody>
        </p:sp>
        <p:sp>
          <p:nvSpPr>
            <p:cNvPr id="31" name="TextovéPole 30"/>
            <p:cNvSpPr txBox="1">
              <a:spLocks noChangeAspect="1"/>
            </p:cNvSpPr>
            <p:nvPr/>
          </p:nvSpPr>
          <p:spPr>
            <a:xfrm>
              <a:off x="6230889" y="264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32" name="TextovéPole 31"/>
            <p:cNvSpPr txBox="1">
              <a:spLocks noChangeAspect="1"/>
            </p:cNvSpPr>
            <p:nvPr/>
          </p:nvSpPr>
          <p:spPr>
            <a:xfrm>
              <a:off x="9132025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S</a:t>
              </a:r>
              <a:endParaRPr lang="cs-CZ" sz="3200" b="1" dirty="0"/>
            </a:p>
          </p:txBody>
        </p:sp>
        <p:sp>
          <p:nvSpPr>
            <p:cNvPr id="33" name="TextovéPole 32"/>
            <p:cNvSpPr txBox="1">
              <a:spLocks noChangeAspect="1"/>
            </p:cNvSpPr>
            <p:nvPr/>
          </p:nvSpPr>
          <p:spPr>
            <a:xfrm>
              <a:off x="9852025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K</a:t>
              </a:r>
              <a:endParaRPr lang="cs-CZ" sz="3200" b="1" dirty="0"/>
            </a:p>
          </p:txBody>
        </p:sp>
        <p:sp>
          <p:nvSpPr>
            <p:cNvPr id="34" name="TextovéPole 33"/>
            <p:cNvSpPr txBox="1">
              <a:spLocks noChangeAspect="1"/>
            </p:cNvSpPr>
            <p:nvPr/>
          </p:nvSpPr>
          <p:spPr>
            <a:xfrm>
              <a:off x="10572025" y="191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35" name="TextovéPole 34"/>
            <p:cNvSpPr txBox="1">
              <a:spLocks noChangeAspect="1"/>
            </p:cNvSpPr>
            <p:nvPr/>
          </p:nvSpPr>
          <p:spPr>
            <a:xfrm>
              <a:off x="4790889" y="192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r>
                <a:rPr lang="cs-CZ" sz="3200" b="1" dirty="0"/>
                <a:t>B</a:t>
              </a:r>
            </a:p>
          </p:txBody>
        </p:sp>
        <p:sp>
          <p:nvSpPr>
            <p:cNvPr id="36" name="TextovéPole 35"/>
            <p:cNvSpPr txBox="1">
              <a:spLocks noChangeAspect="1"/>
            </p:cNvSpPr>
            <p:nvPr/>
          </p:nvSpPr>
          <p:spPr>
            <a:xfrm>
              <a:off x="695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H</a:t>
              </a:r>
              <a:endParaRPr lang="cs-CZ" sz="3200" b="1" dirty="0"/>
            </a:p>
          </p:txBody>
        </p:sp>
        <p:sp>
          <p:nvSpPr>
            <p:cNvPr id="37" name="TextovéPole 36"/>
            <p:cNvSpPr txBox="1">
              <a:spLocks noChangeAspect="1"/>
            </p:cNvSpPr>
            <p:nvPr/>
          </p:nvSpPr>
          <p:spPr>
            <a:xfrm>
              <a:off x="767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38" name="TextovéPole 37"/>
            <p:cNvSpPr txBox="1">
              <a:spLocks noChangeAspect="1"/>
            </p:cNvSpPr>
            <p:nvPr/>
          </p:nvSpPr>
          <p:spPr>
            <a:xfrm>
              <a:off x="839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R</a:t>
              </a:r>
              <a:endParaRPr lang="cs-CZ" sz="3200" b="1" dirty="0"/>
            </a:p>
          </p:txBody>
        </p:sp>
        <p:sp>
          <p:nvSpPr>
            <p:cNvPr id="39" name="TextovéPole 38"/>
            <p:cNvSpPr txBox="1">
              <a:spLocks noChangeAspect="1"/>
            </p:cNvSpPr>
            <p:nvPr/>
          </p:nvSpPr>
          <p:spPr>
            <a:xfrm>
              <a:off x="551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U</a:t>
              </a:r>
              <a:endParaRPr lang="cs-CZ" sz="3200" b="1" dirty="0"/>
            </a:p>
          </p:txBody>
        </p:sp>
        <p:sp>
          <p:nvSpPr>
            <p:cNvPr id="40" name="TextovéPole 39"/>
            <p:cNvSpPr txBox="1">
              <a:spLocks noChangeAspect="1"/>
            </p:cNvSpPr>
            <p:nvPr/>
          </p:nvSpPr>
          <p:spPr>
            <a:xfrm>
              <a:off x="6230889" y="192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L</a:t>
              </a:r>
              <a:endParaRPr lang="cs-CZ" sz="3200" b="1" dirty="0"/>
            </a:p>
          </p:txBody>
        </p:sp>
        <p:sp>
          <p:nvSpPr>
            <p:cNvPr id="42" name="TextovéPole 41"/>
            <p:cNvSpPr txBox="1">
              <a:spLocks noChangeAspect="1"/>
            </p:cNvSpPr>
            <p:nvPr/>
          </p:nvSpPr>
          <p:spPr>
            <a:xfrm>
              <a:off x="335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M</a:t>
              </a:r>
              <a:endParaRPr lang="cs-CZ" sz="3200" b="1" dirty="0"/>
            </a:p>
          </p:txBody>
        </p:sp>
        <p:sp>
          <p:nvSpPr>
            <p:cNvPr id="43" name="TextovéPole 42"/>
            <p:cNvSpPr txBox="1">
              <a:spLocks noChangeAspect="1"/>
            </p:cNvSpPr>
            <p:nvPr/>
          </p:nvSpPr>
          <p:spPr>
            <a:xfrm>
              <a:off x="4070889" y="3359388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44" name="TextovéPole 43"/>
            <p:cNvSpPr txBox="1">
              <a:spLocks noChangeAspect="1"/>
            </p:cNvSpPr>
            <p:nvPr/>
          </p:nvSpPr>
          <p:spPr>
            <a:xfrm>
              <a:off x="4790889" y="336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r>
                <a:rPr lang="cs-CZ" sz="3200" b="1" dirty="0"/>
                <a:t>K</a:t>
              </a:r>
            </a:p>
          </p:txBody>
        </p:sp>
        <p:sp>
          <p:nvSpPr>
            <p:cNvPr id="45" name="TextovéPole 44"/>
            <p:cNvSpPr txBox="1">
              <a:spLocks noChangeAspect="1"/>
            </p:cNvSpPr>
            <p:nvPr/>
          </p:nvSpPr>
          <p:spPr>
            <a:xfrm>
              <a:off x="695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48" name="TextovéPole 47"/>
            <p:cNvSpPr txBox="1">
              <a:spLocks noChangeAspect="1"/>
            </p:cNvSpPr>
            <p:nvPr/>
          </p:nvSpPr>
          <p:spPr>
            <a:xfrm>
              <a:off x="551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E</a:t>
              </a:r>
              <a:endParaRPr lang="cs-CZ" sz="3200" b="1" dirty="0"/>
            </a:p>
          </p:txBody>
        </p:sp>
        <p:sp>
          <p:nvSpPr>
            <p:cNvPr id="49" name="TextovéPole 48"/>
            <p:cNvSpPr txBox="1">
              <a:spLocks noChangeAspect="1"/>
            </p:cNvSpPr>
            <p:nvPr/>
          </p:nvSpPr>
          <p:spPr>
            <a:xfrm>
              <a:off x="623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D</a:t>
              </a:r>
              <a:endParaRPr lang="cs-CZ" sz="3200" b="1" dirty="0"/>
            </a:p>
          </p:txBody>
        </p:sp>
        <p:sp>
          <p:nvSpPr>
            <p:cNvPr id="60" name="TextovéPole 59"/>
            <p:cNvSpPr txBox="1">
              <a:spLocks noChangeAspect="1"/>
            </p:cNvSpPr>
            <p:nvPr/>
          </p:nvSpPr>
          <p:spPr>
            <a:xfrm>
              <a:off x="263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/>
                <a:t>Á</a:t>
              </a:r>
            </a:p>
          </p:txBody>
        </p:sp>
        <p:sp>
          <p:nvSpPr>
            <p:cNvPr id="62" name="TextovéPole 61"/>
            <p:cNvSpPr txBox="1">
              <a:spLocks noChangeAspect="1"/>
            </p:cNvSpPr>
            <p:nvPr/>
          </p:nvSpPr>
          <p:spPr>
            <a:xfrm>
              <a:off x="407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H</a:t>
              </a:r>
              <a:endParaRPr lang="cs-CZ" sz="3200" b="1" dirty="0"/>
            </a:p>
          </p:txBody>
        </p:sp>
        <p:sp>
          <p:nvSpPr>
            <p:cNvPr id="63" name="TextovéPole 62"/>
            <p:cNvSpPr txBox="1">
              <a:spLocks noChangeAspect="1"/>
            </p:cNvSpPr>
            <p:nvPr/>
          </p:nvSpPr>
          <p:spPr>
            <a:xfrm>
              <a:off x="4790889" y="4088716"/>
              <a:ext cx="720000" cy="7200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O</a:t>
              </a:r>
              <a:endParaRPr lang="cs-CZ" sz="3200" b="1" dirty="0"/>
            </a:p>
          </p:txBody>
        </p:sp>
        <p:sp>
          <p:nvSpPr>
            <p:cNvPr id="66" name="TextovéPole 65"/>
            <p:cNvSpPr txBox="1">
              <a:spLocks noChangeAspect="1"/>
            </p:cNvSpPr>
            <p:nvPr/>
          </p:nvSpPr>
          <p:spPr>
            <a:xfrm>
              <a:off x="191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N</a:t>
              </a:r>
              <a:endParaRPr lang="cs-CZ" sz="3200" b="1" dirty="0"/>
            </a:p>
          </p:txBody>
        </p:sp>
        <p:sp>
          <p:nvSpPr>
            <p:cNvPr id="67" name="TextovéPole 66"/>
            <p:cNvSpPr txBox="1">
              <a:spLocks noChangeAspect="1"/>
            </p:cNvSpPr>
            <p:nvPr/>
          </p:nvSpPr>
          <p:spPr>
            <a:xfrm>
              <a:off x="551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R</a:t>
              </a:r>
              <a:endParaRPr lang="cs-CZ" sz="3200" b="1" dirty="0"/>
            </a:p>
          </p:txBody>
        </p:sp>
        <p:sp>
          <p:nvSpPr>
            <p:cNvPr id="68" name="TextovéPole 67"/>
            <p:cNvSpPr txBox="1">
              <a:spLocks noChangeAspect="1"/>
            </p:cNvSpPr>
            <p:nvPr/>
          </p:nvSpPr>
          <p:spPr>
            <a:xfrm>
              <a:off x="6230889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A</a:t>
              </a:r>
              <a:endParaRPr lang="cs-CZ" sz="3200" b="1" dirty="0"/>
            </a:p>
          </p:txBody>
        </p:sp>
        <p:sp>
          <p:nvSpPr>
            <p:cNvPr id="74" name="TextovéPole 73"/>
            <p:cNvSpPr txBox="1">
              <a:spLocks noChangeAspect="1"/>
            </p:cNvSpPr>
            <p:nvPr/>
          </p:nvSpPr>
          <p:spPr>
            <a:xfrm>
              <a:off x="8390889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I</a:t>
              </a:r>
              <a:endParaRPr lang="cs-CZ" sz="3200" b="1" dirty="0"/>
            </a:p>
          </p:txBody>
        </p:sp>
        <p:sp>
          <p:nvSpPr>
            <p:cNvPr id="75" name="TextovéPole 74"/>
            <p:cNvSpPr txBox="1">
              <a:spLocks noChangeAspect="1"/>
            </p:cNvSpPr>
            <p:nvPr/>
          </p:nvSpPr>
          <p:spPr>
            <a:xfrm>
              <a:off x="7675378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N</a:t>
              </a:r>
              <a:endParaRPr lang="cs-CZ" sz="3200" b="1" dirty="0"/>
            </a:p>
          </p:txBody>
        </p:sp>
        <p:sp>
          <p:nvSpPr>
            <p:cNvPr id="78" name="TextovéPole 77"/>
            <p:cNvSpPr txBox="1">
              <a:spLocks noChangeAspect="1"/>
            </p:cNvSpPr>
            <p:nvPr/>
          </p:nvSpPr>
          <p:spPr>
            <a:xfrm>
              <a:off x="9108897" y="336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E</a:t>
              </a:r>
              <a:endParaRPr lang="cs-CZ" sz="3200" b="1" dirty="0"/>
            </a:p>
          </p:txBody>
        </p:sp>
        <p:sp>
          <p:nvSpPr>
            <p:cNvPr id="81" name="TextovéPole 80"/>
            <p:cNvSpPr txBox="1">
              <a:spLocks noChangeAspect="1"/>
            </p:cNvSpPr>
            <p:nvPr/>
          </p:nvSpPr>
          <p:spPr>
            <a:xfrm>
              <a:off x="1208432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R</a:t>
              </a:r>
              <a:endParaRPr lang="cs-CZ" sz="3200" b="1" dirty="0"/>
            </a:p>
          </p:txBody>
        </p:sp>
        <p:sp>
          <p:nvSpPr>
            <p:cNvPr id="84" name="TextovéPole 83"/>
            <p:cNvSpPr txBox="1">
              <a:spLocks noChangeAspect="1"/>
            </p:cNvSpPr>
            <p:nvPr/>
          </p:nvSpPr>
          <p:spPr>
            <a:xfrm>
              <a:off x="497485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 smtClean="0"/>
                <a:t>E</a:t>
              </a:r>
              <a:endParaRPr lang="cs-CZ" sz="3200" b="1" dirty="0"/>
            </a:p>
          </p:txBody>
        </p:sp>
        <p:sp>
          <p:nvSpPr>
            <p:cNvPr id="85" name="TextovéPole 84"/>
            <p:cNvSpPr txBox="1">
              <a:spLocks noChangeAspect="1"/>
            </p:cNvSpPr>
            <p:nvPr/>
          </p:nvSpPr>
          <p:spPr>
            <a:xfrm>
              <a:off x="-222515" y="4088716"/>
              <a:ext cx="720000" cy="72000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noAutofit/>
            </a:bodyPr>
            <a:lstStyle/>
            <a:p>
              <a:r>
                <a:rPr lang="cs-CZ" sz="3200" b="1" dirty="0"/>
                <a:t>Č</a:t>
              </a: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837454" y="503710"/>
            <a:ext cx="4413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Správné řešení</a:t>
            </a:r>
            <a:endParaRPr lang="cs-CZ" sz="2800" dirty="0"/>
          </a:p>
        </p:txBody>
      </p:sp>
      <p:pic>
        <p:nvPicPr>
          <p:cNvPr id="1026" name="Picture 2" descr="C:\Users\filipkova\AppData\Local\Microsoft\Windows\Temporary Internet Files\Content.IE5\9XF0354V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566" y="1274341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53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err="1"/>
              <a:t>Soubor:Flag</a:t>
            </a:r>
            <a:r>
              <a:rPr lang="cs-CZ" sz="1800" dirty="0"/>
              <a:t> </a:t>
            </a:r>
            <a:r>
              <a:rPr lang="cs-CZ" sz="1800" dirty="0" err="1"/>
              <a:t>of</a:t>
            </a:r>
            <a:r>
              <a:rPr lang="cs-CZ" sz="1800" dirty="0"/>
              <a:t> </a:t>
            </a:r>
            <a:r>
              <a:rPr lang="cs-CZ" sz="1800" dirty="0" err="1"/>
              <a:t>Macedonia.svg</a:t>
            </a:r>
            <a:r>
              <a:rPr lang="cs-CZ" sz="1800" dirty="0"/>
              <a:t>. In </a:t>
            </a:r>
            <a:r>
              <a:rPr lang="cs-CZ" sz="1800" i="1" dirty="0" err="1"/>
              <a:t>Wikipedia</a:t>
            </a:r>
            <a:r>
              <a:rPr lang="cs-CZ" sz="1800" i="1" dirty="0"/>
              <a:t> 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St. </a:t>
            </a:r>
            <a:r>
              <a:rPr lang="cs-CZ" sz="1800" dirty="0" err="1"/>
              <a:t>Petersburg</a:t>
            </a:r>
            <a:r>
              <a:rPr lang="cs-CZ" sz="1800" dirty="0"/>
              <a:t> (Florida) : </a:t>
            </a:r>
            <a:r>
              <a:rPr lang="cs-CZ" sz="1800" dirty="0" err="1"/>
              <a:t>Wikipedia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6. 3. 2011 [cit. 2011-11-20]. Dostupné z WWW: &lt;http://cs.wikipedia.org/wiki/</a:t>
            </a:r>
            <a:r>
              <a:rPr lang="cs-CZ" sz="1800" dirty="0" err="1"/>
              <a:t>Soubor:Flag_of_Macedonia.svg</a:t>
            </a:r>
            <a:r>
              <a:rPr lang="cs-CZ" sz="1800" dirty="0" smtClean="0"/>
              <a:t>&gt;.</a:t>
            </a:r>
          </a:p>
          <a:p>
            <a:r>
              <a:rPr lang="cs-CZ" sz="1800" dirty="0" err="1"/>
              <a:t>Soubor:Bulgaria-Sunny</a:t>
            </a:r>
            <a:r>
              <a:rPr lang="cs-CZ" sz="1800" dirty="0"/>
              <a:t> Beach-08.jpg. In </a:t>
            </a:r>
            <a:r>
              <a:rPr lang="cs-CZ" sz="1800" i="1" dirty="0" err="1"/>
              <a:t>Wikipedia</a:t>
            </a:r>
            <a:r>
              <a:rPr lang="cs-CZ" sz="1800" i="1" dirty="0"/>
              <a:t> 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St. </a:t>
            </a:r>
            <a:r>
              <a:rPr lang="cs-CZ" sz="1800" dirty="0" err="1"/>
              <a:t>Petersburg</a:t>
            </a:r>
            <a:r>
              <a:rPr lang="cs-CZ" sz="1800" dirty="0"/>
              <a:t> (Florida) : </a:t>
            </a:r>
            <a:r>
              <a:rPr lang="cs-CZ" sz="1800" dirty="0" err="1"/>
              <a:t>Wikipedia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14. 10. 2009 [cit. 2011-11-20]. Dostupné z WWW: &lt;http://cs.wikipedia.org/wiki/Soubor:Bulgaria-Sunny_Beach-08.jpg&gt;.</a:t>
            </a:r>
          </a:p>
          <a:p>
            <a:r>
              <a:rPr lang="cs-CZ" sz="1800" dirty="0" err="1"/>
              <a:t>Soubor:Retezat-peleaga-papusa.jpg</a:t>
            </a:r>
            <a:r>
              <a:rPr lang="cs-CZ" sz="1800" dirty="0"/>
              <a:t>. In </a:t>
            </a:r>
            <a:r>
              <a:rPr lang="cs-CZ" sz="1800" i="1" dirty="0" err="1"/>
              <a:t>Wikipedia</a:t>
            </a:r>
            <a:r>
              <a:rPr lang="cs-CZ" sz="1800" i="1" dirty="0"/>
              <a:t> : </a:t>
            </a:r>
            <a:r>
              <a:rPr lang="cs-CZ" sz="1800" i="1" dirty="0" err="1"/>
              <a:t>the</a:t>
            </a:r>
            <a:r>
              <a:rPr lang="cs-CZ" sz="1800" i="1" dirty="0"/>
              <a:t> free </a:t>
            </a:r>
            <a:r>
              <a:rPr lang="cs-CZ" sz="1800" i="1" dirty="0" err="1"/>
              <a:t>encyclopedia</a:t>
            </a:r>
            <a:r>
              <a:rPr lang="cs-CZ" sz="1800" dirty="0"/>
              <a:t> [online]. St. </a:t>
            </a:r>
            <a:r>
              <a:rPr lang="cs-CZ" sz="1800" dirty="0" err="1"/>
              <a:t>Petersburg</a:t>
            </a:r>
            <a:r>
              <a:rPr lang="cs-CZ" sz="1800" dirty="0"/>
              <a:t> (Florida) : </a:t>
            </a:r>
            <a:r>
              <a:rPr lang="cs-CZ" sz="1800" dirty="0" err="1"/>
              <a:t>Wikipedia</a:t>
            </a:r>
            <a:r>
              <a:rPr lang="cs-CZ" sz="1800" dirty="0"/>
              <a:t> </a:t>
            </a:r>
            <a:r>
              <a:rPr lang="cs-CZ" sz="1800" dirty="0" err="1"/>
              <a:t>Foundation</a:t>
            </a:r>
            <a:r>
              <a:rPr lang="cs-CZ" sz="1800" dirty="0"/>
              <a:t>, 27. 8. 2006 [cit. 2011-11-20]. Dostupné z WWW: &lt;http://cs.wikipedia.org/wiki/</a:t>
            </a:r>
            <a:r>
              <a:rPr lang="cs-CZ" sz="1800" dirty="0" err="1"/>
              <a:t>Soubor:Retezat-peleaga-papusa.jpg</a:t>
            </a:r>
            <a:r>
              <a:rPr lang="cs-CZ" sz="1800" dirty="0"/>
              <a:t>&gt;.</a:t>
            </a:r>
          </a:p>
          <a:p>
            <a:endParaRPr lang="cs-CZ" sz="1800" dirty="0" smtClean="0"/>
          </a:p>
          <a:p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235</TotalTime>
  <Words>693</Words>
  <Application>Microsoft Office PowerPoint</Application>
  <PresentationFormat>Předvádění na obrazovce (4:3)</PresentationFormat>
  <Paragraphs>195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Carnival</vt:lpstr>
      <vt:lpstr>Prezentace aplikace PowerPoint</vt:lpstr>
      <vt:lpstr>Anotace</vt:lpstr>
      <vt:lpstr>Jihovýchodní  Evropa</vt:lpstr>
      <vt:lpstr>Chorvatsko (republika)</vt:lpstr>
      <vt:lpstr>Prezentace aplikace PowerPoint</vt:lpstr>
      <vt:lpstr>Slovinsko (republika)</vt:lpstr>
      <vt:lpstr>Bosna a Hercegovina (republika)</vt:lpstr>
      <vt:lpstr>Srbsko (republika)</vt:lpstr>
      <vt:lpstr>Černá hora (republika)</vt:lpstr>
      <vt:lpstr>Albánie (republika)</vt:lpstr>
      <vt:lpstr>Makedonie (republika)</vt:lpstr>
      <vt:lpstr>Rumunsko (republika)</vt:lpstr>
      <vt:lpstr>Prezentace aplikace PowerPoint</vt:lpstr>
      <vt:lpstr>Bulharsko (republika)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30</cp:revision>
  <dcterms:created xsi:type="dcterms:W3CDTF">2011-08-21T15:31:45Z</dcterms:created>
  <dcterms:modified xsi:type="dcterms:W3CDTF">2012-06-20T07:42:33Z</dcterms:modified>
</cp:coreProperties>
</file>