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71" r:id="rId4"/>
    <p:sldId id="259" r:id="rId5"/>
    <p:sldId id="260" r:id="rId6"/>
    <p:sldId id="270" r:id="rId7"/>
    <p:sldId id="261" r:id="rId8"/>
    <p:sldId id="262" r:id="rId9"/>
    <p:sldId id="263" r:id="rId10"/>
    <p:sldId id="264" r:id="rId11"/>
    <p:sldId id="265" r:id="rId12"/>
    <p:sldId id="269" r:id="rId13"/>
    <p:sldId id="266" r:id="rId14"/>
    <p:sldId id="268" r:id="rId15"/>
    <p:sldId id="267" r:id="rId16"/>
    <p:sldId id="272" r:id="rId17"/>
    <p:sldId id="258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MŠ a ZŠ, Veselí nad Moravou, Kollárova 1045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Andrea Filípková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VY_32_INOVACE_12/18_Východní Evropa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Státy východní Evropy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 custLinFactNeighborX="178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 custLinFactNeighborX="2532" custLinFactNeighborY="90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72019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MŠ a ZŠ, Veselí nad Moravou, Kollárova 1045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504067" y="648058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Andrea Filípková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VY_32_INOVACE_12/18_Východní Evropa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Státy východní Evropy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</a:t>
          </a:r>
          <a:r>
            <a:rPr lang="cs-CZ" sz="1800" kern="1200" dirty="0" smtClean="0"/>
            <a:t>projektu:CZ.1.07/1.4.00/21.0822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 Same Side Corner Rectangle 6"/>
          <p:cNvSpPr/>
          <p:nvPr/>
        </p:nvSpPr>
        <p:spPr>
          <a:xfrm flipV="1">
            <a:off x="228600" y="4724400"/>
            <a:ext cx="8686800" cy="1828800"/>
          </a:xfrm>
          <a:prstGeom prst="round2SameRect">
            <a:avLst>
              <a:gd name="adj1" fmla="val 10784"/>
              <a:gd name="adj2" fmla="val 0"/>
            </a:avLst>
          </a:prstGeom>
          <a:solidFill>
            <a:schemeClr val="tx2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ound Same Side Corner Rectangle 7"/>
          <p:cNvSpPr/>
          <p:nvPr/>
        </p:nvSpPr>
        <p:spPr>
          <a:xfrm>
            <a:off x="228600" y="228600"/>
            <a:ext cx="8686800" cy="4419600"/>
          </a:xfrm>
          <a:prstGeom prst="round2SameRect">
            <a:avLst>
              <a:gd name="adj1" fmla="val 2821"/>
              <a:gd name="adj2" fmla="val 0"/>
            </a:avLst>
          </a:prstGeom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ctrTitle"/>
          </p:nvPr>
        </p:nvSpPr>
        <p:spPr>
          <a:xfrm>
            <a:off x="609600" y="533400"/>
            <a:ext cx="7924800" cy="3886201"/>
          </a:xfrm>
        </p:spPr>
        <p:txBody>
          <a:bodyPr>
            <a:normAutofit/>
          </a:bodyPr>
          <a:lstStyle>
            <a:lvl1pPr algn="ctr">
              <a:defRPr sz="480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subTitle" idx="1"/>
          </p:nvPr>
        </p:nvSpPr>
        <p:spPr>
          <a:xfrm>
            <a:off x="304800" y="4800600"/>
            <a:ext cx="8534400" cy="16002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800">
                <a:solidFill>
                  <a:schemeClr val="bg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>
          <a:xfrm>
            <a:off x="228600" y="6553200"/>
            <a:ext cx="2133600" cy="287782"/>
          </a:xfrm>
        </p:spPr>
        <p:txBody>
          <a:bodyPr/>
          <a:lstStyle/>
          <a:p>
            <a:fld id="{402CD3B8-8B97-4C13-ABBD-C0BF8712391E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>
          <a:xfrm>
            <a:off x="2895600" y="6553200"/>
            <a:ext cx="3429000" cy="287782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>
          <a:xfrm>
            <a:off x="6858000" y="6553200"/>
            <a:ext cx="2057400" cy="287782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 Same Side Corner Rectangle 7"/>
          <p:cNvSpPr/>
          <p:nvPr/>
        </p:nvSpPr>
        <p:spPr>
          <a:xfrm>
            <a:off x="228600" y="228600"/>
            <a:ext cx="8686800" cy="4953000"/>
          </a:xfrm>
          <a:prstGeom prst="round2SameRect">
            <a:avLst>
              <a:gd name="adj1" fmla="val 2821"/>
              <a:gd name="adj2" fmla="val 0"/>
            </a:avLst>
          </a:prstGeom>
          <a:solidFill>
            <a:schemeClr val="tx2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ound Same Side Corner Rectangle 6"/>
          <p:cNvSpPr/>
          <p:nvPr/>
        </p:nvSpPr>
        <p:spPr>
          <a:xfrm flipV="1">
            <a:off x="228600" y="5257800"/>
            <a:ext cx="8686800" cy="1295400"/>
          </a:xfrm>
          <a:prstGeom prst="round2SameRect">
            <a:avLst>
              <a:gd name="adj1" fmla="val 10784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685800" y="838200"/>
            <a:ext cx="7772400" cy="4191000"/>
          </a:xfrm>
        </p:spPr>
        <p:txBody>
          <a:bodyPr anchor="ctr"/>
          <a:lstStyle>
            <a:lvl1pPr algn="ctr">
              <a:defRPr sz="4800" b="0" cap="none" baseline="0">
                <a:solidFill>
                  <a:schemeClr val="bg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722313" y="5410200"/>
            <a:ext cx="7772400" cy="104298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8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301752" y="1600200"/>
            <a:ext cx="4160520" cy="47548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160520" cy="47548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301752" y="1535112"/>
            <a:ext cx="4160520" cy="827087"/>
          </a:xfrm>
        </p:spPr>
        <p:txBody>
          <a:bodyPr anchor="ctr"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>
              <a:contourClr>
                <a:schemeClr val="accent2">
                  <a:shade val="75000"/>
                </a:schemeClr>
              </a:contourClr>
            </a:sp3d>
          </a:bodyPr>
          <a:lstStyle>
            <a:lvl1pPr marL="0" indent="0" algn="ctr">
              <a:buNone/>
              <a:defRPr lang="en-US" sz="2400" b="0" dirty="0" smtClean="0">
                <a:ln w="11430"/>
                <a:solidFill>
                  <a:schemeClr val="tx2"/>
                </a:solidFill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301752" y="2373312"/>
            <a:ext cx="41605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4" y="1535112"/>
            <a:ext cx="4160520" cy="827087"/>
          </a:xfrm>
        </p:spPr>
        <p:txBody>
          <a:bodyPr anchor="ctr"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>
              <a:contourClr>
                <a:schemeClr val="accent2">
                  <a:shade val="75000"/>
                </a:schemeClr>
              </a:contourClr>
            </a:sp3d>
          </a:bodyPr>
          <a:lstStyle>
            <a:lvl1pPr marL="0" indent="0" algn="ctr">
              <a:buNone/>
              <a:defRPr lang="en-US" sz="2400" b="0" dirty="0" smtClean="0">
                <a:ln w="11430"/>
                <a:solidFill>
                  <a:schemeClr val="tx2"/>
                </a:solidFill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4" y="2373312"/>
            <a:ext cx="41605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4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3" name="Rectangle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 Same Side Corner Rectangle 7"/>
          <p:cNvSpPr/>
          <p:nvPr/>
        </p:nvSpPr>
        <p:spPr>
          <a:xfrm>
            <a:off x="228600" y="152400"/>
            <a:ext cx="8686800" cy="1295400"/>
          </a:xfrm>
          <a:prstGeom prst="round2SameRect">
            <a:avLst>
              <a:gd name="adj1" fmla="val 4902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304800" y="228600"/>
            <a:ext cx="4495800" cy="1143000"/>
          </a:xfrm>
        </p:spPr>
        <p:txBody>
          <a:bodyPr anchor="ctr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28600" y="1600200"/>
            <a:ext cx="8686800" cy="4724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>
            <a:off x="228600" y="6528816"/>
            <a:ext cx="8686800" cy="1588"/>
          </a:xfrm>
          <a:prstGeom prst="line">
            <a:avLst/>
          </a:prstGeom>
          <a:ln w="12700" cap="rnd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0" name="Rectangle 9"/>
          <p:cNvSpPr/>
          <p:nvPr/>
        </p:nvSpPr>
        <p:spPr>
          <a:xfrm>
            <a:off x="4876800" y="152400"/>
            <a:ext cx="3581400" cy="1295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4967288" y="152400"/>
            <a:ext cx="3400425" cy="12954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5105400" y="228600"/>
            <a:ext cx="3200400" cy="1143000"/>
          </a:xfrm>
        </p:spPr>
        <p:txBody>
          <a:bodyPr anchor="ctr">
            <a:normAutofit/>
          </a:bodyPr>
          <a:lstStyle>
            <a:lvl1pPr marL="0" indent="0" algn="l">
              <a:buNone/>
              <a:defRPr sz="1600">
                <a:solidFill>
                  <a:schemeClr val="bg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 Same Side Corner Rectangle 7"/>
          <p:cNvSpPr/>
          <p:nvPr/>
        </p:nvSpPr>
        <p:spPr>
          <a:xfrm>
            <a:off x="228600" y="152400"/>
            <a:ext cx="8686800" cy="1295400"/>
          </a:xfrm>
          <a:prstGeom prst="round2SameRect">
            <a:avLst>
              <a:gd name="adj1" fmla="val 4902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pic" idx="1"/>
          </p:nvPr>
        </p:nvSpPr>
        <p:spPr>
          <a:xfrm>
            <a:off x="228600" y="1524000"/>
            <a:ext cx="8686800" cy="4910328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 useBgFill="1">
        <p:nvSpPr>
          <p:cNvPr id="9" name="Rectangle 8"/>
          <p:cNvSpPr/>
          <p:nvPr/>
        </p:nvSpPr>
        <p:spPr>
          <a:xfrm>
            <a:off x="4876800" y="152400"/>
            <a:ext cx="3581400" cy="1295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4967288" y="152400"/>
            <a:ext cx="3400425" cy="12954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304800" y="228600"/>
            <a:ext cx="4495800" cy="1143000"/>
          </a:xfrm>
        </p:spPr>
        <p:txBody>
          <a:bodyPr anchor="ctr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5105400" y="228600"/>
            <a:ext cx="3200400" cy="1143000"/>
          </a:xfrm>
        </p:spPr>
        <p:txBody>
          <a:bodyPr anchor="ctr">
            <a:normAutofit/>
          </a:bodyPr>
          <a:lstStyle>
            <a:lvl1pPr marL="0" indent="0">
              <a:buNone/>
              <a:defRPr sz="1600">
                <a:solidFill>
                  <a:schemeClr val="bg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cxnSp>
        <p:nvCxnSpPr>
          <p:cNvPr id="11" name="Straight Connector 10"/>
          <p:cNvCxnSpPr/>
          <p:nvPr/>
        </p:nvCxnSpPr>
        <p:spPr>
          <a:xfrm>
            <a:off x="228600" y="6528816"/>
            <a:ext cx="8686800" cy="1588"/>
          </a:xfrm>
          <a:prstGeom prst="line">
            <a:avLst/>
          </a:prstGeom>
          <a:ln w="12700" cap="rnd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400800" cy="60499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ound Same Side Corner Rectangle 6"/>
          <p:cNvSpPr/>
          <p:nvPr/>
        </p:nvSpPr>
        <p:spPr>
          <a:xfrm rot="5400000">
            <a:off x="4862513" y="2300287"/>
            <a:ext cx="6096000" cy="1952625"/>
          </a:xfrm>
          <a:prstGeom prst="round2SameRect">
            <a:avLst>
              <a:gd name="adj1" fmla="val 4902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title" orient="vert"/>
          </p:nvPr>
        </p:nvSpPr>
        <p:spPr>
          <a:xfrm>
            <a:off x="7029450" y="274638"/>
            <a:ext cx="1752600" cy="5973762"/>
          </a:xfrm>
        </p:spPr>
        <p:txBody>
          <a:bodyPr vert="eaVert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228600" y="6528816"/>
            <a:ext cx="8686800" cy="1588"/>
          </a:xfrm>
          <a:prstGeom prst="line">
            <a:avLst/>
          </a:prstGeom>
          <a:ln w="12700" cap="rnd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 Same Side Corner Rectangle 6"/>
          <p:cNvSpPr/>
          <p:nvPr/>
        </p:nvSpPr>
        <p:spPr>
          <a:xfrm>
            <a:off x="228600" y="152400"/>
            <a:ext cx="8686800" cy="1295400"/>
          </a:xfrm>
          <a:prstGeom prst="round2SameRect">
            <a:avLst>
              <a:gd name="adj1" fmla="val 4902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04800" y="274638"/>
            <a:ext cx="8534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600200"/>
            <a:ext cx="85344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28600" y="6520942"/>
            <a:ext cx="2133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5600" y="6520942"/>
            <a:ext cx="34290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781800" y="6520942"/>
            <a:ext cx="2133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228600" y="6524625"/>
            <a:ext cx="8686800" cy="1588"/>
          </a:xfrm>
          <a:prstGeom prst="line">
            <a:avLst/>
          </a:prstGeom>
          <a:ln w="12700" cap="rnd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3600" kern="1200">
          <a:solidFill>
            <a:srgbClr val="FFFFFF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Wingdings 2" pitchFamily="18" charset="2"/>
        <a:buChar char="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2"/>
        </a:buClr>
        <a:buSzPct val="100000"/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630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73736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2194560" indent="-182880" algn="l" defTabSz="914400" rtl="0" eaLnBrk="1" latinLnBrk="0" hangingPunct="1">
        <a:spcBef>
          <a:spcPts val="310"/>
        </a:spcBef>
        <a:buClr>
          <a:schemeClr val="accent2"/>
        </a:buClr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0344223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Materiál je určen pro výuku předmětu zeměpis pro základní školu praktickou.</a:t>
            </a:r>
          </a:p>
          <a:p>
            <a:r>
              <a:rPr lang="cs-CZ" dirty="0"/>
              <a:t>Příprava není nutná.</a:t>
            </a:r>
          </a:p>
          <a:p>
            <a:r>
              <a:rPr lang="cs-CZ" dirty="0"/>
              <a:t>Doba </a:t>
            </a:r>
            <a:r>
              <a:rPr lang="cs-CZ"/>
              <a:t>vzniku </a:t>
            </a:r>
            <a:r>
              <a:rPr lang="cs-CZ" smtClean="0"/>
              <a:t>březen 2012</a:t>
            </a:r>
            <a:endParaRPr lang="cs-CZ" dirty="0"/>
          </a:p>
          <a:p>
            <a:r>
              <a:rPr lang="cs-CZ" dirty="0"/>
              <a:t>Doba </a:t>
            </a:r>
            <a:r>
              <a:rPr lang="cs-CZ" dirty="0" smtClean="0"/>
              <a:t>ověření 15.6.2012</a:t>
            </a:r>
          </a:p>
          <a:p>
            <a:r>
              <a:rPr lang="cs-CZ" dirty="0" smtClean="0"/>
              <a:t>Učitel seznámí žáky se státy ležící ve východní Evropě.</a:t>
            </a:r>
          </a:p>
          <a:p>
            <a:r>
              <a:rPr lang="cs-CZ" dirty="0" smtClean="0"/>
              <a:t>Závěrečný úkol žáci zvládli.</a:t>
            </a:r>
            <a:endParaRPr lang="cs-CZ" dirty="0"/>
          </a:p>
          <a:p>
            <a:r>
              <a:rPr lang="cs-CZ" dirty="0"/>
              <a:t>Je určen pro žáky 8.ročníku</a:t>
            </a:r>
          </a:p>
          <a:p>
            <a:r>
              <a:rPr lang="cs-CZ" dirty="0"/>
              <a:t>Určeno pro práci na interaktivní tabuli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9600" b="1" dirty="0" smtClean="0"/>
              <a:t>Východní Evropa</a:t>
            </a:r>
            <a:endParaRPr lang="cs-CZ" sz="9600" b="1" dirty="0"/>
          </a:p>
        </p:txBody>
      </p:sp>
    </p:spTree>
    <p:extLst>
      <p:ext uri="{BB962C8B-B14F-4D97-AF65-F5344CB8AC3E}">
        <p14:creationId xmlns:p14="http://schemas.microsoft.com/office/powerpoint/2010/main" val="435490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dirty="0" smtClean="0"/>
              <a:t>Východní Evropa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Estonsko</a:t>
            </a:r>
          </a:p>
          <a:p>
            <a:r>
              <a:rPr lang="cs-CZ" dirty="0" smtClean="0"/>
              <a:t>Lotyšsko</a:t>
            </a:r>
          </a:p>
          <a:p>
            <a:r>
              <a:rPr lang="cs-CZ" dirty="0" smtClean="0"/>
              <a:t>Litva</a:t>
            </a:r>
          </a:p>
          <a:p>
            <a:r>
              <a:rPr lang="cs-CZ" dirty="0" smtClean="0"/>
              <a:t>Bělorusko</a:t>
            </a:r>
          </a:p>
          <a:p>
            <a:r>
              <a:rPr lang="cs-CZ" dirty="0" smtClean="0"/>
              <a:t>Moldavsko</a:t>
            </a:r>
          </a:p>
          <a:p>
            <a:r>
              <a:rPr lang="cs-CZ" dirty="0" smtClean="0"/>
              <a:t>Ukrajina</a:t>
            </a:r>
          </a:p>
          <a:p>
            <a:r>
              <a:rPr lang="cs-CZ" dirty="0" smtClean="0"/>
              <a:t>Rusko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772816"/>
            <a:ext cx="5759648" cy="3816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9415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/>
              <a:t>Estonsko </a:t>
            </a:r>
            <a:r>
              <a:rPr lang="cs-CZ" dirty="0" smtClean="0"/>
              <a:t>(republika)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13182" y="1772816"/>
            <a:ext cx="5770986" cy="4320480"/>
          </a:xfrm>
        </p:spPr>
        <p:txBody>
          <a:bodyPr>
            <a:normAutofit/>
          </a:bodyPr>
          <a:lstStyle/>
          <a:p>
            <a:r>
              <a:rPr lang="cs-CZ" dirty="0" smtClean="0"/>
              <a:t>hlavní město: </a:t>
            </a:r>
            <a:r>
              <a:rPr lang="cs-CZ" dirty="0" err="1" smtClean="0"/>
              <a:t>Tallin</a:t>
            </a:r>
            <a:r>
              <a:rPr lang="cs-CZ" dirty="0" smtClean="0"/>
              <a:t> (přístav)</a:t>
            </a:r>
          </a:p>
          <a:p>
            <a:r>
              <a:rPr lang="cs-CZ" dirty="0" smtClean="0"/>
              <a:t>měna: Estonská </a:t>
            </a:r>
            <a:r>
              <a:rPr lang="cs-CZ" dirty="0"/>
              <a:t>K</a:t>
            </a:r>
            <a:r>
              <a:rPr lang="cs-CZ" dirty="0" smtClean="0"/>
              <a:t>oruna</a:t>
            </a:r>
          </a:p>
          <a:p>
            <a:r>
              <a:rPr lang="cs-CZ" dirty="0" smtClean="0"/>
              <a:t>úřední jazyk: Estonština, Ruština</a:t>
            </a:r>
          </a:p>
          <a:p>
            <a:r>
              <a:rPr lang="cs-CZ" dirty="0" smtClean="0"/>
              <a:t>Je nejmenší z pobaltských států.</a:t>
            </a:r>
          </a:p>
          <a:p>
            <a:r>
              <a:rPr lang="cs-CZ" dirty="0" smtClean="0"/>
              <a:t>Je členem Evropské unie i NATO.</a:t>
            </a:r>
          </a:p>
          <a:p>
            <a:r>
              <a:rPr lang="cs-CZ" dirty="0" smtClean="0"/>
              <a:t>jezera: Čudské, Pskovské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26" name="Picture 2" descr="C:\Users\filipkova\AppData\Local\Microsoft\Windows\Temporary Internet Files\Content.IE5\1CB8L9W8\MC90000120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599991"/>
            <a:ext cx="3038111" cy="1942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1101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filipkova\AppData\Local\Microsoft\Windows\Temporary Internet Files\Content.IE5\S7687CZ2\MP90025562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92" y="792479"/>
            <a:ext cx="9144000" cy="6065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23528" y="-83423"/>
            <a:ext cx="194143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Tallin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14093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/>
              <a:t>Lotyšsko </a:t>
            </a:r>
            <a:r>
              <a:rPr lang="cs-CZ" dirty="0" smtClean="0"/>
              <a:t>(republika)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5192" y="1772816"/>
            <a:ext cx="5194920" cy="4525963"/>
          </a:xfrm>
        </p:spPr>
        <p:txBody>
          <a:bodyPr>
            <a:normAutofit/>
          </a:bodyPr>
          <a:lstStyle/>
          <a:p>
            <a:r>
              <a:rPr lang="cs-CZ" sz="2600" dirty="0" smtClean="0"/>
              <a:t>hlavní město: Riga (významný přístav)</a:t>
            </a:r>
          </a:p>
          <a:p>
            <a:r>
              <a:rPr lang="cs-CZ" sz="2600" dirty="0" smtClean="0"/>
              <a:t>měna: Lat</a:t>
            </a:r>
          </a:p>
          <a:p>
            <a:r>
              <a:rPr lang="cs-CZ" sz="2600" dirty="0" smtClean="0"/>
              <a:t>úřední jazyk: Lotyština, Ruština</a:t>
            </a:r>
          </a:p>
          <a:p>
            <a:r>
              <a:rPr lang="cs-CZ" sz="2600" dirty="0"/>
              <a:t>M</a:t>
            </a:r>
            <a:r>
              <a:rPr lang="cs-CZ" sz="2600" dirty="0" smtClean="0"/>
              <a:t>á z pobaltských států nejvíce rozšířený průmysl.</a:t>
            </a:r>
          </a:p>
          <a:p>
            <a:r>
              <a:rPr lang="cs-CZ" sz="2600" dirty="0"/>
              <a:t>J</a:t>
            </a:r>
            <a:r>
              <a:rPr lang="cs-CZ" sz="2600" dirty="0" smtClean="0"/>
              <a:t>e členem Evropské unie a NATO.</a:t>
            </a:r>
          </a:p>
          <a:p>
            <a:endParaRPr lang="cs-CZ" sz="2600" dirty="0" smtClean="0"/>
          </a:p>
          <a:p>
            <a:endParaRPr lang="cs-CZ" sz="2600" dirty="0"/>
          </a:p>
        </p:txBody>
      </p:sp>
      <p:pic>
        <p:nvPicPr>
          <p:cNvPr id="2050" name="Picture 2" descr="C:\Users\filipkova\AppData\Local\Microsoft\Windows\Temporary Internet Files\Content.IE5\291C8WL8\MP90036272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2401" y="1700808"/>
            <a:ext cx="3005780" cy="2019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11830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dirty="0" smtClean="0"/>
              <a:t>Litva </a:t>
            </a:r>
            <a:r>
              <a:rPr lang="cs-CZ" dirty="0" smtClean="0"/>
              <a:t>(republika)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5122912" cy="4569371"/>
          </a:xfrm>
        </p:spPr>
        <p:txBody>
          <a:bodyPr>
            <a:normAutofit/>
          </a:bodyPr>
          <a:lstStyle/>
          <a:p>
            <a:r>
              <a:rPr lang="cs-CZ" dirty="0" smtClean="0"/>
              <a:t>hlavní město: Vilnius</a:t>
            </a:r>
          </a:p>
          <a:p>
            <a:r>
              <a:rPr lang="cs-CZ" dirty="0" smtClean="0"/>
              <a:t>měna: </a:t>
            </a:r>
            <a:r>
              <a:rPr lang="cs-CZ" dirty="0" err="1" smtClean="0"/>
              <a:t>Litas</a:t>
            </a:r>
            <a:endParaRPr lang="cs-CZ" dirty="0" smtClean="0"/>
          </a:p>
          <a:p>
            <a:r>
              <a:rPr lang="cs-CZ" dirty="0" smtClean="0"/>
              <a:t>úřední jazyky: Litevština, Ruština</a:t>
            </a:r>
          </a:p>
          <a:p>
            <a:r>
              <a:rPr lang="cs-CZ" dirty="0" smtClean="0"/>
              <a:t>Je největší a nejlidnatější ze všech pobaltských států.</a:t>
            </a:r>
          </a:p>
          <a:p>
            <a:r>
              <a:rPr lang="cs-CZ" dirty="0" smtClean="0"/>
              <a:t> významné město: </a:t>
            </a:r>
            <a:r>
              <a:rPr lang="cs-CZ" dirty="0" err="1" smtClean="0"/>
              <a:t>Krajpeda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3074" name="Picture 2" descr="C:\Users\filipkova\AppData\Local\Microsoft\Windows\Temporary Internet Files\Content.IE5\9U1WKR4H\MP90036272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628800"/>
            <a:ext cx="3009528" cy="1970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6233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dirty="0" smtClean="0"/>
              <a:t>Bělorusko </a:t>
            </a:r>
            <a:r>
              <a:rPr lang="cs-CZ" dirty="0" smtClean="0"/>
              <a:t>(republika)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82"/>
            <a:ext cx="4690864" cy="4525963"/>
          </a:xfrm>
        </p:spPr>
        <p:txBody>
          <a:bodyPr/>
          <a:lstStyle/>
          <a:p>
            <a:r>
              <a:rPr lang="cs-CZ" sz="3200" dirty="0" smtClean="0"/>
              <a:t>hlavní město: Minsk</a:t>
            </a:r>
          </a:p>
          <a:p>
            <a:r>
              <a:rPr lang="cs-CZ" sz="3200" dirty="0" smtClean="0"/>
              <a:t>měna: Běloruský </a:t>
            </a:r>
            <a:r>
              <a:rPr lang="cs-CZ" sz="3200" dirty="0"/>
              <a:t>R</a:t>
            </a:r>
            <a:r>
              <a:rPr lang="cs-CZ" sz="3200" dirty="0" smtClean="0"/>
              <a:t>ubl</a:t>
            </a:r>
          </a:p>
          <a:p>
            <a:r>
              <a:rPr lang="cs-CZ" sz="3200" dirty="0" smtClean="0"/>
              <a:t>úřední jazyk: </a:t>
            </a:r>
            <a:r>
              <a:rPr lang="cs-CZ" sz="3200" dirty="0" err="1" smtClean="0"/>
              <a:t>Beloruština</a:t>
            </a:r>
            <a:r>
              <a:rPr lang="cs-CZ" sz="3200" dirty="0" smtClean="0"/>
              <a:t>, Ruština</a:t>
            </a:r>
          </a:p>
          <a:p>
            <a:r>
              <a:rPr lang="cs-CZ" sz="3200" dirty="0" smtClean="0"/>
              <a:t> významná města: </a:t>
            </a:r>
            <a:r>
              <a:rPr lang="cs-CZ" sz="3200" dirty="0" err="1" smtClean="0"/>
              <a:t>Gomel</a:t>
            </a:r>
            <a:r>
              <a:rPr lang="cs-CZ" sz="3200" dirty="0" smtClean="0"/>
              <a:t>, Brest</a:t>
            </a:r>
          </a:p>
          <a:p>
            <a:pPr marL="0" indent="0">
              <a:buNone/>
            </a:pPr>
            <a:endParaRPr lang="cs-CZ" sz="2400" dirty="0" smtClean="0"/>
          </a:p>
        </p:txBody>
      </p:sp>
      <p:pic>
        <p:nvPicPr>
          <p:cNvPr id="5122" name="Picture 2" descr="C:\Users\filipkova\AppData\Local\Microsoft\Windows\Temporary Internet Files\Content.IE5\1CB8L9W8\MP90036261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600282"/>
            <a:ext cx="3330044" cy="1972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2232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dirty="0" smtClean="0"/>
              <a:t>Moldavsko </a:t>
            </a:r>
            <a:r>
              <a:rPr lang="cs-CZ" dirty="0" smtClean="0"/>
              <a:t>(republika)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0"/>
            <a:ext cx="5338936" cy="4137323"/>
          </a:xfrm>
        </p:spPr>
        <p:txBody>
          <a:bodyPr>
            <a:normAutofit/>
          </a:bodyPr>
          <a:lstStyle/>
          <a:p>
            <a:r>
              <a:rPr lang="cs-CZ" sz="3200" dirty="0" smtClean="0"/>
              <a:t>hlavní město: Kišiněv</a:t>
            </a:r>
          </a:p>
          <a:p>
            <a:r>
              <a:rPr lang="cs-CZ" sz="3200" dirty="0" smtClean="0"/>
              <a:t>měna: </a:t>
            </a:r>
            <a:r>
              <a:rPr lang="cs-CZ" sz="3200" dirty="0"/>
              <a:t>L</a:t>
            </a:r>
            <a:r>
              <a:rPr lang="cs-CZ" sz="3200" dirty="0" smtClean="0"/>
              <a:t>eu</a:t>
            </a:r>
          </a:p>
          <a:p>
            <a:r>
              <a:rPr lang="cs-CZ" sz="3200" dirty="0" smtClean="0"/>
              <a:t>úřední jazyk: Moldavština (</a:t>
            </a:r>
            <a:r>
              <a:rPr lang="cs-CZ" sz="3200" dirty="0"/>
              <a:t>R</a:t>
            </a:r>
            <a:r>
              <a:rPr lang="cs-CZ" sz="3200" dirty="0" smtClean="0"/>
              <a:t>umunština), Ruština</a:t>
            </a:r>
          </a:p>
          <a:p>
            <a:r>
              <a:rPr lang="cs-CZ" sz="3200" dirty="0" smtClean="0"/>
              <a:t>Obyvatelé románského původu, příbuzní Rumunům.</a:t>
            </a:r>
          </a:p>
          <a:p>
            <a:endParaRPr lang="cs-CZ" sz="3200" dirty="0" smtClean="0"/>
          </a:p>
          <a:p>
            <a:endParaRPr lang="cs-CZ" sz="24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647772"/>
            <a:ext cx="3024336" cy="1692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24869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dirty="0" smtClean="0"/>
              <a:t>Ukrajina </a:t>
            </a:r>
            <a:r>
              <a:rPr lang="cs-CZ" dirty="0" smtClean="0"/>
              <a:t>(republika)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0"/>
            <a:ext cx="5050904" cy="4137323"/>
          </a:xfrm>
        </p:spPr>
        <p:txBody>
          <a:bodyPr>
            <a:normAutofit/>
          </a:bodyPr>
          <a:lstStyle/>
          <a:p>
            <a:r>
              <a:rPr lang="cs-CZ" sz="3200" dirty="0" smtClean="0"/>
              <a:t>hlavní město: Kyjev</a:t>
            </a:r>
          </a:p>
          <a:p>
            <a:r>
              <a:rPr lang="cs-CZ" sz="3200" dirty="0" smtClean="0"/>
              <a:t>měna: hřivna</a:t>
            </a:r>
          </a:p>
          <a:p>
            <a:r>
              <a:rPr lang="cs-CZ" sz="3200" dirty="0" smtClean="0"/>
              <a:t>jazyk: Ukrajinština</a:t>
            </a:r>
          </a:p>
          <a:p>
            <a:r>
              <a:rPr lang="cs-CZ" sz="3200" dirty="0" smtClean="0"/>
              <a:t>Ukrajinci jsou slovanským národem.</a:t>
            </a:r>
          </a:p>
          <a:p>
            <a:r>
              <a:rPr lang="cs-CZ" sz="3200" dirty="0" smtClean="0"/>
              <a:t>významná města: Oděsa, Lvov</a:t>
            </a:r>
          </a:p>
          <a:p>
            <a:endParaRPr lang="cs-CZ" sz="3200" dirty="0"/>
          </a:p>
        </p:txBody>
      </p:sp>
      <p:pic>
        <p:nvPicPr>
          <p:cNvPr id="7170" name="Picture 2" descr="C:\Users\filipkova\AppData\Local\Microsoft\Windows\Temporary Internet Files\Content.IE5\9U1WKR4H\MP90036285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628800"/>
            <a:ext cx="3240360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4839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filipkova\AppData\Local\Microsoft\Windows\Temporary Internet Files\Content.IE5\X6RQJYWL\MP90040361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93190"/>
            <a:ext cx="9144000" cy="6093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188640"/>
            <a:ext cx="388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ukrajinské město Lvov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613811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Rusko (federace)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556792"/>
            <a:ext cx="8534400" cy="4800600"/>
          </a:xfrm>
        </p:spPr>
        <p:txBody>
          <a:bodyPr>
            <a:normAutofit/>
          </a:bodyPr>
          <a:lstStyle/>
          <a:p>
            <a:endParaRPr lang="cs-CZ" sz="2400" dirty="0" smtClean="0"/>
          </a:p>
          <a:p>
            <a:r>
              <a:rPr lang="cs-CZ" sz="2600" dirty="0" smtClean="0"/>
              <a:t>hlavní město: Moskva </a:t>
            </a:r>
          </a:p>
          <a:p>
            <a:r>
              <a:rPr lang="cs-CZ" sz="2600" dirty="0" smtClean="0"/>
              <a:t>měna: 1 ruský rubl</a:t>
            </a:r>
          </a:p>
          <a:p>
            <a:r>
              <a:rPr lang="cs-CZ" sz="2600" dirty="0" smtClean="0"/>
              <a:t>úřední jazyk: Ruština</a:t>
            </a:r>
          </a:p>
          <a:p>
            <a:r>
              <a:rPr lang="cs-CZ" sz="2600" dirty="0" smtClean="0"/>
              <a:t>Rusko je největší státy Evropy.</a:t>
            </a:r>
            <a:endParaRPr lang="cs-CZ" sz="2600" dirty="0" smtClean="0"/>
          </a:p>
          <a:p>
            <a:r>
              <a:rPr lang="cs-CZ" sz="2600" dirty="0" smtClean="0"/>
              <a:t>Hlavní město Moskva je největší město Evropy</a:t>
            </a:r>
          </a:p>
          <a:p>
            <a:r>
              <a:rPr lang="cs-CZ" sz="2600" dirty="0"/>
              <a:t>J</a:t>
            </a:r>
            <a:r>
              <a:rPr lang="cs-CZ" sz="2600" dirty="0" smtClean="0"/>
              <a:t>e členem 8 nejvyspělejších států světa- G8.</a:t>
            </a:r>
          </a:p>
          <a:p>
            <a:r>
              <a:rPr lang="cs-CZ" sz="2600" dirty="0" smtClean="0"/>
              <a:t>řeky: Volha, Don, Dněpr, Ob, Jenisej</a:t>
            </a:r>
          </a:p>
          <a:p>
            <a:r>
              <a:rPr lang="cs-CZ" sz="2600" dirty="0" smtClean="0"/>
              <a:t>jezera: Kaspické, Bajkalské</a:t>
            </a:r>
          </a:p>
          <a:p>
            <a:r>
              <a:rPr lang="cs-CZ" sz="2600" dirty="0" smtClean="0"/>
              <a:t>významné město: </a:t>
            </a:r>
            <a:r>
              <a:rPr lang="cs-CZ" sz="2600" dirty="0" smtClean="0"/>
              <a:t>Petrohrad</a:t>
            </a:r>
          </a:p>
          <a:p>
            <a:endParaRPr lang="cs-CZ" sz="2400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8194" name="Picture 2" descr="C:\Users\filipkova\AppData\Local\Microsoft\Windows\Temporary Internet Files\Content.IE5\3EZ7U3R6\MC9000010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556792"/>
            <a:ext cx="2877842" cy="1812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1469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filipkova\AppData\Local\Microsoft\Windows\Temporary Internet Files\Content.IE5\AM1I8PN9\MP90042431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6924" y="0"/>
            <a:ext cx="4467076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0" y="0"/>
            <a:ext cx="478802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/>
              <a:t>Hlavní město Ruska Moskva</a:t>
            </a:r>
            <a:endParaRPr lang="cs-CZ" sz="2600" b="1" dirty="0"/>
          </a:p>
        </p:txBody>
      </p:sp>
      <p:pic>
        <p:nvPicPr>
          <p:cNvPr id="5123" name="Picture 3" descr="C:\Users\filipkova\AppData\Local\Microsoft\Windows\Temporary Internet Files\Content.IE5\PVDWGXBS\MP90016351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3589" y="831383"/>
            <a:ext cx="9177589" cy="6026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filipkova\AppData\Local\Microsoft\Windows\Temporary Internet Files\Content.IE5\X6RQJYWL\MP900424294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0"/>
            <a:ext cx="4467076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filipkova\AppData\Local\Microsoft\Windows\Temporary Internet Files\Content.IE5\ZL9PXVUY\MP900402763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0866" y="0"/>
            <a:ext cx="457423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filipkova\AppData\Local\Microsoft\Windows\Temporary Internet Files\Content.IE5\S7687CZ2\MP900434165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266" y="454244"/>
            <a:ext cx="8427515" cy="6403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2858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filipkova\AppData\Local\Microsoft\Windows\Temporary Internet Files\Content.IE5\9XF0354V\MP90042281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4" y="692696"/>
            <a:ext cx="9144000" cy="6036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filipkova\AppData\Local\Microsoft\Windows\Temporary Internet Files\Content.IE5\1CB8L9W8\MP90042517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-22448"/>
            <a:ext cx="4393406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9512" y="19116"/>
            <a:ext cx="43963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Ruské město Petrohrad</a:t>
            </a:r>
            <a:endParaRPr lang="cs-CZ" sz="2800" b="1" dirty="0"/>
          </a:p>
        </p:txBody>
      </p:sp>
      <p:pic>
        <p:nvPicPr>
          <p:cNvPr id="4100" name="Picture 4" descr="C:\Users\filipkova\AppData\Local\Microsoft\Windows\Temporary Internet Files\Content.IE5\1CB8L9W8\MP900425312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9197" y="706341"/>
            <a:ext cx="9144000" cy="6093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440" y="6172797"/>
            <a:ext cx="4424170" cy="52322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/>
              <a:t>Petrohrad- Zimní palác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178515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Jaké je hlavní město Ruska?</a:t>
            </a:r>
          </a:p>
          <a:p>
            <a:r>
              <a:rPr lang="cs-CZ" dirty="0" smtClean="0"/>
              <a:t>Jaké je hlavní město Ukrajiny?</a:t>
            </a:r>
          </a:p>
          <a:p>
            <a:r>
              <a:rPr lang="cs-CZ" dirty="0" smtClean="0"/>
              <a:t>Který stát je největší v Evropě?</a:t>
            </a:r>
          </a:p>
          <a:p>
            <a:r>
              <a:rPr lang="cs-CZ" dirty="0" smtClean="0"/>
              <a:t>Jakým jazykem se nejčastěji mluví ve východní Evropě?</a:t>
            </a:r>
          </a:p>
          <a:p>
            <a:r>
              <a:rPr lang="cs-CZ" dirty="0" smtClean="0"/>
              <a:t>Jak se </a:t>
            </a:r>
            <a:r>
              <a:rPr lang="cs-CZ" smtClean="0"/>
              <a:t>jmenuje největší město Evropy?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20049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/>
              <a:t>Soubor:EasternEurope1.png. In </a:t>
            </a:r>
            <a:r>
              <a:rPr lang="cs-CZ" sz="2000" i="1" dirty="0" err="1"/>
              <a:t>Wikipedia</a:t>
            </a:r>
            <a:r>
              <a:rPr lang="cs-CZ" sz="2000" i="1" dirty="0"/>
              <a:t> 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St. </a:t>
            </a:r>
            <a:r>
              <a:rPr lang="cs-CZ" sz="2000" dirty="0" err="1"/>
              <a:t>Petersburg</a:t>
            </a:r>
            <a:r>
              <a:rPr lang="cs-CZ" sz="2000" dirty="0"/>
              <a:t> (Florida) : </a:t>
            </a:r>
            <a:r>
              <a:rPr lang="cs-CZ" sz="2000" dirty="0" err="1"/>
              <a:t>Wikipedia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3.2.2009 [cit. 2011-12-04]. Dostupné z WWW: &lt;http://cs.wikipedia.org/wiki/Soubor:EasternEurope1.png</a:t>
            </a:r>
            <a:r>
              <a:rPr lang="cs-CZ" sz="2000" dirty="0" smtClean="0"/>
              <a:t>&gt;.</a:t>
            </a:r>
          </a:p>
          <a:p>
            <a:pPr marL="342900" lvl="1" indent="-342900">
              <a:buFont typeface="Arial" pitchFamily="34" charset="0"/>
              <a:buChar char="•"/>
            </a:pPr>
            <a:r>
              <a:rPr lang="cs-CZ" sz="2000" dirty="0" smtClean="0"/>
              <a:t> </a:t>
            </a:r>
            <a:r>
              <a:rPr lang="cs-CZ" sz="2000" dirty="0" err="1"/>
              <a:t>Soubor:Flag</a:t>
            </a:r>
            <a:r>
              <a:rPr lang="cs-CZ" sz="2000" dirty="0"/>
              <a:t> </a:t>
            </a:r>
            <a:r>
              <a:rPr lang="cs-CZ" sz="2000" dirty="0" err="1"/>
              <a:t>of</a:t>
            </a:r>
            <a:r>
              <a:rPr lang="cs-CZ" sz="2000" dirty="0"/>
              <a:t> </a:t>
            </a:r>
            <a:r>
              <a:rPr lang="cs-CZ" sz="2000" dirty="0" err="1"/>
              <a:t>Moldova.svg</a:t>
            </a:r>
            <a:r>
              <a:rPr lang="cs-CZ" sz="2000" dirty="0"/>
              <a:t>. In </a:t>
            </a:r>
            <a:r>
              <a:rPr lang="cs-CZ" sz="2000" i="1" dirty="0" err="1"/>
              <a:t>Wikipedia</a:t>
            </a:r>
            <a:r>
              <a:rPr lang="cs-CZ" sz="2000" i="1" dirty="0"/>
              <a:t> 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St. </a:t>
            </a:r>
            <a:r>
              <a:rPr lang="cs-CZ" sz="2000" dirty="0" err="1"/>
              <a:t>Petersburg</a:t>
            </a:r>
            <a:r>
              <a:rPr lang="cs-CZ" sz="2000" dirty="0"/>
              <a:t> (Florida) : </a:t>
            </a:r>
            <a:r>
              <a:rPr lang="cs-CZ" sz="2000" dirty="0" err="1"/>
              <a:t>Wikipedia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8.1.2011 [cit. 2011-12-04]. Dostupné z WWW: &lt;http://cs.wikipedia.org/wiki/</a:t>
            </a:r>
            <a:r>
              <a:rPr lang="cs-CZ" sz="2000" dirty="0" err="1"/>
              <a:t>Soubor:Flag_of_Moldova.svg</a:t>
            </a:r>
            <a:r>
              <a:rPr lang="cs-CZ" sz="2000" dirty="0" smtClean="0"/>
              <a:t>&gt;.</a:t>
            </a:r>
            <a:r>
              <a:rPr lang="cs-CZ" sz="2400" dirty="0">
                <a:hlinkClick r:id="rId2"/>
              </a:rPr>
              <a:t> www.office.microsoft.com</a:t>
            </a:r>
            <a:endParaRPr lang="cs-CZ" sz="2400" dirty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efab">
  <a:themeElements>
    <a:clrScheme name="Prefab">
      <a:dk1>
        <a:sysClr val="windowText" lastClr="000000"/>
      </a:dk1>
      <a:lt1>
        <a:sysClr val="window" lastClr="FFFFFF"/>
      </a:lt1>
      <a:dk2>
        <a:srgbClr val="5D5C64"/>
      </a:dk2>
      <a:lt2>
        <a:srgbClr val="E4D9BE"/>
      </a:lt2>
      <a:accent1>
        <a:srgbClr val="E0B62E"/>
      </a:accent1>
      <a:accent2>
        <a:srgbClr val="E6632E"/>
      </a:accent2>
      <a:accent3>
        <a:srgbClr val="73C1C7"/>
      </a:accent3>
      <a:accent4>
        <a:srgbClr val="75964C"/>
      </a:accent4>
      <a:accent5>
        <a:srgbClr val="C78C45"/>
      </a:accent5>
      <a:accent6>
        <a:srgbClr val="BCA076"/>
      </a:accent6>
      <a:hlink>
        <a:srgbClr val="CF3B0D"/>
      </a:hlink>
      <a:folHlink>
        <a:srgbClr val="7E756C"/>
      </a:folHlink>
    </a:clrScheme>
    <a:fontScheme name="Prefab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Prefab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0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17000"/>
                <a:satMod val="350000"/>
              </a:schemeClr>
            </a:gs>
          </a:gsLst>
          <a:lin ang="4000000" scaled="1"/>
        </a:gradFill>
        <a:gradFill rotWithShape="1">
          <a:gsLst>
            <a:gs pos="0">
              <a:schemeClr val="phClr">
                <a:tint val="75000"/>
                <a:satMod val="110000"/>
              </a:schemeClr>
            </a:gs>
            <a:gs pos="30000">
              <a:schemeClr val="phClr">
                <a:shade val="75000"/>
                <a:satMod val="130000"/>
              </a:schemeClr>
            </a:gs>
            <a:gs pos="50000">
              <a:schemeClr val="phClr">
                <a:shade val="70000"/>
                <a:satMod val="135000"/>
              </a:schemeClr>
            </a:gs>
            <a:gs pos="100000">
              <a:schemeClr val="phClr">
                <a:tint val="75000"/>
                <a:satMod val="110000"/>
              </a:schemeClr>
            </a:gs>
          </a:gsLst>
          <a:lin ang="4000000" scaled="1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0000" algn="ct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110000" algn="ctr" rotWithShape="0">
              <a:srgbClr val="000000">
                <a:alpha val="65000"/>
              </a:srgbClr>
            </a:outerShdw>
          </a:effectLst>
        </a:effectStyle>
        <a:effectStyle>
          <a:effectLst>
            <a:outerShdw blurRad="120000" algn="ctr" rotWithShape="0">
              <a:srgbClr val="000000">
                <a:alpha val="70000"/>
              </a:srgbClr>
            </a:outerShdw>
          </a:effectLst>
          <a:scene3d>
            <a:camera prst="orthographicFront"/>
            <a:lightRig rig="glow" dir="t">
              <a:rot lat="0" lon="0" rev="1800000"/>
            </a:lightRig>
          </a:scene3d>
          <a:sp3d contourW="12700" prstMaterial="dkEdge">
            <a:bevelT w="50800" h="44450" prst="angle"/>
            <a:contourClr>
              <a:schemeClr val="phClr">
                <a:shade val="4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110000"/>
              </a:schemeClr>
            </a:gs>
            <a:gs pos="30000">
              <a:schemeClr val="phClr">
                <a:shade val="75000"/>
                <a:satMod val="130000"/>
              </a:schemeClr>
            </a:gs>
            <a:gs pos="50000">
              <a:schemeClr val="phClr">
                <a:shade val="70000"/>
                <a:satMod val="135000"/>
              </a:schemeClr>
            </a:gs>
            <a:gs pos="100000">
              <a:schemeClr val="phClr">
                <a:tint val="75000"/>
                <a:satMod val="110000"/>
              </a:schemeClr>
            </a:gs>
          </a:gsLst>
          <a:lin ang="4000000" scaled="1"/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20000"/>
              </a:schemeClr>
              <a:schemeClr val="phClr">
                <a:tint val="94000"/>
                <a:satMod val="21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Konstrukční motiv</Template>
  <TotalTime>167</TotalTime>
  <Words>459</Words>
  <Application>Microsoft Office PowerPoint</Application>
  <PresentationFormat>Předvádění na obrazovce (4:3)</PresentationFormat>
  <Paragraphs>85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Prefab</vt:lpstr>
      <vt:lpstr>Prezentace aplikace PowerPoint</vt:lpstr>
      <vt:lpstr>Anotace</vt:lpstr>
      <vt:lpstr>Východní Evropa</vt:lpstr>
      <vt:lpstr>Východní Evropa</vt:lpstr>
      <vt:lpstr>Estonsko (republika)</vt:lpstr>
      <vt:lpstr>Prezentace aplikace PowerPoint</vt:lpstr>
      <vt:lpstr>Lotyšsko (republika)</vt:lpstr>
      <vt:lpstr>Litva (republika)</vt:lpstr>
      <vt:lpstr>Bělorusko (republika)</vt:lpstr>
      <vt:lpstr>Moldavsko (republika)</vt:lpstr>
      <vt:lpstr>Ukrajina (republika)</vt:lpstr>
      <vt:lpstr>Prezentace aplikace PowerPoint</vt:lpstr>
      <vt:lpstr>Rusko (federace)</vt:lpstr>
      <vt:lpstr>Prezentace aplikace PowerPoint</vt:lpstr>
      <vt:lpstr>Prezentace aplikace PowerPoint</vt:lpstr>
      <vt:lpstr>Otázky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Andrea Filípková</cp:lastModifiedBy>
  <cp:revision>35</cp:revision>
  <dcterms:created xsi:type="dcterms:W3CDTF">2011-08-21T15:31:45Z</dcterms:created>
  <dcterms:modified xsi:type="dcterms:W3CDTF">2012-06-25T14:56:52Z</dcterms:modified>
</cp:coreProperties>
</file>