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2" r:id="rId4"/>
    <p:sldId id="271" r:id="rId5"/>
    <p:sldId id="268" r:id="rId6"/>
    <p:sldId id="272" r:id="rId7"/>
    <p:sldId id="273" r:id="rId8"/>
    <p:sldId id="274" r:id="rId9"/>
    <p:sldId id="265" r:id="rId10"/>
  </p:sldIdLst>
  <p:sldSz cx="9144000" cy="6858000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69B375-91A0-4B61-B463-FCE0F189ED59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324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75FCABF5-2ED5-4B28-8828-F5153BE7672C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83004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Arial Unicode MS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0" lvl="0" indent="0" algn="l" defTabSz="1042873" hangingPunct="1"/>
            <a:r>
              <a:rPr lang="cs-CZ"/>
              <a:t>Styl výše uvedené tabulky pro doplnění informací k materiálu si můžete zvolit sami. Důležité je dodržet náležitosti v ní uvedené.</a:t>
            </a:r>
          </a:p>
          <a:p>
            <a:pPr lvl="0"/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68E618-AAC1-4C14-B6FE-91998972C494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85800" y="2130478"/>
            <a:ext cx="7772400" cy="146987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475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  <a:latin typeface="Calibri" pitchFamily="18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DE49E0-BBBD-433D-8744-CD602FA3E4ED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3F16C1-1C7D-4E22-B28F-3A27661C28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8229600" cy="4525923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4D1D5D-3149-4F21-A7D5-C733E9DF35D9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B83950-9A12-4A56-8706-62AB30BCB353}" type="slidenum">
              <a:rPr/>
              <a:pPr lvl="0"/>
              <a:t>‹#›</a:t>
            </a:fld>
            <a:endParaRPr lang="cs-CZ"/>
          </a:p>
        </p:txBody>
      </p:sp>
      <p:sp>
        <p:nvSpPr>
          <p:cNvPr id="7" name="Zástupný symbol pro obsah 6"/>
          <p:cNvSpPr txBox="1">
            <a:spLocks noGrp="1"/>
          </p:cNvSpPr>
          <p:nvPr>
            <p:ph idx="1"/>
          </p:nvPr>
        </p:nvSpPr>
        <p:spPr>
          <a:xfrm>
            <a:off x="457200" y="1604515"/>
            <a:ext cx="8229243" cy="4525923"/>
          </a:xfrm>
        </p:spPr>
        <p:txBody>
          <a:bodyPr lIns="0" tIns="0" rIns="0" bIns="0"/>
          <a:lstStyle>
            <a:lvl1pPr hangingPunct="0">
              <a:defRPr/>
            </a:lvl1pPr>
          </a:lstStyle>
          <a:p>
            <a:pPr lvl="0"/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22156" y="4406758"/>
            <a:ext cx="7772400" cy="1362236"/>
          </a:xfrm>
        </p:spPr>
        <p:txBody>
          <a:bodyPr anchor="t" anchorCtr="0"/>
          <a:lstStyle>
            <a:lvl1pPr algn="l">
              <a:defRPr sz="4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22156" y="2906639"/>
            <a:ext cx="7772400" cy="1500118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B2C9E8-7490-4B7F-9539-A5775F141249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BD56ED-0BAA-49E0-97D4-AC0858C89E07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648315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4404BD-7CC8-42C9-9EC3-C1FA6B8C5C54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408678-48CD-47C8-9807-B9716ABD4B5A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535039"/>
            <a:ext cx="4040276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57200" y="2174763"/>
            <a:ext cx="4040276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4645078" y="1535039"/>
            <a:ext cx="4041721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type="title" idx="4294967295"/>
          </p:nvPr>
        </p:nvSpPr>
        <p:spPr>
          <a:xfrm>
            <a:off x="4645078" y="2174763"/>
            <a:ext cx="4041721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86B777-FA0B-4E62-824A-0763E79338CC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26B734-0F38-407B-BA82-3436DAF025CE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47F808-6E57-4471-B096-5585CAB52406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794A5A-43AE-45A4-A8D4-CC33CFA8F30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7DDF4E-4E65-4F26-930F-662977369148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EFCD94-D1D6-4070-B076-D87175088B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2884"/>
            <a:ext cx="3008156" cy="1162083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3575157" y="272884"/>
            <a:ext cx="5111642" cy="5853238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57200" y="1434958"/>
            <a:ext cx="3008156" cy="46911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1AF448-70E9-43C3-AF7E-C8D51C1EC583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BD6545-945A-4F45-B242-6816318E7B7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2443" y="4800600"/>
            <a:ext cx="5486400" cy="566644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1792443" y="612721"/>
            <a:ext cx="5486400" cy="4114800"/>
          </a:xfrm>
        </p:spPr>
        <p:txBody>
          <a:bodyPr anchor="t"/>
          <a:lstStyle>
            <a:lvl1pPr hangingPunct="0">
              <a:defRPr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792443" y="5367244"/>
            <a:ext cx="5486400" cy="8049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E3FC89-5158-4DC9-95EB-52E38A5A78BC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A1B15B-0C6D-4DA8-B484-4E1FE8D22F03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91838B-A3AC-43DE-83ED-4D9E51A99D05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426098-43A5-4296-89F0-31D48ED2058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76"/>
            <a:ext cx="2057400" cy="585143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76"/>
            <a:ext cx="6019915" cy="585143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EADA67-A6EE-4E47-86CE-F14FB94F09D1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1CAB57-0EA0-4F68-8DB0-486603FF5A96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2629752-C00F-4E55-8200-D90BE4D8F7A2}" type="datetime1">
              <a:rPr lang="cs-CZ"/>
              <a:pPr lvl="0"/>
              <a:t>5.3.2013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47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13969A5-9439-4194-BC25-502EA433F71A}" type="slidenum">
              <a:rPr/>
              <a:pPr lvl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" pitchFamily="18"/>
          <a:ea typeface="Arial Unicode MS" pitchFamily="2"/>
          <a:cs typeface="Mangal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3"/>
          <p:cNvGrpSpPr/>
          <p:nvPr/>
        </p:nvGrpSpPr>
        <p:grpSpPr>
          <a:xfrm>
            <a:off x="685800" y="908721"/>
            <a:ext cx="7702621" cy="2016224"/>
            <a:chOff x="685800" y="908721"/>
            <a:chExt cx="7702621" cy="2016224"/>
          </a:xfrm>
        </p:grpSpPr>
        <p:sp>
          <p:nvSpPr>
            <p:cNvPr id="3" name="Volný tvar 2"/>
            <p:cNvSpPr/>
            <p:nvPr/>
          </p:nvSpPr>
          <p:spPr>
            <a:xfrm>
              <a:off x="685800" y="908721"/>
              <a:ext cx="2016224" cy="201622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4" name="Volný tvar 3"/>
            <p:cNvSpPr/>
            <p:nvPr/>
          </p:nvSpPr>
          <p:spPr>
            <a:xfrm>
              <a:off x="1693907" y="908721"/>
              <a:ext cx="6694514" cy="20162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2016223"/>
                <a:gd name="f8" fmla="+- 0 0 -90"/>
                <a:gd name="f9" fmla="*/ f3 1 6694512"/>
                <a:gd name="f10" fmla="*/ f4 1 2016223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2016223"/>
                <a:gd name="f20" fmla="*/ 0 f16 1"/>
                <a:gd name="f21" fmla="*/ 0 f15 1"/>
                <a:gd name="f22" fmla="*/ 6694512 f16 1"/>
                <a:gd name="f23" fmla="*/ 2016223 f15 1"/>
                <a:gd name="f24" fmla="+- f17 0 f1"/>
                <a:gd name="f25" fmla="*/ f20 1 6694512"/>
                <a:gd name="f26" fmla="*/ f21 1 2016223"/>
                <a:gd name="f27" fmla="*/ f22 1 6694512"/>
                <a:gd name="f28" fmla="*/ f23 1 2016223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201622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739344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NÁZEV ŠKOLY: Základní škola a Mateřská škola Nedvědice, okres Brno – venkov, příspěvková organizace </a:t>
              </a:r>
            </a:p>
          </p:txBody>
        </p:sp>
        <p:sp>
          <p:nvSpPr>
            <p:cNvPr id="5" name="Volný tvar 4"/>
            <p:cNvSpPr/>
            <p:nvPr/>
          </p:nvSpPr>
          <p:spPr>
            <a:xfrm>
              <a:off x="897501" y="1231312"/>
              <a:ext cx="1592811" cy="159281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6" name="Volný tvar 5"/>
            <p:cNvSpPr/>
            <p:nvPr/>
          </p:nvSpPr>
          <p:spPr>
            <a:xfrm>
              <a:off x="1693907" y="1231312"/>
              <a:ext cx="6694514" cy="15928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592816"/>
                <a:gd name="f8" fmla="+- 0 0 -90"/>
                <a:gd name="f9" fmla="*/ f3 1 6694512"/>
                <a:gd name="f10" fmla="*/ f4 1 1592816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592816"/>
                <a:gd name="f20" fmla="*/ 0 f16 1"/>
                <a:gd name="f21" fmla="*/ 0 f15 1"/>
                <a:gd name="f22" fmla="*/ 6694512 f16 1"/>
                <a:gd name="f23" fmla="*/ 1592816 f15 1"/>
                <a:gd name="f24" fmla="+- f17 0 f1"/>
                <a:gd name="f25" fmla="*/ f20 1 6694512"/>
                <a:gd name="f26" fmla="*/ f21 1 1592816"/>
                <a:gd name="f27" fmla="*/ f22 1 6694512"/>
                <a:gd name="f28" fmla="*/ f23 1 1592816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59281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31594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AUTOR: </a:t>
              </a:r>
              <a:r>
                <a:rPr lang="cs-CZ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Jiří </a:t>
              </a: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Toman 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1109203" y="1553913"/>
              <a:ext cx="1169407" cy="1169407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1693907" y="1553913"/>
              <a:ext cx="6694514" cy="11694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169409"/>
                <a:gd name="f8" fmla="+- 0 0 -90"/>
                <a:gd name="f9" fmla="*/ f3 1 6694512"/>
                <a:gd name="f10" fmla="*/ f4 1 1169409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169409"/>
                <a:gd name="f20" fmla="*/ 0 f16 1"/>
                <a:gd name="f21" fmla="*/ 0 f15 1"/>
                <a:gd name="f22" fmla="*/ 6694512 f16 1"/>
                <a:gd name="f23" fmla="*/ 1169409 f15 1"/>
                <a:gd name="f24" fmla="+- f17 0 f1"/>
                <a:gd name="f25" fmla="*/ f20 1 6694512"/>
                <a:gd name="f26" fmla="*/ f21 1 1169409"/>
                <a:gd name="f27" fmla="*/ f22 1 6694512"/>
                <a:gd name="f28" fmla="*/ f23 1 1169409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16940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892536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NÁZEV:  </a:t>
              </a:r>
              <a:r>
                <a:rPr lang="cs-CZ" sz="1200" b="0" i="0" u="none" strike="noStrike" kern="1200" cap="none" spc="0" baseline="0" dirty="0" smtClean="0">
                  <a:uFillTx/>
                  <a:latin typeface="Calibri"/>
                </a:rPr>
                <a:t>VY_32_INOVACE_06_18</a:t>
              </a:r>
              <a:r>
                <a:rPr lang="cs-CZ" sz="1200" b="0" i="0" u="none" strike="noStrike" kern="1200" cap="none" spc="0" dirty="0" smtClean="0">
                  <a:uFillTx/>
                  <a:latin typeface="Calibri"/>
                </a:rPr>
                <a:t> </a:t>
              </a:r>
              <a:r>
                <a:rPr lang="cs-CZ" sz="1200" kern="0" dirty="0" smtClean="0">
                  <a:latin typeface="Calibri"/>
                </a:rPr>
                <a:t>Fyzika ,7.ročník-doplňovačky</a:t>
              </a:r>
              <a:endParaRPr lang="cs-CZ" sz="1200" b="0" i="0" u="none" strike="noStrike" kern="1200" cap="none" spc="0" baseline="0" dirty="0">
                <a:uFillTx/>
                <a:latin typeface="Calibri"/>
              </a:endParaRP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1320905" y="1876504"/>
              <a:ext cx="746004" cy="74600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1693907" y="1876504"/>
              <a:ext cx="6694514" cy="7460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746002"/>
                <a:gd name="f8" fmla="+- 0 0 -90"/>
                <a:gd name="f9" fmla="*/ f3 1 6694512"/>
                <a:gd name="f10" fmla="*/ f4 1 746002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746002"/>
                <a:gd name="f20" fmla="*/ 0 f16 1"/>
                <a:gd name="f21" fmla="*/ 0 f15 1"/>
                <a:gd name="f22" fmla="*/ 6694512 f16 1"/>
                <a:gd name="f23" fmla="*/ 746002 f15 1"/>
                <a:gd name="f24" fmla="+- f17 0 f1"/>
                <a:gd name="f25" fmla="*/ f20 1 6694512"/>
                <a:gd name="f26" fmla="*/ f21 1 746002"/>
                <a:gd name="f27" fmla="*/ f22 1 6694512"/>
                <a:gd name="f28" fmla="*/ f23 1 746002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74600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69123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TEMA</a:t>
              </a:r>
              <a:r>
                <a:rPr lang="cs-CZ" sz="10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: Fyzika 6. a 7.roč.</a:t>
              </a:r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1532616" y="2199104"/>
              <a:ext cx="322591" cy="32259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1677576" y="2195977"/>
              <a:ext cx="6694514" cy="3225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322595"/>
                <a:gd name="f8" fmla="+- 0 0 -90"/>
                <a:gd name="f9" fmla="*/ f3 1 6694512"/>
                <a:gd name="f10" fmla="*/ f4 1 322595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322595"/>
                <a:gd name="f20" fmla="*/ 0 f16 1"/>
                <a:gd name="f21" fmla="*/ 0 f15 1"/>
                <a:gd name="f22" fmla="*/ 6694512 f16 1"/>
                <a:gd name="f23" fmla="*/ 322595 f15 1"/>
                <a:gd name="f24" fmla="+- f17 0 f1"/>
                <a:gd name="f25" fmla="*/ f20 1 6694512"/>
                <a:gd name="f26" fmla="*/ f21 1 322595"/>
                <a:gd name="f27" fmla="*/ f22 1 6694512"/>
                <a:gd name="f28" fmla="*/ f23 1 322595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32259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572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ČÍSLO PROJEKTU: 2674/21/7.1.4/2011  </a:t>
              </a:r>
            </a:p>
          </p:txBody>
        </p:sp>
      </p:grpSp>
      <p:sp>
        <p:nvSpPr>
          <p:cNvPr id="13" name="Podnadpis 2"/>
          <p:cNvSpPr txBox="1">
            <a:spLocks noGrp="1"/>
          </p:cNvSpPr>
          <p:nvPr>
            <p:ph type="subTitle" idx="1"/>
          </p:nvPr>
        </p:nvSpPr>
        <p:spPr>
          <a:xfrm>
            <a:off x="767007" y="3717035"/>
            <a:ext cx="7776862" cy="1464567"/>
          </a:xfrm>
        </p:spPr>
        <p:txBody>
          <a:bodyPr/>
          <a:lstStyle/>
          <a:p>
            <a:endParaRPr lang="cs-CZ"/>
          </a:p>
        </p:txBody>
      </p:sp>
      <p:pic>
        <p:nvPicPr>
          <p:cNvPr id="14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7" y="3717035"/>
            <a:ext cx="7848871" cy="1512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805321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200">
                <a:solidFill>
                  <a:srgbClr val="0000FF"/>
                </a:solidFill>
                <a:latin typeface="Arial" pitchFamily="18"/>
              </a:rPr>
              <a:t>Anotace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000" dirty="0">
                <a:solidFill>
                  <a:schemeClr val="tx1"/>
                </a:solidFill>
              </a:rPr>
              <a:t>Prezentace</a:t>
            </a:r>
            <a:r>
              <a:rPr lang="cs-CZ" sz="1400" dirty="0">
                <a:solidFill>
                  <a:schemeClr val="tx1"/>
                </a:solidFill>
              </a:rPr>
              <a:t> je určena pro žáky </a:t>
            </a:r>
            <a:r>
              <a:rPr lang="cs-CZ" sz="1400" dirty="0" smtClean="0">
                <a:solidFill>
                  <a:schemeClr val="tx1"/>
                </a:solidFill>
              </a:rPr>
              <a:t>7. </a:t>
            </a:r>
            <a:r>
              <a:rPr lang="cs-CZ" sz="1400" dirty="0">
                <a:solidFill>
                  <a:schemeClr val="tx1"/>
                </a:solidFill>
              </a:rPr>
              <a:t>ročníku. </a:t>
            </a:r>
            <a:r>
              <a:rPr lang="cs-CZ" sz="1400" dirty="0" smtClean="0">
                <a:solidFill>
                  <a:schemeClr val="tx1"/>
                </a:solidFill>
              </a:rPr>
              <a:t>Žáci si zábavnou </a:t>
            </a:r>
            <a:r>
              <a:rPr lang="cs-CZ" sz="1400" dirty="0" smtClean="0">
                <a:solidFill>
                  <a:schemeClr val="tx1"/>
                </a:solidFill>
              </a:rPr>
              <a:t>formou</a:t>
            </a:r>
            <a:r>
              <a:rPr lang="cs-CZ" sz="1400" dirty="0" smtClean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např. soutěží prověří</a:t>
            </a:r>
            <a:r>
              <a:rPr lang="cs-CZ" sz="1400" dirty="0" smtClean="0">
                <a:solidFill>
                  <a:schemeClr val="tx1"/>
                </a:solidFill>
              </a:rPr>
              <a:t> a procvičí své znalosti z fyziky na témata : 1) Pohyb tělesa 2) Síla a její měření 3) Skládání sil. Těžiště tělesa. Pracovní listy </a:t>
            </a:r>
            <a:r>
              <a:rPr lang="cs-CZ" sz="1400" dirty="0">
                <a:solidFill>
                  <a:schemeClr val="tx1"/>
                </a:solidFill>
              </a:rPr>
              <a:t>lze použít i v tištěné podobě. Učební materiál je určen pro práci na interaktivní tabuli.</a:t>
            </a:r>
          </a:p>
          <a:p>
            <a:pPr lvl="0"/>
            <a:r>
              <a:rPr lang="cs-CZ" sz="1400" dirty="0"/>
              <a:t>Autor : </a:t>
            </a:r>
            <a:r>
              <a:rPr lang="cs-CZ" sz="1400" dirty="0" smtClean="0"/>
              <a:t>Jiří </a:t>
            </a:r>
            <a:r>
              <a:rPr lang="cs-CZ" sz="1400" dirty="0"/>
              <a:t>Toman</a:t>
            </a:r>
          </a:p>
          <a:p>
            <a:pPr lvl="0"/>
            <a:r>
              <a:rPr lang="cs-CZ" sz="1400" dirty="0"/>
              <a:t>Jazyk : čeština</a:t>
            </a:r>
          </a:p>
          <a:p>
            <a:pPr lvl="0"/>
            <a:r>
              <a:rPr lang="cs-CZ" sz="1400" dirty="0">
                <a:solidFill>
                  <a:schemeClr val="tx1"/>
                </a:solidFill>
              </a:rPr>
              <a:t>Očekávaný výstup : žáci </a:t>
            </a:r>
            <a:r>
              <a:rPr lang="cs-CZ" sz="1400" dirty="0" smtClean="0">
                <a:solidFill>
                  <a:schemeClr val="tx1"/>
                </a:solidFill>
              </a:rPr>
              <a:t>si </a:t>
            </a:r>
            <a:r>
              <a:rPr lang="cs-CZ" sz="1400" dirty="0" smtClean="0">
                <a:solidFill>
                  <a:schemeClr val="tx1"/>
                </a:solidFill>
              </a:rPr>
              <a:t>procvičí formou doplňovaček znalosti získané z učiva v předchozích hodinách. </a:t>
            </a:r>
            <a:endParaRPr lang="cs-CZ" sz="1400" dirty="0">
              <a:solidFill>
                <a:schemeClr val="tx1"/>
              </a:solidFill>
            </a:endParaRPr>
          </a:p>
          <a:p>
            <a:pPr lvl="0"/>
            <a:r>
              <a:rPr lang="cs-CZ" sz="1400" dirty="0"/>
              <a:t>Speciální potřeby : žádné</a:t>
            </a:r>
          </a:p>
          <a:p>
            <a:pPr lvl="0"/>
            <a:r>
              <a:rPr lang="cs-CZ" sz="1400" dirty="0"/>
              <a:t>Druh učebního materiálu : prezentace a pracovní list</a:t>
            </a:r>
          </a:p>
          <a:p>
            <a:pPr lvl="0"/>
            <a:r>
              <a:rPr lang="cs-CZ" sz="1400" dirty="0"/>
              <a:t>Cílová skupina : žák</a:t>
            </a:r>
          </a:p>
          <a:p>
            <a:pPr lvl="0"/>
            <a:r>
              <a:rPr lang="cs-CZ" sz="1400" dirty="0"/>
              <a:t>Stupeň a </a:t>
            </a:r>
            <a:r>
              <a:rPr lang="cs-CZ" sz="1400" dirty="0" smtClean="0"/>
              <a:t>typ </a:t>
            </a:r>
            <a:r>
              <a:rPr lang="cs-CZ" sz="1400" dirty="0"/>
              <a:t>vzdělávání : základní vzdělávání 2. stupeň 1.období, věková skupina : </a:t>
            </a:r>
            <a:r>
              <a:rPr lang="cs-CZ" sz="1400" dirty="0" smtClean="0"/>
              <a:t>13- 14 </a:t>
            </a:r>
            <a:r>
              <a:rPr lang="cs-CZ" sz="1400" dirty="0" smtClean="0"/>
              <a:t>let</a:t>
            </a:r>
          </a:p>
          <a:p>
            <a:pPr lvl="0"/>
            <a:r>
              <a:rPr lang="cs-CZ" sz="1400" dirty="0" smtClean="0"/>
              <a:t>Žáci reagovali a pracovali dle očekávání.             </a:t>
            </a:r>
            <a:endParaRPr lang="cs-CZ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> </a:t>
            </a:r>
            <a:r>
              <a:rPr lang="cs-CZ" sz="2000" dirty="0" smtClean="0">
                <a:solidFill>
                  <a:srgbClr val="2323DC"/>
                </a:solidFill>
                <a:latin typeface="Arial" pitchFamily="18"/>
              </a:rPr>
              <a:t>Doplňovačka 7.1 </a:t>
            </a:r>
            <a:r>
              <a:rPr lang="cs-CZ" sz="2000" dirty="0" smtClean="0">
                <a:solidFill>
                  <a:schemeClr val="tx1"/>
                </a:solidFill>
                <a:latin typeface="Arial" pitchFamily="18"/>
              </a:rPr>
              <a:t>- pracovní list</a:t>
            </a:r>
            <a:r>
              <a:rPr lang="cs-CZ" sz="2000" dirty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2000" dirty="0">
                <a:solidFill>
                  <a:srgbClr val="2323DC"/>
                </a:solidFill>
                <a:latin typeface="Arial" pitchFamily="18"/>
              </a:rPr>
            </a:br>
            <a:r>
              <a:rPr lang="cs-CZ" sz="2000" dirty="0" smtClean="0">
                <a:solidFill>
                  <a:schemeClr val="tx1"/>
                </a:solidFill>
                <a:latin typeface="Arial" pitchFamily="18"/>
              </a:rPr>
              <a:t>Tajenka : Přístroj, kterým měříme rychlost </a:t>
            </a:r>
            <a:endParaRPr lang="cs-CZ" sz="20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124744"/>
            <a:ext cx="8496944" cy="5472608"/>
          </a:xfrm>
        </p:spPr>
        <p:txBody>
          <a:bodyPr/>
          <a:lstStyle/>
          <a:p>
            <a:pPr marL="108000" indent="0">
              <a:lnSpc>
                <a:spcPct val="70000"/>
              </a:lnSpc>
              <a:buNone/>
            </a:pPr>
            <a:r>
              <a:rPr lang="cs-CZ" dirty="0" smtClean="0"/>
              <a:t>                                            </a:t>
            </a:r>
            <a:r>
              <a:rPr lang="cs-CZ" sz="1600" dirty="0" smtClean="0"/>
              <a:t>1. Značka fyzikální veličiny času.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 2. Letadlo je v pohybu, </a:t>
            </a:r>
            <a:r>
              <a:rPr lang="cs-CZ" sz="1600" dirty="0"/>
              <a:t>když se</a:t>
            </a:r>
            <a:r>
              <a:rPr lang="cs-CZ" sz="1600" dirty="0" smtClean="0"/>
              <a:t>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     mění jeho …… vzhledem k Zemi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3. Přístroj pro měření rychlosti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    (např. v automobilu)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4. Myšlená dráha, kterou opisuje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 těleso při pohybu.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5. Pohyb kuličky padající svisle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  z hlediska trajektorie.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6. Pohyb rozjíždějícího se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automobilu z hlediska rychlosti.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7. Pohyb dveří při otvírání z hlediska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  trajektorie.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8. Název fyzikální veličiny, kterou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  značíme s.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</a:t>
            </a:r>
            <a:endParaRPr lang="cs-CZ" sz="16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72566041"/>
              </p:ext>
            </p:extLst>
          </p:nvPr>
        </p:nvGraphicFramePr>
        <p:xfrm>
          <a:off x="179512" y="1556792"/>
          <a:ext cx="5040560" cy="4525960"/>
        </p:xfrm>
        <a:graphic>
          <a:graphicData uri="http://schemas.openxmlformats.org/drawingml/2006/table">
            <a:tbl>
              <a:tblPr/>
              <a:tblGrid>
                <a:gridCol w="336753"/>
                <a:gridCol w="336753"/>
                <a:gridCol w="336753"/>
                <a:gridCol w="336753"/>
                <a:gridCol w="336753"/>
                <a:gridCol w="336753"/>
                <a:gridCol w="355746"/>
                <a:gridCol w="432048"/>
                <a:gridCol w="432048"/>
                <a:gridCol w="360040"/>
                <a:gridCol w="360040"/>
                <a:gridCol w="360040"/>
                <a:gridCol w="360040"/>
                <a:gridCol w="360040"/>
              </a:tblGrid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>
                          <a:effectLst/>
                          <a:latin typeface="Arial"/>
                        </a:rPr>
                        <a:t>1</a:t>
                      </a: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2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3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4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5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6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7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8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67544" y="260648"/>
            <a:ext cx="8229600" cy="864096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> </a:t>
            </a:r>
            <a:r>
              <a:rPr lang="cs-CZ" sz="2000" dirty="0" smtClean="0">
                <a:solidFill>
                  <a:srgbClr val="2323DC"/>
                </a:solidFill>
                <a:latin typeface="Arial" pitchFamily="18"/>
              </a:rPr>
              <a:t>Doplňovačka 7.1 </a:t>
            </a:r>
            <a:r>
              <a:rPr lang="cs-CZ" sz="2000" dirty="0" smtClean="0">
                <a:solidFill>
                  <a:schemeClr val="tx1"/>
                </a:solidFill>
                <a:latin typeface="Arial" pitchFamily="18"/>
              </a:rPr>
              <a:t>- </a:t>
            </a:r>
            <a:r>
              <a:rPr lang="cs-CZ" sz="2000" dirty="0" smtClean="0">
                <a:solidFill>
                  <a:srgbClr val="FF0000"/>
                </a:solidFill>
                <a:latin typeface="Arial" pitchFamily="18"/>
              </a:rPr>
              <a:t>řešení</a:t>
            </a:r>
            <a:r>
              <a:rPr lang="cs-CZ" sz="2000" dirty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2000" dirty="0">
                <a:solidFill>
                  <a:srgbClr val="2323DC"/>
                </a:solidFill>
                <a:latin typeface="Arial" pitchFamily="18"/>
              </a:rPr>
            </a:br>
            <a:r>
              <a:rPr lang="cs-CZ" sz="2000" dirty="0" smtClean="0">
                <a:solidFill>
                  <a:schemeClr val="tx1"/>
                </a:solidFill>
                <a:latin typeface="Arial" pitchFamily="18"/>
              </a:rPr>
              <a:t>Tajenka : Tachometr </a:t>
            </a:r>
            <a:endParaRPr lang="cs-CZ" sz="20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67544" y="1124744"/>
            <a:ext cx="8496944" cy="5472608"/>
          </a:xfrm>
        </p:spPr>
        <p:txBody>
          <a:bodyPr/>
          <a:lstStyle/>
          <a:p>
            <a:pPr marL="108000" indent="0">
              <a:lnSpc>
                <a:spcPct val="70000"/>
              </a:lnSpc>
              <a:buNone/>
            </a:pPr>
            <a:r>
              <a:rPr lang="cs-CZ" dirty="0" smtClean="0"/>
              <a:t>                                            </a:t>
            </a:r>
            <a:r>
              <a:rPr lang="cs-CZ" sz="1600" dirty="0" smtClean="0"/>
              <a:t>1. Značka fyzikální veličiny času.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 2. Letadlo je v pohybu, </a:t>
            </a:r>
            <a:r>
              <a:rPr lang="cs-CZ" sz="1600" dirty="0"/>
              <a:t>když se</a:t>
            </a:r>
            <a:r>
              <a:rPr lang="cs-CZ" sz="1600" dirty="0" smtClean="0"/>
              <a:t>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     mění jeho …… vzhledem k Zemi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3. Přístroj pro měření rychlosti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    (např. v automobilu)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4. Myšlená dráha, kterou opisuje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 těleso při pohybu.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5. Pohyb kuličky padající svisle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  z hlediska trajektorie.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6. Pohyb rozjíždějícího se 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automobilu z hlediska rychlosti.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7. Pohyb dveří při otvírání z hlediska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  trajektorie.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8. Název fyzikální veličiny, kterou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                            značíme s.</a:t>
            </a:r>
          </a:p>
          <a:p>
            <a:pPr marL="108000" indent="0">
              <a:lnSpc>
                <a:spcPct val="70000"/>
              </a:lnSpc>
              <a:buNone/>
            </a:pPr>
            <a:r>
              <a:rPr lang="cs-CZ" sz="1600" dirty="0" smtClean="0"/>
              <a:t>                                                               </a:t>
            </a:r>
            <a:endParaRPr lang="cs-CZ" sz="16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72566041"/>
              </p:ext>
            </p:extLst>
          </p:nvPr>
        </p:nvGraphicFramePr>
        <p:xfrm>
          <a:off x="179512" y="1556792"/>
          <a:ext cx="5040560" cy="4548000"/>
        </p:xfrm>
        <a:graphic>
          <a:graphicData uri="http://schemas.openxmlformats.org/drawingml/2006/table">
            <a:tbl>
              <a:tblPr/>
              <a:tblGrid>
                <a:gridCol w="336753"/>
                <a:gridCol w="336753"/>
                <a:gridCol w="336753"/>
                <a:gridCol w="336753"/>
                <a:gridCol w="336753"/>
                <a:gridCol w="336753"/>
                <a:gridCol w="499762"/>
                <a:gridCol w="288032"/>
                <a:gridCol w="504056"/>
                <a:gridCol w="288032"/>
                <a:gridCol w="360040"/>
                <a:gridCol w="360040"/>
                <a:gridCol w="360040"/>
                <a:gridCol w="360040"/>
              </a:tblGrid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>
                          <a:effectLst/>
                          <a:latin typeface="Arial"/>
                        </a:rPr>
                        <a:t>1</a:t>
                      </a: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600" dirty="0">
                          <a:effectLst/>
                          <a:latin typeface="Arial"/>
                        </a:rPr>
                      </a:b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600" dirty="0">
                          <a:effectLst/>
                          <a:latin typeface="Arial"/>
                        </a:rPr>
                      </a:b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>
                          <a:effectLst/>
                          <a:latin typeface="Arial"/>
                        </a:rPr>
                        <a:t>T</a:t>
                      </a: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600" b="1" dirty="0">
                          <a:effectLst/>
                          <a:latin typeface="Arial"/>
                        </a:rPr>
                      </a:b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600" b="1" dirty="0">
                          <a:effectLst/>
                          <a:latin typeface="Arial"/>
                        </a:rPr>
                      </a:b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2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>
                          <a:effectLst/>
                          <a:latin typeface="Arial"/>
                        </a:rPr>
                        <a:t>P</a:t>
                      </a: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O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L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O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H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A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3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R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Y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CH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L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O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M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Ě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R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4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T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R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A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J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>
                          <a:effectLst/>
                          <a:latin typeface="Arial"/>
                        </a:rPr>
                        <a:t>E</a:t>
                      </a: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K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T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O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R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I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E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5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P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Ř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Í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M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O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Č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A 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R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Ý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6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 dirty="0" smtClean="0">
                          <a:effectLst/>
                          <a:latin typeface="Arial"/>
                        </a:rPr>
                        <a:t>  </a:t>
                      </a:r>
                      <a:r>
                        <a:rPr lang="cs-CZ" sz="1600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sz="1600" b="1" dirty="0">
                          <a:effectLst/>
                          <a:latin typeface="Arial"/>
                        </a:rPr>
                      </a:b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Z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R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Y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CH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L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E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N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Ý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7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/>
                      </a:r>
                      <a:br>
                        <a:rPr lang="cs-CZ" sz="1600" b="1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O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T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Á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Č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I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V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Ý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745"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8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D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R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Á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H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b="1">
                          <a:effectLst/>
                          <a:latin typeface="Arial"/>
                        </a:rPr>
                        <a:t>A</a:t>
                      </a: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>
                          <a:effectLst/>
                          <a:latin typeface="Arial"/>
                        </a:rPr>
                        <a:t/>
                      </a:r>
                      <a:br>
                        <a:rPr lang="cs-CZ" sz="1600">
                          <a:effectLst/>
                          <a:latin typeface="Arial"/>
                        </a:rPr>
                      </a:br>
                      <a:endParaRPr lang="cs-CZ" sz="160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>
                          <a:effectLst/>
                          <a:latin typeface="Arial"/>
                        </a:rPr>
                        <a:t/>
                      </a:r>
                      <a:br>
                        <a:rPr lang="cs-CZ" sz="1600" dirty="0">
                          <a:effectLst/>
                          <a:latin typeface="Arial"/>
                        </a:rPr>
                      </a:br>
                      <a:endParaRPr lang="cs-CZ" sz="1600" dirty="0">
                        <a:effectLst/>
                        <a:latin typeface="Arial"/>
                      </a:endParaRPr>
                    </a:p>
                  </a:txBody>
                  <a:tcPr marL="80821" marR="80821" marT="40410" marB="4041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pPr lvl="0" hangingPunct="0">
              <a:buNone/>
            </a:pP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> </a:t>
            </a:r>
            <a:r>
              <a:rPr lang="cs-CZ" sz="2000" dirty="0" smtClean="0">
                <a:solidFill>
                  <a:srgbClr val="2323DC"/>
                </a:solidFill>
                <a:latin typeface="Arial" pitchFamily="18"/>
              </a:rPr>
              <a:t>Doplňovačka 7.2 </a:t>
            </a:r>
            <a:r>
              <a:rPr lang="cs-CZ" sz="2000" dirty="0" smtClean="0">
                <a:solidFill>
                  <a:schemeClr val="tx1"/>
                </a:solidFill>
                <a:latin typeface="Arial" pitchFamily="18"/>
              </a:rPr>
              <a:t>- pracovní list</a:t>
            </a: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32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Měřící přístroj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23528" y="1412776"/>
            <a:ext cx="8363272" cy="5040560"/>
          </a:xfrm>
        </p:spPr>
        <p:txBody>
          <a:bodyPr/>
          <a:lstStyle/>
          <a:p>
            <a:pPr>
              <a:lnSpc>
                <a:spcPct val="50000"/>
              </a:lnSpc>
              <a:buNone/>
            </a:pPr>
            <a:r>
              <a:rPr lang="cs-CZ" dirty="0" smtClean="0"/>
              <a:t>                                     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          1.Fyzikální veličina, pomocí které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  popisujeme vzájemné působení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  těles.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2. Jedno z fyzikálních polí Země.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3. Síla je určena směrem a ……… .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4. Velikost gravitační síly je přímo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    úměrná ……… tělesa.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5. Planeta nejbližší slunci.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6. Přírodní oběžnice Země.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7. Gravitační síla působící na těleso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    na povrchu Země má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               svislý …. .</a:t>
            </a:r>
            <a:endParaRPr lang="cs-CZ" sz="18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4263899"/>
              </p:ext>
            </p:extLst>
          </p:nvPr>
        </p:nvGraphicFramePr>
        <p:xfrm>
          <a:off x="323528" y="1700808"/>
          <a:ext cx="4380947" cy="4480560"/>
        </p:xfrm>
        <a:graphic>
          <a:graphicData uri="http://schemas.openxmlformats.org/drawingml/2006/table">
            <a:tbl>
              <a:tblPr/>
              <a:tblGrid>
                <a:gridCol w="336723"/>
                <a:gridCol w="315017"/>
                <a:gridCol w="336723"/>
                <a:gridCol w="336723"/>
                <a:gridCol w="336723"/>
                <a:gridCol w="336723"/>
                <a:gridCol w="370396"/>
                <a:gridCol w="303050"/>
                <a:gridCol w="361977"/>
                <a:gridCol w="336723"/>
                <a:gridCol w="336723"/>
                <a:gridCol w="336723"/>
                <a:gridCol w="336723"/>
              </a:tblGrid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1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b="1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>
                          <a:effectLst/>
                          <a:latin typeface="Arial"/>
                        </a:rPr>
                        <a:t/>
                      </a:r>
                      <a:br>
                        <a:rPr lang="cs-CZ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2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b="1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>
                          <a:effectLst/>
                          <a:latin typeface="Arial"/>
                        </a:rPr>
                        <a:t/>
                      </a:r>
                      <a:br>
                        <a:rPr lang="cs-CZ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3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4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5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6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7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>
                          <a:effectLst/>
                          <a:latin typeface="Arial"/>
                        </a:rPr>
                        <a:t/>
                      </a:r>
                      <a:br>
                        <a:rPr lang="cs-CZ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pPr lvl="0" hangingPunct="0">
              <a:buNone/>
            </a:pP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> </a:t>
            </a:r>
            <a:r>
              <a:rPr lang="cs-CZ" sz="2000" dirty="0" smtClean="0">
                <a:solidFill>
                  <a:srgbClr val="2323DC"/>
                </a:solidFill>
                <a:latin typeface="Arial" pitchFamily="18"/>
              </a:rPr>
              <a:t>Doplňovačka 7.2</a:t>
            </a:r>
            <a:r>
              <a:rPr lang="cs-CZ" sz="2000" dirty="0" smtClean="0">
                <a:solidFill>
                  <a:schemeClr val="tx1"/>
                </a:solidFill>
                <a:latin typeface="Arial" pitchFamily="18"/>
              </a:rPr>
              <a:t> - </a:t>
            </a:r>
            <a:r>
              <a:rPr lang="cs-CZ" sz="2000" dirty="0" smtClean="0">
                <a:solidFill>
                  <a:srgbClr val="FF0000"/>
                </a:solidFill>
                <a:latin typeface="Arial" pitchFamily="18"/>
              </a:rPr>
              <a:t>řešení</a:t>
            </a:r>
            <a:r>
              <a:rPr lang="cs-CZ" sz="3200" dirty="0" smtClean="0">
                <a:solidFill>
                  <a:srgbClr val="FF0000"/>
                </a:solidFill>
                <a:latin typeface="Arial" pitchFamily="18"/>
              </a:rPr>
              <a:t/>
            </a:r>
            <a:br>
              <a:rPr lang="cs-CZ" sz="3200" dirty="0" smtClean="0">
                <a:solidFill>
                  <a:srgbClr val="FF0000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Siloměr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23528" y="1412776"/>
            <a:ext cx="8363272" cy="5040560"/>
          </a:xfrm>
        </p:spPr>
        <p:txBody>
          <a:bodyPr/>
          <a:lstStyle/>
          <a:p>
            <a:pPr>
              <a:lnSpc>
                <a:spcPct val="50000"/>
              </a:lnSpc>
              <a:buNone/>
            </a:pPr>
            <a:r>
              <a:rPr lang="cs-CZ" dirty="0" smtClean="0"/>
              <a:t>                                     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          1.Fyzikální veličina, pomocí které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  popisujeme vzájemné působení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  těles.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2. Jedno z fyzikálních polí Země.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3. Síla je určena směrem a ……… .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4. Velikost gravitační síly je přímo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    úměrná ……… tělesa.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5. Planeta nejbližší slunci.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6. Přírodní oběžnice Země.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7. Gravitační síla působící na těleso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 smtClean="0"/>
              <a:t>                                                                         na povrchu Země má </a:t>
            </a:r>
          </a:p>
          <a:p>
            <a:pPr>
              <a:lnSpc>
                <a:spcPct val="70000"/>
              </a:lnSpc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                    svislý …. .</a:t>
            </a:r>
            <a:endParaRPr lang="cs-CZ" sz="18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77765970"/>
              </p:ext>
            </p:extLst>
          </p:nvPr>
        </p:nvGraphicFramePr>
        <p:xfrm>
          <a:off x="323528" y="1700808"/>
          <a:ext cx="4380947" cy="4480560"/>
        </p:xfrm>
        <a:graphic>
          <a:graphicData uri="http://schemas.openxmlformats.org/drawingml/2006/table">
            <a:tbl>
              <a:tblPr/>
              <a:tblGrid>
                <a:gridCol w="336723"/>
                <a:gridCol w="315017"/>
                <a:gridCol w="336723"/>
                <a:gridCol w="336723"/>
                <a:gridCol w="336723"/>
                <a:gridCol w="336723"/>
                <a:gridCol w="370396"/>
                <a:gridCol w="303050"/>
                <a:gridCol w="361977"/>
                <a:gridCol w="336723"/>
                <a:gridCol w="336723"/>
                <a:gridCol w="336723"/>
                <a:gridCol w="336723"/>
              </a:tblGrid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1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b="1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>
                          <a:effectLst/>
                          <a:latin typeface="Arial"/>
                        </a:rPr>
                        <a:t/>
                      </a:r>
                      <a:br>
                        <a:rPr lang="cs-CZ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S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Í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L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A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>
                          <a:effectLst/>
                          <a:latin typeface="Arial"/>
                        </a:rPr>
                        <a:t/>
                      </a:r>
                      <a:br>
                        <a:rPr lang="cs-CZ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2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/>
                      </a:r>
                      <a:br>
                        <a:rPr lang="cs-CZ" b="1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G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R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A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V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I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T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A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Č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N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Í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3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V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E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L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I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K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O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S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T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Í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4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H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M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O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T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N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O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S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T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I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5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M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E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R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K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U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R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6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M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Ě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S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Í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C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7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>
                          <a:effectLst/>
                          <a:latin typeface="Arial"/>
                        </a:rPr>
                        <a:t/>
                      </a:r>
                      <a:br>
                        <a:rPr lang="cs-CZ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S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M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>Ě</a:t>
                      </a: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effectLst/>
                          <a:latin typeface="Arial"/>
                        </a:rPr>
                        <a:t>R</a:t>
                      </a: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>
                          <a:effectLst/>
                          <a:latin typeface="Arial"/>
                        </a:rPr>
                        <a:t/>
                      </a:r>
                      <a:br>
                        <a:rPr lang="cs-CZ" b="1">
                          <a:effectLst/>
                          <a:latin typeface="Arial"/>
                        </a:rPr>
                      </a:br>
                      <a:endParaRPr lang="cs-CZ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>
                          <a:effectLst/>
                          <a:latin typeface="Arial"/>
                        </a:rPr>
                        <a:t/>
                      </a:r>
                      <a:br>
                        <a:rPr lang="cs-CZ" dirty="0">
                          <a:effectLst/>
                          <a:latin typeface="Arial"/>
                        </a:rPr>
                      </a:br>
                      <a:endParaRPr lang="cs-CZ" dirty="0">
                        <a:effectLst/>
                        <a:latin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0839598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395536" y="188640"/>
            <a:ext cx="8352928" cy="994084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> </a:t>
            </a:r>
            <a:r>
              <a:rPr lang="cs-CZ" sz="2000" dirty="0" smtClean="0">
                <a:solidFill>
                  <a:srgbClr val="2323DC"/>
                </a:solidFill>
                <a:latin typeface="Arial" pitchFamily="18"/>
              </a:rPr>
              <a:t>Doplňovačka 7.3 </a:t>
            </a:r>
            <a:r>
              <a:rPr lang="cs-CZ" sz="2000" dirty="0" smtClean="0">
                <a:solidFill>
                  <a:schemeClr val="tx1"/>
                </a:solidFill>
                <a:latin typeface="Arial" pitchFamily="18"/>
              </a:rPr>
              <a:t>- pracovní list</a:t>
            </a: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32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400" dirty="0" smtClean="0">
                <a:solidFill>
                  <a:schemeClr val="tx1"/>
                </a:solidFill>
                <a:latin typeface="Arial" pitchFamily="18"/>
              </a:rPr>
              <a:t>Tajenka: Těžiště je blíže té části tělesa, která má větší …….. . </a:t>
            </a:r>
            <a:endParaRPr lang="cs-CZ" sz="24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23528" y="1196752"/>
            <a:ext cx="8496944" cy="5400600"/>
          </a:xfrm>
        </p:spPr>
        <p:txBody>
          <a:bodyPr/>
          <a:lstStyle/>
          <a:p>
            <a:pPr>
              <a:lnSpc>
                <a:spcPct val="50000"/>
              </a:lnSpc>
              <a:buNone/>
            </a:pPr>
            <a:endParaRPr lang="cs-CZ" sz="1800" dirty="0" smtClean="0"/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1. Fyzikální veličina, kterou vypočítáme,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když vynásobíme rychlost časem.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2. Působiště síly můžeme posunovat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po ……, ve které síla působí, aniž  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by se měnil posuvný účinek síly.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3. Velikost výslednice sil stejného směru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se rovná …… jejich velikostí.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4. Působiště gravitační síly působící na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těleso.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5. Jak velká je výslednice dvou sil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stejné velikosti, ale opačného směru?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6. Velikost výslednice sil opačného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 směru se rovná …….jejich velikostí.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7. Síla, která má na těleso stejný účinek 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jako několik současně působících sil.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8. Označení těžiště tělesa. </a:t>
            </a:r>
          </a:p>
          <a:p>
            <a:pPr>
              <a:lnSpc>
                <a:spcPct val="50000"/>
              </a:lnSpc>
              <a:buNone/>
            </a:pPr>
            <a:endParaRPr lang="cs-CZ" sz="18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23526" y="1844824"/>
          <a:ext cx="4154999" cy="4064000"/>
        </p:xfrm>
        <a:graphic>
          <a:graphicData uri="http://schemas.openxmlformats.org/drawingml/2006/table">
            <a:tbl>
              <a:tblPr/>
              <a:tblGrid>
                <a:gridCol w="432050"/>
                <a:gridCol w="195054"/>
                <a:gridCol w="176406"/>
                <a:gridCol w="301936"/>
                <a:gridCol w="301936"/>
                <a:gridCol w="301936"/>
                <a:gridCol w="332130"/>
                <a:gridCol w="279290"/>
                <a:gridCol w="324581"/>
                <a:gridCol w="301936"/>
                <a:gridCol w="301936"/>
                <a:gridCol w="301936"/>
                <a:gridCol w="301936"/>
                <a:gridCol w="301936"/>
              </a:tblGrid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latin typeface="Arial"/>
                        </a:rPr>
                        <a:t>1</a:t>
                      </a:r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2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3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4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5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6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7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Arial"/>
                        </a:rPr>
                        <a:t/>
                      </a:r>
                      <a:br>
                        <a:rPr lang="cs-CZ" sz="1400" b="1" dirty="0" smtClean="0">
                          <a:latin typeface="Arial"/>
                        </a:rPr>
                      </a:br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8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>
                          <a:latin typeface="Arial"/>
                        </a:rPr>
                        <a:t/>
                      </a:r>
                      <a:br>
                        <a:rPr lang="cs-CZ" sz="1400" dirty="0">
                          <a:latin typeface="Arial"/>
                        </a:rPr>
                      </a:br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512" y="188640"/>
            <a:ext cx="8712968" cy="994084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> </a:t>
            </a:r>
            <a:r>
              <a:rPr lang="cs-CZ" sz="2000" dirty="0" smtClean="0">
                <a:solidFill>
                  <a:srgbClr val="2323DC"/>
                </a:solidFill>
                <a:latin typeface="Arial" pitchFamily="18"/>
              </a:rPr>
              <a:t>Doplňovačka 7.3 </a:t>
            </a:r>
            <a:r>
              <a:rPr lang="cs-CZ" sz="2000" dirty="0" smtClean="0">
                <a:solidFill>
                  <a:srgbClr val="FF0000"/>
                </a:solidFill>
                <a:latin typeface="Arial" pitchFamily="18"/>
              </a:rPr>
              <a:t>- řešení</a:t>
            </a:r>
            <a:r>
              <a:rPr lang="cs-CZ" sz="3200" dirty="0" smtClean="0">
                <a:solidFill>
                  <a:srgbClr val="2323DC"/>
                </a:solidFill>
                <a:latin typeface="Arial" pitchFamily="18"/>
              </a:rPr>
              <a:t/>
            </a:r>
            <a:br>
              <a:rPr lang="cs-CZ" sz="3200" dirty="0" smtClean="0">
                <a:solidFill>
                  <a:srgbClr val="2323DC"/>
                </a:solidFill>
                <a:latin typeface="Arial" pitchFamily="18"/>
              </a:rPr>
            </a:br>
            <a:r>
              <a:rPr lang="cs-CZ" sz="2200" dirty="0" smtClean="0">
                <a:solidFill>
                  <a:schemeClr val="tx1"/>
                </a:solidFill>
                <a:latin typeface="Arial" pitchFamily="18"/>
              </a:rPr>
              <a:t>Tajenka: Těžiště je blíže té části tělesa, která má větší HMOTNOST . </a:t>
            </a:r>
            <a:endParaRPr lang="cs-CZ" sz="2200" dirty="0">
              <a:solidFill>
                <a:schemeClr val="tx1"/>
              </a:solidFill>
              <a:latin typeface="Arial" pitchFamily="18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323528" y="1196752"/>
            <a:ext cx="8496944" cy="5400600"/>
          </a:xfrm>
        </p:spPr>
        <p:txBody>
          <a:bodyPr/>
          <a:lstStyle/>
          <a:p>
            <a:pPr>
              <a:lnSpc>
                <a:spcPct val="50000"/>
              </a:lnSpc>
              <a:buNone/>
            </a:pPr>
            <a:endParaRPr lang="cs-CZ" sz="1800" dirty="0" smtClean="0"/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1. Fyzikální veličina, kterou vypočítáme,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když vynásobíme rychlost časem.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2. Působiště síly můžeme posunovat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po ……, ve které síla působí, aniž  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by se měnil posuvný účinek síly.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3. Velikost výslednice sil stejného směru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se rovná …… jejich velikostí.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4. Působiště gravitační síly působící na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těleso.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5. Jak velká je výslednice dvou sil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stejné velikosti, ale opačného směru?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6. Velikost výslednice sil opačného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   směru se rovná …….jejich velikostí.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7. Síla, která má na těleso stejný účinek  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   jako několik současně působících sil.</a:t>
            </a:r>
          </a:p>
          <a:p>
            <a:pPr>
              <a:lnSpc>
                <a:spcPct val="50000"/>
              </a:lnSpc>
              <a:buNone/>
            </a:pPr>
            <a:r>
              <a:rPr lang="cs-CZ" sz="1800" dirty="0" smtClean="0"/>
              <a:t>                                                                8. Označení těžiště tělesa. </a:t>
            </a:r>
          </a:p>
          <a:p>
            <a:pPr>
              <a:lnSpc>
                <a:spcPct val="50000"/>
              </a:lnSpc>
              <a:buNone/>
            </a:pPr>
            <a:endParaRPr lang="cs-CZ" sz="18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323526" y="1844824"/>
          <a:ext cx="4154999" cy="4064000"/>
        </p:xfrm>
        <a:graphic>
          <a:graphicData uri="http://schemas.openxmlformats.org/drawingml/2006/table">
            <a:tbl>
              <a:tblPr/>
              <a:tblGrid>
                <a:gridCol w="432050"/>
                <a:gridCol w="195054"/>
                <a:gridCol w="176406"/>
                <a:gridCol w="301936"/>
                <a:gridCol w="301936"/>
                <a:gridCol w="301936"/>
                <a:gridCol w="332130"/>
                <a:gridCol w="279290"/>
                <a:gridCol w="324581"/>
                <a:gridCol w="301936"/>
                <a:gridCol w="301936"/>
                <a:gridCol w="301936"/>
                <a:gridCol w="301936"/>
                <a:gridCol w="301936"/>
              </a:tblGrid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latin typeface="Arial"/>
                        </a:rPr>
                        <a:t>1</a:t>
                      </a:r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latin typeface="Arial"/>
                        </a:rPr>
                        <a:t>D</a:t>
                      </a:r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R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Á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H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A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2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>
                          <a:latin typeface="Arial"/>
                        </a:rPr>
                        <a:t>P</a:t>
                      </a:r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Ř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Í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M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C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E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3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S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O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U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Č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T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U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4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T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Ě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Ž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I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Š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T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Ě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5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N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U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L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O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V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Á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6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R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O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Z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D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Í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L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U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7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 dirty="0" smtClean="0">
                          <a:latin typeface="Arial"/>
                        </a:rPr>
                        <a:t/>
                      </a:r>
                      <a:br>
                        <a:rPr lang="cs-CZ" sz="1400" b="1" dirty="0" smtClean="0">
                          <a:latin typeface="Arial"/>
                        </a:rPr>
                      </a:br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/>
                      </a:r>
                      <a:br>
                        <a:rPr lang="cs-CZ" sz="1400" b="1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V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Ý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S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L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E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D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N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I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C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E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8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b="1">
                          <a:latin typeface="Arial"/>
                        </a:rPr>
                        <a:t>T</a:t>
                      </a: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>
                          <a:latin typeface="Arial"/>
                        </a:rPr>
                        <a:t/>
                      </a:r>
                      <a:br>
                        <a:rPr lang="cs-CZ" sz="1400">
                          <a:latin typeface="Arial"/>
                        </a:rPr>
                      </a:br>
                      <a:endParaRPr lang="cs-CZ" sz="140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>
                          <a:latin typeface="Arial"/>
                        </a:rPr>
                        <a:t/>
                      </a:r>
                      <a:br>
                        <a:rPr lang="cs-CZ" sz="1400" dirty="0">
                          <a:latin typeface="Arial"/>
                        </a:rPr>
                      </a:br>
                      <a:endParaRPr lang="cs-CZ" sz="1400" dirty="0">
                        <a:latin typeface="Arial"/>
                      </a:endParaRPr>
                    </a:p>
                  </a:txBody>
                  <a:tcPr marL="72571" marR="72571" marT="36286" marB="36286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dirty="0" smtClean="0"/>
              <a:t>Doplňovačky jsou zpracovány dle jednotlivých kapitol</a:t>
            </a:r>
          </a:p>
          <a:p>
            <a:pPr>
              <a:buNone/>
            </a:pPr>
            <a:r>
              <a:rPr lang="cs-CZ" sz="2000" dirty="0" smtClean="0"/>
              <a:t>učebnice: Fyzika pro 7. ročník základní školy, </a:t>
            </a:r>
          </a:p>
          <a:p>
            <a:pPr>
              <a:buNone/>
            </a:pPr>
            <a:r>
              <a:rPr lang="cs-CZ" sz="2000" dirty="0" smtClean="0"/>
              <a:t>autor Jiří </a:t>
            </a:r>
            <a:r>
              <a:rPr lang="cs-CZ" sz="2000" dirty="0" err="1" smtClean="0"/>
              <a:t>Bohuněk</a:t>
            </a:r>
            <a:r>
              <a:rPr lang="cs-CZ" sz="2000" dirty="0" smtClean="0"/>
              <a:t> a kol., vydalo nakladatelství PROMETHEUS </a:t>
            </a:r>
          </a:p>
          <a:p>
            <a:pPr>
              <a:buNone/>
            </a:pPr>
            <a:r>
              <a:rPr lang="cs-CZ" sz="2000" dirty="0" smtClean="0"/>
              <a:t>v r. 2000.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35180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830</TotalTime>
  <Words>1051</Words>
  <Application>Microsoft Office PowerPoint</Application>
  <PresentationFormat>Předvádění na obrazovce (4:3)</PresentationFormat>
  <Paragraphs>552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 Doplňovačka 7.1 - pracovní list Tajenka : Přístroj, kterým měříme rychlost </vt:lpstr>
      <vt:lpstr> Doplňovačka 7.1 - řešení Tajenka : Tachometr </vt:lpstr>
      <vt:lpstr> Doplňovačka 7.2 - pracovní list Tajenka: Měřící přístroj</vt:lpstr>
      <vt:lpstr> Doplňovačka 7.2 - řešení Tajenka: Siloměr</vt:lpstr>
      <vt:lpstr> Doplňovačka 7.3 - pracovní list Tajenka: Těžiště je blíže té části tělesa, která má větší …….. . </vt:lpstr>
      <vt:lpstr> Doplňovačka 7.3 - řešení Tajenka: Těžiště je blíže té části tělesa, která má větší HMOTNOST . 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 A S</dc:title>
  <dc:creator>Škola</dc:creator>
  <cp:lastModifiedBy>Škola</cp:lastModifiedBy>
  <cp:revision>74</cp:revision>
  <dcterms:created xsi:type="dcterms:W3CDTF">2012-06-01T22:10:47Z</dcterms:created>
  <dcterms:modified xsi:type="dcterms:W3CDTF">2013-03-05T14:48:46Z</dcterms:modified>
</cp:coreProperties>
</file>