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5" Type="http://schemas.openxmlformats.org/officeDocument/2006/relationships/image" Target="../media/image14.JPG"/><Relationship Id="rId10" Type="http://schemas.openxmlformats.org/officeDocument/2006/relationships/image" Target="../media/image9.JPG"/><Relationship Id="rId4" Type="http://schemas.openxmlformats.org/officeDocument/2006/relationships/image" Target="../media/image3.jpeg"/><Relationship Id="rId9" Type="http://schemas.openxmlformats.org/officeDocument/2006/relationships/image" Target="../media/image8.JPG"/><Relationship Id="rId14" Type="http://schemas.openxmlformats.org/officeDocument/2006/relationships/image" Target="../media/image1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13" Type="http://schemas.openxmlformats.org/officeDocument/2006/relationships/image" Target="../media/image23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JPG"/><Relationship Id="rId12" Type="http://schemas.openxmlformats.org/officeDocument/2006/relationships/image" Target="../media/image22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16.JPG"/><Relationship Id="rId11" Type="http://schemas.openxmlformats.org/officeDocument/2006/relationships/image" Target="../media/image21.JPG"/><Relationship Id="rId5" Type="http://schemas.openxmlformats.org/officeDocument/2006/relationships/image" Target="../media/image15.JPG"/><Relationship Id="rId15" Type="http://schemas.openxmlformats.org/officeDocument/2006/relationships/image" Target="../media/image25.JPG"/><Relationship Id="rId10" Type="http://schemas.openxmlformats.org/officeDocument/2006/relationships/image" Target="../media/image20.JPG"/><Relationship Id="rId4" Type="http://schemas.openxmlformats.org/officeDocument/2006/relationships/image" Target="../media/image3.jpeg"/><Relationship Id="rId9" Type="http://schemas.openxmlformats.org/officeDocument/2006/relationships/image" Target="../media/image19.JPG"/><Relationship Id="rId14" Type="http://schemas.openxmlformats.org/officeDocument/2006/relationships/image" Target="../media/image2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5" Type="http://schemas.openxmlformats.org/officeDocument/2006/relationships/image" Target="../media/image32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33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250112132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5.4.2012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VY_52_INOVACE_40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TŘÍDĚNÍ ŽIVOČICHŮ</a:t>
                      </a:r>
                      <a:r>
                        <a:rPr lang="cs-CZ" baseline="0" dirty="0" smtClean="0"/>
                        <a:t> - PROCVIČOVÁNÍ</a:t>
                      </a: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Žáci si procvičují a upevňují systém třídění živočichů. Žák kliknutím označuje chybná tvrzení, vyřazuje chybné obrázky, určuje skupiny podle textové nápovědy. Navazuje na </a:t>
                      </a:r>
                      <a:r>
                        <a:rPr lang="cs-CZ" sz="1600" dirty="0" smtClean="0"/>
                        <a:t>VY_52_INOVACE_39.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Procvičovací materiál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Kliknutím označ </a:t>
            </a:r>
            <a:r>
              <a:rPr lang="cs-CZ" dirty="0" smtClean="0"/>
              <a:t>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(postupuj po řádku)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Mezi </a:t>
            </a:r>
            <a:r>
              <a:rPr lang="cs-CZ" sz="3200" b="1" dirty="0" smtClean="0"/>
              <a:t>bezobratlé</a:t>
            </a:r>
            <a:r>
              <a:rPr lang="cs-CZ" sz="3200" dirty="0" smtClean="0"/>
              <a:t> živočichy </a:t>
            </a:r>
            <a:r>
              <a:rPr lang="cs-CZ" sz="3200" dirty="0" smtClean="0"/>
              <a:t>nepatří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08" t="5884" r="908" b="25391"/>
          <a:stretch/>
        </p:blipFill>
        <p:spPr>
          <a:xfrm>
            <a:off x="2483768" y="2204864"/>
            <a:ext cx="2034428" cy="13981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16" t="19374" r="1016" b="18057"/>
          <a:stretch/>
        </p:blipFill>
        <p:spPr>
          <a:xfrm>
            <a:off x="245775" y="2429299"/>
            <a:ext cx="2072185" cy="12965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94" t="12272" r="1494" b="11527"/>
          <a:stretch/>
        </p:blipFill>
        <p:spPr>
          <a:xfrm>
            <a:off x="6542636" y="2210782"/>
            <a:ext cx="2115563" cy="16120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23" b="17587"/>
          <a:stretch/>
        </p:blipFill>
        <p:spPr>
          <a:xfrm>
            <a:off x="245775" y="3822873"/>
            <a:ext cx="2208729" cy="13979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76" b="19127"/>
          <a:stretch/>
        </p:blipFill>
        <p:spPr>
          <a:xfrm>
            <a:off x="4741167" y="3822874"/>
            <a:ext cx="2141099" cy="144516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17" b="22093"/>
          <a:stretch/>
        </p:blipFill>
        <p:spPr>
          <a:xfrm>
            <a:off x="2544138" y="3725838"/>
            <a:ext cx="2197030" cy="13905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51" r="16713"/>
          <a:stretch/>
        </p:blipFill>
        <p:spPr>
          <a:xfrm>
            <a:off x="5071287" y="2191965"/>
            <a:ext cx="1193035" cy="18288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36" b="15469"/>
          <a:stretch/>
        </p:blipFill>
        <p:spPr>
          <a:xfrm>
            <a:off x="2771800" y="5383877"/>
            <a:ext cx="2085179" cy="139489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8" b="19552"/>
          <a:stretch/>
        </p:blipFill>
        <p:spPr>
          <a:xfrm>
            <a:off x="5071287" y="5436097"/>
            <a:ext cx="2068376" cy="129045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8" t="22438" r="-4768" b="11973"/>
          <a:stretch/>
        </p:blipFill>
        <p:spPr>
          <a:xfrm>
            <a:off x="320434" y="5268036"/>
            <a:ext cx="2223703" cy="145851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96" b="18054"/>
          <a:stretch/>
        </p:blipFill>
        <p:spPr>
          <a:xfrm>
            <a:off x="6882266" y="3860988"/>
            <a:ext cx="2108651" cy="137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</a:t>
            </a:r>
            <a:r>
              <a:rPr lang="cs-CZ" dirty="0" smtClean="0"/>
              <a:t>obrázky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(postupuj po řádku)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Mezi </a:t>
            </a:r>
            <a:r>
              <a:rPr lang="cs-CZ" b="1" dirty="0" smtClean="0"/>
              <a:t>obratlovce</a:t>
            </a:r>
            <a:r>
              <a:rPr lang="cs-CZ" dirty="0" smtClean="0"/>
              <a:t> nepatří: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3" r="7091"/>
          <a:stretch/>
        </p:blipFill>
        <p:spPr>
          <a:xfrm>
            <a:off x="2679320" y="2243495"/>
            <a:ext cx="1509972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18" b="20271"/>
          <a:stretch/>
        </p:blipFill>
        <p:spPr>
          <a:xfrm>
            <a:off x="470277" y="2402006"/>
            <a:ext cx="1828800" cy="11889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87" b="20300"/>
          <a:stretch/>
        </p:blipFill>
        <p:spPr>
          <a:xfrm>
            <a:off x="4283968" y="2265038"/>
            <a:ext cx="2039482" cy="13259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93" b="16142"/>
          <a:stretch/>
        </p:blipFill>
        <p:spPr>
          <a:xfrm>
            <a:off x="507326" y="3910875"/>
            <a:ext cx="1828800" cy="12282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08" b="18224"/>
          <a:stretch/>
        </p:blipFill>
        <p:spPr>
          <a:xfrm>
            <a:off x="6434205" y="1997469"/>
            <a:ext cx="2618865" cy="168569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26" b="16910"/>
          <a:stretch/>
        </p:blipFill>
        <p:spPr>
          <a:xfrm>
            <a:off x="683568" y="5453546"/>
            <a:ext cx="1828800" cy="12282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02" b="16103"/>
          <a:stretch/>
        </p:blipFill>
        <p:spPr>
          <a:xfrm>
            <a:off x="7146920" y="3960719"/>
            <a:ext cx="1828800" cy="12398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0" b="15483"/>
          <a:stretch/>
        </p:blipFill>
        <p:spPr>
          <a:xfrm>
            <a:off x="2782714" y="4103456"/>
            <a:ext cx="1828800" cy="123492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58" b="16247"/>
          <a:stretch/>
        </p:blipFill>
        <p:spPr>
          <a:xfrm>
            <a:off x="2826764" y="5442005"/>
            <a:ext cx="1828800" cy="12398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11" b="20078"/>
          <a:stretch/>
        </p:blipFill>
        <p:spPr>
          <a:xfrm>
            <a:off x="5034057" y="5494894"/>
            <a:ext cx="1828800" cy="113406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6" b="17680"/>
          <a:stretch/>
        </p:blipFill>
        <p:spPr>
          <a:xfrm>
            <a:off x="4703528" y="3782963"/>
            <a:ext cx="2165832" cy="1456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o jakou skupinu obratlovců se jedná: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91276"/>
            <a:ext cx="8229600" cy="4525963"/>
          </a:xfrm>
        </p:spPr>
        <p:txBody>
          <a:bodyPr/>
          <a:lstStyle/>
          <a:p>
            <a:r>
              <a:rPr lang="cs-CZ" dirty="0" smtClean="0"/>
              <a:t>kladou vejce, někdy i živorodí</a:t>
            </a:r>
          </a:p>
          <a:p>
            <a:r>
              <a:rPr lang="cs-CZ" dirty="0" smtClean="0"/>
              <a:t>na povrchu těla mají šupiny</a:t>
            </a:r>
          </a:p>
          <a:p>
            <a:r>
              <a:rPr lang="cs-CZ" dirty="0" smtClean="0"/>
              <a:t>dýchají plícemi</a:t>
            </a:r>
          </a:p>
          <a:p>
            <a:pPr>
              <a:buFont typeface="Wingdings" pitchFamily="2" charset="2"/>
              <a:buChar char="Ø"/>
            </a:pPr>
            <a:r>
              <a:rPr lang="cs-CZ" sz="4000" b="1" u="sng" dirty="0" smtClean="0"/>
              <a:t>PLAZI</a:t>
            </a:r>
            <a:endParaRPr lang="cs-CZ" sz="4000" b="1" u="sng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85" b="17407"/>
          <a:stretch/>
        </p:blipFill>
        <p:spPr>
          <a:xfrm>
            <a:off x="5304548" y="3204052"/>
            <a:ext cx="2836912" cy="1869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08" b="18167"/>
          <a:stretch/>
        </p:blipFill>
        <p:spPr>
          <a:xfrm>
            <a:off x="2627784" y="4500196"/>
            <a:ext cx="2476872" cy="160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Urči, o jakou skupinu obratlovců se jedná: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povrchu těla mají šupiny</a:t>
            </a:r>
          </a:p>
          <a:p>
            <a:r>
              <a:rPr lang="cs-CZ" dirty="0" smtClean="0"/>
              <a:t>kladou vajíčka=jikry</a:t>
            </a:r>
          </a:p>
          <a:p>
            <a:r>
              <a:rPr lang="cs-CZ" dirty="0" smtClean="0"/>
              <a:t>dýchají žábrami</a:t>
            </a:r>
          </a:p>
          <a:p>
            <a:pPr>
              <a:buFont typeface="Wingdings" pitchFamily="2" charset="2"/>
              <a:buChar char="Ø"/>
            </a:pPr>
            <a:r>
              <a:rPr lang="cs-CZ" sz="4000" b="1" u="sng" dirty="0" smtClean="0"/>
              <a:t>RYBY</a:t>
            </a:r>
            <a:endParaRPr lang="cs-CZ" sz="4000" b="1" u="sng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90" b="17520"/>
          <a:stretch/>
        </p:blipFill>
        <p:spPr>
          <a:xfrm>
            <a:off x="5540702" y="2276872"/>
            <a:ext cx="3095625" cy="20335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32" b="18138"/>
          <a:stretch/>
        </p:blipFill>
        <p:spPr>
          <a:xfrm>
            <a:off x="3627327" y="4435926"/>
            <a:ext cx="2843725" cy="1930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Urči, o jakou skupinu obratlovců se jedná: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dýchají plícemi</a:t>
            </a:r>
          </a:p>
          <a:p>
            <a:r>
              <a:rPr lang="cs-CZ" dirty="0" smtClean="0"/>
              <a:t>rodí živá mláďata</a:t>
            </a:r>
          </a:p>
          <a:p>
            <a:r>
              <a:rPr lang="cs-CZ" dirty="0" smtClean="0"/>
              <a:t>patří k nim i člověk</a:t>
            </a:r>
          </a:p>
          <a:p>
            <a:pPr>
              <a:buFont typeface="Wingdings" pitchFamily="2" charset="2"/>
              <a:buChar char="Ø"/>
            </a:pPr>
            <a:r>
              <a:rPr lang="cs-CZ" sz="4000" b="1" u="sng" dirty="0" smtClean="0"/>
              <a:t>SAVCI</a:t>
            </a:r>
            <a:endParaRPr lang="cs-CZ" sz="4000" b="1" u="sng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70" b="15673"/>
          <a:stretch/>
        </p:blipFill>
        <p:spPr>
          <a:xfrm>
            <a:off x="5796136" y="1916832"/>
            <a:ext cx="2548880" cy="174997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80" b="16348"/>
          <a:stretch/>
        </p:blipFill>
        <p:spPr>
          <a:xfrm>
            <a:off x="3995936" y="3861048"/>
            <a:ext cx="2587288" cy="169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označ </a:t>
            </a:r>
            <a:r>
              <a:rPr lang="cs-CZ" dirty="0" smtClean="0"/>
              <a:t>chybná </a:t>
            </a:r>
            <a:r>
              <a:rPr lang="cs-CZ" dirty="0" smtClean="0"/>
              <a:t>tvrzení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PTÁCI</a:t>
            </a:r>
          </a:p>
          <a:p>
            <a:r>
              <a:rPr lang="cs-CZ" sz="3600" dirty="0" smtClean="0"/>
              <a:t>povrch těla kryje peří</a:t>
            </a:r>
          </a:p>
          <a:p>
            <a:r>
              <a:rPr lang="cs-CZ" sz="3600" dirty="0" smtClean="0"/>
              <a:t>dýchají žábrami</a:t>
            </a:r>
          </a:p>
          <a:p>
            <a:r>
              <a:rPr lang="cs-CZ" sz="3600" dirty="0" smtClean="0"/>
              <a:t>rodí živá mláďata</a:t>
            </a:r>
          </a:p>
          <a:p>
            <a:r>
              <a:rPr lang="cs-CZ" sz="3600" dirty="0" smtClean="0"/>
              <a:t>mají zobák a křídla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988840"/>
            <a:ext cx="2980928" cy="29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8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3" dur="7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označ </a:t>
            </a:r>
            <a:r>
              <a:rPr lang="cs-CZ" dirty="0" smtClean="0"/>
              <a:t>chybná </a:t>
            </a:r>
            <a:r>
              <a:rPr lang="cs-CZ" dirty="0" smtClean="0"/>
              <a:t>tvrzení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OBOJŽIVELNÍCI</a:t>
            </a:r>
          </a:p>
          <a:p>
            <a:r>
              <a:rPr lang="cs-CZ" dirty="0" smtClean="0"/>
              <a:t>kladou vajíčka</a:t>
            </a:r>
          </a:p>
          <a:p>
            <a:r>
              <a:rPr lang="cs-CZ" dirty="0" smtClean="0"/>
              <a:t>povrch těla kryjí šupiny</a:t>
            </a:r>
          </a:p>
          <a:p>
            <a:r>
              <a:rPr lang="cs-CZ" dirty="0" smtClean="0"/>
              <a:t>dospělci i larvy žijí pouze ve vodě</a:t>
            </a:r>
          </a:p>
          <a:p>
            <a:r>
              <a:rPr lang="cs-CZ" dirty="0" smtClean="0"/>
              <a:t>larvy dýchají žábrami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816" y="1556792"/>
            <a:ext cx="2347664" cy="2347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335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4000" dirty="0" smtClean="0"/>
              <a:t>Použité zdroje informací:</a:t>
            </a:r>
          </a:p>
          <a:p>
            <a:endParaRPr lang="cs-CZ" sz="40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smtClean="0"/>
              <a:t>48-49</a:t>
            </a:r>
            <a:endParaRPr lang="cs-CZ" sz="2400" dirty="0"/>
          </a:p>
          <a:p>
            <a:pPr algn="l"/>
            <a:endParaRPr lang="cs-CZ" b="1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/>
              <a:t>Obrázky: Microsoft Office Klipart </a:t>
            </a:r>
            <a:r>
              <a:rPr lang="cs-CZ" sz="2400" i="1" dirty="0" smtClean="0"/>
              <a:t>/office.microsoft.com/</a:t>
            </a:r>
            <a:endParaRPr lang="cs-CZ" sz="2400" i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08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233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Kliknutím označ obrázky (postupuj po řádku)</vt:lpstr>
      <vt:lpstr>Kliknutím označ obrázky (postupuj po řádku)</vt:lpstr>
      <vt:lpstr>Urči, o jakou skupinu obratlovců se jedná:</vt:lpstr>
      <vt:lpstr>Urči, o jakou skupinu obratlovců se jedná:</vt:lpstr>
      <vt:lpstr>Urči, o jakou skupinu obratlovců se jedná:</vt:lpstr>
      <vt:lpstr>Kliknutím označ chybná tvrzení</vt:lpstr>
      <vt:lpstr>Kliknutím označ chybná tvrzení</vt:lpstr>
      <vt:lpstr>Prezentace aplikace PowerPoint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24</cp:revision>
  <dcterms:created xsi:type="dcterms:W3CDTF">2013-01-06T11:03:03Z</dcterms:created>
  <dcterms:modified xsi:type="dcterms:W3CDTF">2013-03-04T19:27:05Z</dcterms:modified>
</cp:coreProperties>
</file>