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jpe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2.jpeg"/><Relationship Id="rId5" Type="http://schemas.openxmlformats.org/officeDocument/2006/relationships/image" Target="../media/image11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7.jpe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0.JPG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19.jpeg"/><Relationship Id="rId5" Type="http://schemas.openxmlformats.org/officeDocument/2006/relationships/image" Target="../media/image18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3.jpe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image" Target="../media/image25.JPG"/><Relationship Id="rId5" Type="http://schemas.openxmlformats.org/officeDocument/2006/relationships/image" Target="../media/image24.jpe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5" Type="http://schemas.openxmlformats.org/officeDocument/2006/relationships/hyperlink" Target="http://www.ulekare.cz/clanek/mlecny-a-trvaly-chrup-6248" TargetMode="Externa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813717860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r>
                        <a:rPr lang="cs-CZ" sz="1600" smtClean="0"/>
                        <a:t>.9.2012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VY_52_INOVACE_41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– RŮST A VÝVOJ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osvěžuje žákům znalosti z 3. ročníku, přehledně je seznamuje s vývojovými etapami lidského života, upozorňuje na hlavní znaky jednotlivých období. </a:t>
                      </a:r>
                      <a:r>
                        <a:rPr lang="cs-CZ" dirty="0" smtClean="0"/>
                        <a:t>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Prezentace – výklad učiva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ČLOVĚK – růst a vývoj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novorozenec</a:t>
            </a:r>
          </a:p>
          <a:p>
            <a:r>
              <a:rPr lang="cs-CZ" sz="3200" b="1" dirty="0" smtClean="0"/>
              <a:t>kojenec</a:t>
            </a:r>
          </a:p>
          <a:p>
            <a:r>
              <a:rPr lang="cs-CZ" sz="3200" b="1" dirty="0" smtClean="0"/>
              <a:t>batole</a:t>
            </a:r>
          </a:p>
          <a:p>
            <a:r>
              <a:rPr lang="cs-CZ" sz="3200" b="1" dirty="0" smtClean="0"/>
              <a:t>předškolák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4191100"/>
            <a:ext cx="2924288" cy="262515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školák</a:t>
            </a:r>
          </a:p>
          <a:p>
            <a:r>
              <a:rPr lang="cs-CZ" sz="3200" b="1" dirty="0" smtClean="0"/>
              <a:t>dospívající</a:t>
            </a:r>
          </a:p>
          <a:p>
            <a:r>
              <a:rPr lang="cs-CZ" sz="3200" b="1" dirty="0" smtClean="0"/>
              <a:t>dospělý</a:t>
            </a:r>
          </a:p>
          <a:p>
            <a:r>
              <a:rPr lang="cs-CZ" sz="3200" b="1" dirty="0" smtClean="0"/>
              <a:t>starý člověk</a:t>
            </a:r>
          </a:p>
          <a:p>
            <a:endParaRPr lang="cs-CZ" sz="32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191100"/>
            <a:ext cx="2664296" cy="26669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2488" y="1467365"/>
            <a:ext cx="3779912" cy="251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novorozenec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1991" y="1340768"/>
            <a:ext cx="2802757" cy="4202085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852936"/>
            <a:ext cx="2535543" cy="3801459"/>
          </a:xfrm>
        </p:spPr>
      </p:pic>
      <p:sp>
        <p:nvSpPr>
          <p:cNvPr id="9" name="TextovéPole 8"/>
          <p:cNvSpPr txBox="1"/>
          <p:nvPr/>
        </p:nvSpPr>
        <p:spPr>
          <a:xfrm>
            <a:off x="0" y="1722941"/>
            <a:ext cx="61019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poprvé se </a:t>
            </a:r>
            <a:r>
              <a:rPr lang="cs-CZ" sz="3200" dirty="0" smtClean="0"/>
              <a:t>samostatně</a:t>
            </a:r>
            <a:r>
              <a:rPr lang="cs-CZ" sz="3200" b="1" dirty="0" smtClean="0"/>
              <a:t> nadechne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kojenec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začíná </a:t>
            </a:r>
            <a:r>
              <a:rPr lang="cs-CZ" sz="3200" b="1" dirty="0" smtClean="0"/>
              <a:t>přijímat potravu</a:t>
            </a:r>
          </a:p>
          <a:p>
            <a:r>
              <a:rPr lang="cs-CZ" sz="3200" dirty="0" smtClean="0"/>
              <a:t>hlavně spí a jí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53176"/>
            <a:ext cx="3901440" cy="2599944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396857"/>
            <a:ext cx="2996952" cy="299695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293096"/>
            <a:ext cx="2292701" cy="2292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-5985" y="289394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batole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13866" y="1556791"/>
            <a:ext cx="4524698" cy="3034653"/>
          </a:xfrm>
        </p:spPr>
        <p:txBody>
          <a:bodyPr>
            <a:normAutofit fontScale="85000" lnSpcReduction="20000"/>
          </a:bodyPr>
          <a:lstStyle/>
          <a:p>
            <a:r>
              <a:rPr lang="cs-CZ" sz="3600" dirty="0" smtClean="0"/>
              <a:t>učí se </a:t>
            </a:r>
            <a:r>
              <a:rPr lang="cs-CZ" sz="3600" b="1" dirty="0" smtClean="0"/>
              <a:t>sedět, lézt, chodit</a:t>
            </a:r>
          </a:p>
          <a:p>
            <a:r>
              <a:rPr lang="cs-CZ" sz="3600" dirty="0" smtClean="0"/>
              <a:t>učí se </a:t>
            </a:r>
            <a:r>
              <a:rPr lang="cs-CZ" sz="3600" b="1" dirty="0" smtClean="0"/>
              <a:t>jíst</a:t>
            </a:r>
            <a:r>
              <a:rPr lang="cs-CZ" sz="3600" dirty="0" smtClean="0"/>
              <a:t> pevnou potravu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90089" y="4591445"/>
            <a:ext cx="4038600" cy="1468760"/>
          </a:xfrm>
        </p:spPr>
        <p:txBody>
          <a:bodyPr>
            <a:normAutofit fontScale="85000" lnSpcReduction="20000"/>
          </a:bodyPr>
          <a:lstStyle/>
          <a:p>
            <a:r>
              <a:rPr lang="cs-CZ" sz="3600" dirty="0" smtClean="0"/>
              <a:t>vysloví </a:t>
            </a:r>
            <a:r>
              <a:rPr lang="cs-CZ" sz="3600" b="1" dirty="0" smtClean="0"/>
              <a:t>první slova</a:t>
            </a:r>
          </a:p>
          <a:p>
            <a:r>
              <a:rPr lang="cs-CZ" sz="3600" b="1" dirty="0" smtClean="0"/>
              <a:t>hraje si</a:t>
            </a:r>
          </a:p>
          <a:p>
            <a:r>
              <a:rPr lang="cs-CZ" sz="3600" dirty="0" smtClean="0"/>
              <a:t>rostou mu první </a:t>
            </a:r>
            <a:r>
              <a:rPr lang="cs-CZ" sz="3600" b="1" dirty="0" smtClean="0"/>
              <a:t>zuby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76673"/>
            <a:ext cx="2744521" cy="41147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3166" y="3501008"/>
            <a:ext cx="2505398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předškolák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rozvíjí</a:t>
            </a:r>
            <a:r>
              <a:rPr lang="cs-CZ" sz="3200" dirty="0" smtClean="0"/>
              <a:t> svou </a:t>
            </a:r>
            <a:r>
              <a:rPr lang="cs-CZ" sz="3200" b="1" dirty="0" smtClean="0"/>
              <a:t>řeč</a:t>
            </a:r>
          </a:p>
          <a:p>
            <a:r>
              <a:rPr lang="cs-CZ" sz="3200" dirty="0" smtClean="0"/>
              <a:t>napodobuje dospělé</a:t>
            </a:r>
          </a:p>
          <a:p>
            <a:r>
              <a:rPr lang="cs-CZ" sz="3200" b="1" dirty="0" smtClean="0"/>
              <a:t>učí se udržovat čistotu</a:t>
            </a:r>
            <a:endParaRPr lang="cs-CZ" sz="32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423262"/>
            <a:ext cx="3398148" cy="2264547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268760"/>
            <a:ext cx="2855059" cy="428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školák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vymění mléčný chrup za trvalý</a:t>
            </a:r>
          </a:p>
          <a:p>
            <a:r>
              <a:rPr lang="cs-CZ" sz="3200" dirty="0" smtClean="0"/>
              <a:t>ve škole se naučí </a:t>
            </a:r>
            <a:r>
              <a:rPr lang="cs-CZ" sz="3200" b="1" dirty="0" smtClean="0"/>
              <a:t>číst, psát a počítat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50789" y="4941334"/>
            <a:ext cx="4038600" cy="936105"/>
          </a:xfrm>
        </p:spPr>
        <p:txBody>
          <a:bodyPr>
            <a:noAutofit/>
          </a:bodyPr>
          <a:lstStyle/>
          <a:p>
            <a:r>
              <a:rPr lang="cs-CZ" sz="3200" dirty="0"/>
              <a:t>získá </a:t>
            </a:r>
            <a:r>
              <a:rPr lang="cs-CZ" sz="3200" b="1" dirty="0"/>
              <a:t>znalosti a dovednosti o světě </a:t>
            </a:r>
            <a:r>
              <a:rPr lang="cs-CZ" sz="3200" dirty="0"/>
              <a:t>kolem nás</a:t>
            </a:r>
          </a:p>
          <a:p>
            <a:endParaRPr lang="cs-CZ" sz="32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1315" y="1124742"/>
            <a:ext cx="2486885" cy="374907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149080"/>
            <a:ext cx="3657600" cy="24566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2662" y="2564904"/>
            <a:ext cx="1944216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dospívající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připravuje se </a:t>
            </a:r>
            <a:r>
              <a:rPr lang="cs-CZ" sz="3200" b="1" dirty="0" smtClean="0"/>
              <a:t>na budoucí povolání</a:t>
            </a:r>
          </a:p>
          <a:p>
            <a:r>
              <a:rPr lang="cs-CZ" sz="3200" dirty="0" smtClean="0"/>
              <a:t>dozrává duševně i fyzicky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954" y="973602"/>
            <a:ext cx="2297462" cy="3463510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211"/>
          <a:stretch/>
        </p:blipFill>
        <p:spPr>
          <a:xfrm>
            <a:off x="4716016" y="3573016"/>
            <a:ext cx="2256846" cy="256439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176810"/>
            <a:ext cx="3906355" cy="2578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345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dospělý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vykonává </a:t>
            </a:r>
            <a:r>
              <a:rPr lang="cs-CZ" sz="3200" b="1" dirty="0" smtClean="0"/>
              <a:t>povolání</a:t>
            </a:r>
          </a:p>
          <a:p>
            <a:r>
              <a:rPr lang="cs-CZ" sz="3200" dirty="0" smtClean="0"/>
              <a:t>zakládá </a:t>
            </a:r>
            <a:r>
              <a:rPr lang="cs-CZ" sz="3200" b="1" dirty="0" smtClean="0"/>
              <a:t>rodinu</a:t>
            </a:r>
          </a:p>
          <a:p>
            <a:r>
              <a:rPr lang="cs-CZ" sz="3200" b="1" dirty="0" smtClean="0"/>
              <a:t>stará se o děti</a:t>
            </a:r>
            <a:endParaRPr lang="cs-CZ" sz="32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479059"/>
            <a:ext cx="3018730" cy="3063607"/>
          </a:xfrm>
          <a:prstGeom prst="rect">
            <a:avLst/>
          </a:prstGeo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652997"/>
            <a:ext cx="2890664" cy="2904847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0804" y="3524302"/>
            <a:ext cx="3190664" cy="3190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273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starý člověk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odchází do důchodu</a:t>
            </a:r>
          </a:p>
          <a:p>
            <a:r>
              <a:rPr lang="cs-CZ" sz="3200" dirty="0" smtClean="0"/>
              <a:t>odpočívá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355976" y="4509120"/>
            <a:ext cx="4038600" cy="18710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Projevy stáří: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objevují se vrásky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vlasy šediví a řídnou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zhoršuje se sluch i zrak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 smtClean="0"/>
              <a:t>klouby bolí, svaly slábnou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206" y="2918565"/>
            <a:ext cx="2585959" cy="38884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1" y="1480114"/>
            <a:ext cx="4304592" cy="2876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392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Použité zdroje </a:t>
            </a:r>
            <a:r>
              <a:rPr lang="cs-CZ" sz="4000" dirty="0" smtClean="0"/>
              <a:t>informací: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V</a:t>
            </a:r>
            <a:r>
              <a:rPr lang="cs-CZ" sz="2400" dirty="0"/>
              <a:t>. </a:t>
            </a:r>
            <a:r>
              <a:rPr lang="cs-CZ" sz="2400" dirty="0" smtClean="0"/>
              <a:t>Štiková, </a:t>
            </a:r>
            <a:r>
              <a:rPr lang="cs-CZ" sz="2400" i="1" dirty="0" smtClean="0"/>
              <a:t>PRVOUKA 3</a:t>
            </a:r>
            <a:r>
              <a:rPr lang="cs-CZ" sz="2400" dirty="0" smtClean="0"/>
              <a:t>,učebnice </a:t>
            </a:r>
            <a:r>
              <a:rPr lang="cs-CZ" sz="2400" dirty="0"/>
              <a:t>pro </a:t>
            </a:r>
            <a:r>
              <a:rPr lang="cs-CZ" sz="2400" dirty="0" smtClean="0"/>
              <a:t>3.ročník</a:t>
            </a:r>
            <a:r>
              <a:rPr lang="cs-CZ" sz="2400" dirty="0"/>
              <a:t>, </a:t>
            </a:r>
            <a:r>
              <a:rPr lang="cs-CZ" sz="2400" dirty="0" smtClean="0"/>
              <a:t>nakladatelství </a:t>
            </a:r>
            <a:r>
              <a:rPr lang="cs-CZ" sz="2400" dirty="0"/>
              <a:t>Nová škola </a:t>
            </a:r>
            <a:r>
              <a:rPr lang="cs-CZ" sz="2400" dirty="0" smtClean="0"/>
              <a:t>2002,  </a:t>
            </a:r>
            <a:r>
              <a:rPr lang="cs-CZ" sz="2400" dirty="0"/>
              <a:t>ISBN </a:t>
            </a:r>
            <a:r>
              <a:rPr lang="cs-CZ" sz="2400" dirty="0" smtClean="0"/>
              <a:t>80-7289-044-1, </a:t>
            </a:r>
            <a:r>
              <a:rPr lang="cs-CZ" sz="2400" dirty="0"/>
              <a:t>str. </a:t>
            </a:r>
            <a:r>
              <a:rPr lang="cs-CZ" sz="2400" dirty="0" smtClean="0"/>
              <a:t>64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Obrázky: Microsoft Office Klipart </a:t>
            </a:r>
            <a:r>
              <a:rPr lang="cs-CZ" sz="2400" i="1" dirty="0"/>
              <a:t>/office.microsoft.com/</a:t>
            </a:r>
          </a:p>
          <a:p>
            <a:r>
              <a:rPr lang="cs-CZ" sz="2400" u="sng" dirty="0">
                <a:hlinkClick r:id="rId5"/>
              </a:rPr>
              <a:t>http://www.ulekare.cz/clanek/mlecny-a-trvaly-chrup-6248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6084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241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ČLOVĚK – růst a vývoj</vt:lpstr>
      <vt:lpstr>novorozenec</vt:lpstr>
      <vt:lpstr>kojenec</vt:lpstr>
      <vt:lpstr>batole</vt:lpstr>
      <vt:lpstr>předškolák</vt:lpstr>
      <vt:lpstr>školák</vt:lpstr>
      <vt:lpstr>dospívající</vt:lpstr>
      <vt:lpstr>dospělý</vt:lpstr>
      <vt:lpstr>starý člověk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24</cp:revision>
  <dcterms:created xsi:type="dcterms:W3CDTF">2013-01-06T11:03:03Z</dcterms:created>
  <dcterms:modified xsi:type="dcterms:W3CDTF">2013-03-04T19:53:42Z</dcterms:modified>
</cp:coreProperties>
</file>