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5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7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18" Type="http://schemas.openxmlformats.org/officeDocument/2006/relationships/image" Target="../media/image22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17" Type="http://schemas.openxmlformats.org/officeDocument/2006/relationships/image" Target="../media/image21.jpeg"/><Relationship Id="rId2" Type="http://schemas.openxmlformats.org/officeDocument/2006/relationships/tags" Target="../tags/tag15.xml"/><Relationship Id="rId16" Type="http://schemas.openxmlformats.org/officeDocument/2006/relationships/image" Target="../media/image20.JPG"/><Relationship Id="rId1" Type="http://schemas.openxmlformats.org/officeDocument/2006/relationships/tags" Target="../tags/tag14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5" Type="http://schemas.openxmlformats.org/officeDocument/2006/relationships/image" Target="../media/image19.JPG"/><Relationship Id="rId10" Type="http://schemas.openxmlformats.org/officeDocument/2006/relationships/image" Target="../media/image14.jpeg"/><Relationship Id="rId4" Type="http://schemas.openxmlformats.org/officeDocument/2006/relationships/image" Target="../media/image3.jpeg"/><Relationship Id="rId9" Type="http://schemas.openxmlformats.org/officeDocument/2006/relationships/image" Target="../media/image13.JPG"/><Relationship Id="rId1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hyperlink" Target="http://www.ulekare.cz/clanek/mlecny-a-trvaly-chrup-6248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801378719"/>
              </p:ext>
            </p:extLst>
          </p:nvPr>
        </p:nvGraphicFramePr>
        <p:xfrm>
          <a:off x="457200" y="1526706"/>
          <a:ext cx="822960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5.9.2012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VY_52_INOVACE_42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– RŮST </a:t>
                      </a:r>
                      <a:r>
                        <a:rPr lang="cs-CZ" smtClean="0"/>
                        <a:t>A VÝVOJ - PROCVIČOVÁNÍ</a:t>
                      </a: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Žáci si procvičují a upevňují znalosti o vývojových etapách lidského života. Žák kliknutím označuje chybná tvrzení, vyřazuje chybné obrázky. Navazuje na </a:t>
                      </a:r>
                      <a:r>
                        <a:rPr lang="cs-CZ" sz="1600" dirty="0" smtClean="0"/>
                        <a:t>VY_52_INOVACE_41.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Procvičovací</a:t>
                      </a:r>
                      <a:r>
                        <a:rPr lang="cs-CZ" baseline="0" dirty="0" smtClean="0"/>
                        <a:t> materiál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Vyjmenuj vývojové etapy člověka od narození po stáří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461268"/>
            <a:ext cx="3379643" cy="2236197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844824"/>
            <a:ext cx="4038600" cy="4529978"/>
          </a:xfrm>
        </p:spPr>
        <p:txBody>
          <a:bodyPr>
            <a:normAutofit fontScale="92500" lnSpcReduction="20000"/>
          </a:bodyPr>
          <a:lstStyle/>
          <a:p>
            <a:r>
              <a:rPr lang="cs-CZ" sz="3900" b="1" dirty="0" smtClean="0"/>
              <a:t>novorozenec</a:t>
            </a:r>
          </a:p>
          <a:p>
            <a:r>
              <a:rPr lang="cs-CZ" sz="3900" b="1" dirty="0" smtClean="0"/>
              <a:t>kojenec</a:t>
            </a:r>
          </a:p>
          <a:p>
            <a:r>
              <a:rPr lang="cs-CZ" sz="3900" b="1" dirty="0" smtClean="0"/>
              <a:t>batole</a:t>
            </a:r>
          </a:p>
          <a:p>
            <a:r>
              <a:rPr lang="cs-CZ" sz="3900" b="1" dirty="0" smtClean="0"/>
              <a:t>předškolák</a:t>
            </a:r>
          </a:p>
          <a:p>
            <a:r>
              <a:rPr lang="cs-CZ" sz="3900" b="1" dirty="0" smtClean="0"/>
              <a:t>školák</a:t>
            </a:r>
          </a:p>
          <a:p>
            <a:r>
              <a:rPr lang="cs-CZ" sz="3900" b="1" dirty="0" smtClean="0"/>
              <a:t>dospívající</a:t>
            </a:r>
          </a:p>
          <a:p>
            <a:r>
              <a:rPr lang="cs-CZ" sz="3900" b="1" dirty="0" smtClean="0"/>
              <a:t>dospělý</a:t>
            </a:r>
          </a:p>
          <a:p>
            <a:r>
              <a:rPr lang="cs-CZ" sz="3900" b="1" dirty="0" smtClean="0"/>
              <a:t>starý člověk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2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Kliknutím označ chybná </a:t>
            </a:r>
            <a:r>
              <a:rPr lang="cs-CZ" sz="4000" dirty="0" smtClean="0"/>
              <a:t>tvrzení</a:t>
            </a:r>
            <a:br>
              <a:rPr lang="cs-CZ" sz="4000" dirty="0" smtClean="0"/>
            </a:br>
            <a:r>
              <a:rPr lang="cs-CZ" sz="4000" dirty="0" smtClean="0"/>
              <a:t>(postupuj odshora dolů)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b="1" u="sng" dirty="0" smtClean="0"/>
              <a:t>Batole</a:t>
            </a:r>
          </a:p>
          <a:p>
            <a:r>
              <a:rPr lang="cs-CZ" sz="3500" dirty="0" smtClean="0"/>
              <a:t>učí se sedět, lézt a chodit</a:t>
            </a:r>
          </a:p>
          <a:p>
            <a:r>
              <a:rPr lang="cs-CZ" sz="3500" dirty="0" smtClean="0"/>
              <a:t>začíná přijímat potravu</a:t>
            </a:r>
          </a:p>
          <a:p>
            <a:r>
              <a:rPr lang="cs-CZ" sz="3500" dirty="0" smtClean="0"/>
              <a:t>připravuje se na budoucí povolání</a:t>
            </a:r>
          </a:p>
          <a:p>
            <a:r>
              <a:rPr lang="cs-CZ" sz="3500" dirty="0" smtClean="0"/>
              <a:t>vysloví první slova</a:t>
            </a:r>
          </a:p>
          <a:p>
            <a:r>
              <a:rPr lang="cs-CZ" sz="3500" dirty="0" smtClean="0"/>
              <a:t>poprvé se samostatně nadechne</a:t>
            </a:r>
            <a:endParaRPr lang="cs-CZ" sz="35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426952"/>
            <a:ext cx="2596778" cy="3926937"/>
          </a:xfr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Kliknutím označ chybná </a:t>
            </a:r>
            <a:r>
              <a:rPr lang="cs-CZ" dirty="0" smtClean="0"/>
              <a:t>tvrzení</a:t>
            </a:r>
            <a:br>
              <a:rPr lang="cs-CZ" dirty="0" smtClean="0"/>
            </a:br>
            <a:r>
              <a:rPr lang="cs-CZ" dirty="0" smtClean="0"/>
              <a:t>(postupuj odshora dolů)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038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u="sng" dirty="0" smtClean="0"/>
              <a:t>Dospívající</a:t>
            </a:r>
          </a:p>
          <a:p>
            <a:r>
              <a:rPr lang="cs-CZ" sz="3200" dirty="0" smtClean="0"/>
              <a:t>připravuje se na budoucí povolání</a:t>
            </a:r>
          </a:p>
          <a:p>
            <a:r>
              <a:rPr lang="cs-CZ" sz="3200" dirty="0" smtClean="0"/>
              <a:t>zakládá rodinu</a:t>
            </a:r>
          </a:p>
          <a:p>
            <a:r>
              <a:rPr lang="cs-CZ" sz="3200" dirty="0" smtClean="0"/>
              <a:t>hraje si</a:t>
            </a:r>
          </a:p>
          <a:p>
            <a:r>
              <a:rPr lang="cs-CZ" sz="3200" dirty="0" smtClean="0"/>
              <a:t>poprvé se samostatně nadechne</a:t>
            </a:r>
          </a:p>
          <a:p>
            <a:r>
              <a:rPr lang="cs-CZ" sz="3200" dirty="0" smtClean="0"/>
              <a:t>dozrává duševně i fyzicky</a:t>
            </a:r>
            <a:endParaRPr lang="cs-CZ" sz="3200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1850" y="1844824"/>
            <a:ext cx="4559608" cy="3009341"/>
          </a:xfr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Kliknutím označ chybná </a:t>
            </a:r>
            <a:r>
              <a:rPr lang="cs-CZ" dirty="0" smtClean="0"/>
              <a:t>tvrzení</a:t>
            </a:r>
            <a:br>
              <a:rPr lang="cs-CZ" dirty="0" smtClean="0"/>
            </a:br>
            <a:r>
              <a:rPr lang="cs-CZ" dirty="0" smtClean="0"/>
              <a:t>(postupuj odshora dolů)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b="1" u="sng" dirty="0" smtClean="0"/>
              <a:t>Školák</a:t>
            </a:r>
          </a:p>
          <a:p>
            <a:r>
              <a:rPr lang="cs-CZ" sz="3600" dirty="0" smtClean="0"/>
              <a:t>napodobuje dospělé</a:t>
            </a:r>
          </a:p>
          <a:p>
            <a:r>
              <a:rPr lang="cs-CZ" sz="3600" dirty="0" smtClean="0"/>
              <a:t>ve škole se naučí číst, psát a počítat</a:t>
            </a:r>
          </a:p>
          <a:p>
            <a:r>
              <a:rPr lang="cs-CZ" sz="3600" dirty="0" smtClean="0"/>
              <a:t>začíná přijímat potravu</a:t>
            </a:r>
          </a:p>
          <a:p>
            <a:r>
              <a:rPr lang="cs-CZ" sz="3600" dirty="0" smtClean="0"/>
              <a:t>rostou mu první zuby</a:t>
            </a:r>
          </a:p>
          <a:p>
            <a:r>
              <a:rPr lang="cs-CZ" sz="3600" dirty="0" smtClean="0"/>
              <a:t>odchází do důchodu</a:t>
            </a:r>
            <a:endParaRPr lang="cs-CZ" sz="36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4199" y="1488564"/>
            <a:ext cx="3605609" cy="3605609"/>
          </a:xfr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Kliknutím označ chybná </a:t>
            </a:r>
            <a:r>
              <a:rPr lang="cs-CZ" dirty="0" smtClean="0"/>
              <a:t>tvrzení</a:t>
            </a:r>
            <a:br>
              <a:rPr lang="cs-CZ" dirty="0" smtClean="0"/>
            </a:br>
            <a:r>
              <a:rPr lang="cs-CZ" dirty="0" smtClean="0"/>
              <a:t>(postupuj odshora dolů)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dirty="0" smtClean="0"/>
              <a:t>Předškolák</a:t>
            </a:r>
          </a:p>
          <a:p>
            <a:r>
              <a:rPr lang="cs-CZ" sz="3200" dirty="0" smtClean="0"/>
              <a:t>rozvíjí svou řeč</a:t>
            </a:r>
          </a:p>
          <a:p>
            <a:r>
              <a:rPr lang="cs-CZ" sz="3200" dirty="0" smtClean="0"/>
              <a:t>vymění mléčný chrup za trvalý</a:t>
            </a:r>
          </a:p>
          <a:p>
            <a:r>
              <a:rPr lang="cs-CZ" sz="3200" dirty="0" smtClean="0"/>
              <a:t>užívá odpočinku</a:t>
            </a:r>
          </a:p>
          <a:p>
            <a:r>
              <a:rPr lang="cs-CZ" sz="3200" dirty="0" smtClean="0"/>
              <a:t>zakládá rodinu</a:t>
            </a:r>
          </a:p>
          <a:p>
            <a:r>
              <a:rPr lang="cs-CZ" sz="3200" dirty="0" smtClean="0"/>
              <a:t>učí se udržovat čistotu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700808"/>
            <a:ext cx="2426208" cy="3657600"/>
          </a:xfr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Klinutím odstraň chybné obrázky, tak aby vznikla souvislá řada od narození po stáří </a:t>
            </a:r>
            <a:br>
              <a:rPr lang="cs-CZ" sz="3200" dirty="0" smtClean="0"/>
            </a:br>
            <a:r>
              <a:rPr lang="cs-CZ" sz="3200" dirty="0" smtClean="0"/>
              <a:t>(postupuj po řádku)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8706"/>
            <a:ext cx="1728868" cy="1152128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663"/>
          <a:stretch/>
        </p:blipFill>
        <p:spPr>
          <a:xfrm>
            <a:off x="441147" y="5053173"/>
            <a:ext cx="1495028" cy="17334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963"/>
          <a:stretch/>
        </p:blipFill>
        <p:spPr>
          <a:xfrm>
            <a:off x="1767087" y="1516782"/>
            <a:ext cx="1567036" cy="164544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8" b="26361"/>
          <a:stretch/>
        </p:blipFill>
        <p:spPr>
          <a:xfrm>
            <a:off x="2509883" y="3400890"/>
            <a:ext cx="1648479" cy="15974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41" b="12879"/>
          <a:stretch/>
        </p:blipFill>
        <p:spPr>
          <a:xfrm>
            <a:off x="6007939" y="3343778"/>
            <a:ext cx="1426080" cy="16117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09"/>
          <a:stretch/>
        </p:blipFill>
        <p:spPr>
          <a:xfrm>
            <a:off x="7234722" y="1628054"/>
            <a:ext cx="1723264" cy="14179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448"/>
          <a:stretch/>
        </p:blipFill>
        <p:spPr>
          <a:xfrm>
            <a:off x="4207177" y="5373414"/>
            <a:ext cx="1512821" cy="12999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97" y="3420659"/>
            <a:ext cx="2123728" cy="141526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900"/>
          <a:stretch/>
        </p:blipFill>
        <p:spPr>
          <a:xfrm>
            <a:off x="4509344" y="3420659"/>
            <a:ext cx="1372342" cy="156577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6057" y="1628054"/>
            <a:ext cx="1452596" cy="145401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75"/>
          <a:stretch/>
        </p:blipFill>
        <p:spPr>
          <a:xfrm>
            <a:off x="3635774" y="1516782"/>
            <a:ext cx="1327814" cy="180406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423" y="5489347"/>
            <a:ext cx="1766416" cy="11805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5258920"/>
            <a:ext cx="1506562" cy="152895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5" b="28827"/>
          <a:stretch/>
        </p:blipFill>
        <p:spPr>
          <a:xfrm>
            <a:off x="7577792" y="3318662"/>
            <a:ext cx="1566208" cy="166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Použité zdroje informací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V. Štiková, </a:t>
            </a:r>
            <a:r>
              <a:rPr lang="cs-CZ" sz="2400" i="1" dirty="0"/>
              <a:t>PRVOUKA 3</a:t>
            </a:r>
            <a:r>
              <a:rPr lang="cs-CZ" sz="2400" dirty="0"/>
              <a:t>,učebnice pro 3.ročník, nakladatelství Nová škola 2002,  ISBN 80-7289-044-1, str. 64</a:t>
            </a:r>
          </a:p>
          <a:p>
            <a:endParaRPr lang="cs-CZ" sz="2400" dirty="0"/>
          </a:p>
          <a:p>
            <a:r>
              <a:rPr lang="cs-CZ" sz="2400" dirty="0"/>
              <a:t>Obrázky: Microsoft Office Klipart </a:t>
            </a:r>
            <a:r>
              <a:rPr lang="cs-CZ" sz="2400" i="1" dirty="0"/>
              <a:t>/office.microsoft.com/</a:t>
            </a:r>
          </a:p>
          <a:p>
            <a:r>
              <a:rPr lang="cs-CZ" sz="2400" u="sng" dirty="0">
                <a:hlinkClick r:id="rId5"/>
              </a:rPr>
              <a:t>http://www.ulekare.cz/clanek/mlecny-a-trvaly-chrup-6248</a:t>
            </a:r>
            <a:endParaRPr lang="cs-CZ" sz="2400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61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234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Vyjmenuj vývojové etapy člověka od narození po stáří</vt:lpstr>
      <vt:lpstr>Kliknutím označ chybná tvrzení (postupuj odshora dolů)</vt:lpstr>
      <vt:lpstr>Kliknutím označ chybná tvrzení (postupuj odshora dolů)</vt:lpstr>
      <vt:lpstr>Kliknutím označ chybná tvrzení (postupuj odshora dolů)</vt:lpstr>
      <vt:lpstr>Kliknutím označ chybná tvrzení (postupuj odshora dolů)</vt:lpstr>
      <vt:lpstr>Klinutím odstraň chybné obrázky, tak aby vznikla souvislá řada od narození po stáří  (postupuj po řádku)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21</cp:revision>
  <dcterms:created xsi:type="dcterms:W3CDTF">2013-01-06T11:03:03Z</dcterms:created>
  <dcterms:modified xsi:type="dcterms:W3CDTF">2013-03-04T19:53:02Z</dcterms:modified>
</cp:coreProperties>
</file>