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7.JPG"/><Relationship Id="rId5" Type="http://schemas.openxmlformats.org/officeDocument/2006/relationships/image" Target="../media/image6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image" Target="../media/image8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1.JP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0.JPG"/><Relationship Id="rId5" Type="http://schemas.openxmlformats.org/officeDocument/2006/relationships/image" Target="../media/image9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12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4.JPG"/><Relationship Id="rId5" Type="http://schemas.openxmlformats.org/officeDocument/2006/relationships/image" Target="../media/image13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hyperlink" Target="http://www.zbynekmlcoch.cz/informace/medicina/anatomie-lidske-telo/pocet-kosti-v-lidskem-tele-kolik-kosti-ma-clovek-informace-kostra-obrazek" TargetMode="Externa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204693818"/>
              </p:ext>
            </p:extLst>
          </p:nvPr>
        </p:nvGraphicFramePr>
        <p:xfrm>
          <a:off x="457200" y="1526706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</a:t>
                      </a:r>
                      <a:r>
                        <a:rPr lang="cs-CZ" sz="1600" baseline="0" dirty="0" smtClean="0"/>
                        <a:t>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10.9.2012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VY_52_INOVACE_43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mtClean="0"/>
                        <a:t>KOSTRA</a:t>
                      </a:r>
                    </a:p>
                    <a:p>
                      <a:r>
                        <a:rPr lang="cs-CZ" smtClean="0"/>
                        <a:t>Prezentace </a:t>
                      </a:r>
                      <a:r>
                        <a:rPr lang="cs-CZ" dirty="0" smtClean="0"/>
                        <a:t>žáky seznamuje </a:t>
                      </a:r>
                      <a:r>
                        <a:rPr lang="cs-CZ" smtClean="0"/>
                        <a:t>s kosterní soustavou člověka,</a:t>
                      </a:r>
                      <a:r>
                        <a:rPr lang="cs-CZ" baseline="0" smtClean="0"/>
                        <a:t> běžnými úrazy a správným životním stylem.</a:t>
                      </a:r>
                      <a:r>
                        <a:rPr lang="cs-CZ" smtClean="0"/>
                        <a:t> </a:t>
                      </a:r>
                      <a:r>
                        <a:rPr lang="cs-CZ" dirty="0" smtClean="0"/>
                        <a:t>Může sloužit i k samostatnému zápisu </a:t>
                      </a:r>
                      <a:r>
                        <a:rPr lang="cs-CZ" smtClean="0"/>
                        <a:t>učiva.</a:t>
                      </a:r>
                      <a:endParaRPr lang="cs-CZ" dirty="0" smtClean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Prezentace – výklad učiva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KOSTRA</a:t>
            </a:r>
            <a:endParaRPr lang="cs-CZ" sz="4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466342"/>
            <a:ext cx="3898776" cy="4525963"/>
          </a:xfrm>
        </p:spPr>
        <p:txBody>
          <a:bodyPr>
            <a:normAutofit/>
          </a:bodyPr>
          <a:lstStyle/>
          <a:p>
            <a:r>
              <a:rPr lang="cs-CZ" b="1" dirty="0" smtClean="0"/>
              <a:t>pevná opora těla</a:t>
            </a:r>
          </a:p>
          <a:p>
            <a:r>
              <a:rPr lang="cs-CZ" b="1" dirty="0" smtClean="0"/>
              <a:t>ochrana vnitřních orgánů</a:t>
            </a:r>
          </a:p>
          <a:p>
            <a:r>
              <a:rPr lang="cs-CZ" b="1" dirty="0" smtClean="0"/>
              <a:t>upínají se na ni svaly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39952" y="3212976"/>
            <a:ext cx="5004047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800" b="1" u="sng" dirty="0">
                <a:solidFill>
                  <a:prstClr val="black"/>
                </a:solidFill>
              </a:rPr>
              <a:t>Hlavní části: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 smtClean="0">
                <a:solidFill>
                  <a:prstClr val="black"/>
                </a:solidFill>
              </a:rPr>
              <a:t>lebka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 smtClean="0">
                <a:solidFill>
                  <a:prstClr val="black"/>
                </a:solidFill>
              </a:rPr>
              <a:t>hrudní koš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 smtClean="0">
                <a:solidFill>
                  <a:prstClr val="black"/>
                </a:solidFill>
              </a:rPr>
              <a:t>páteř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 smtClean="0">
                <a:solidFill>
                  <a:prstClr val="black"/>
                </a:solidFill>
              </a:rPr>
              <a:t>kostra horních končetin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 smtClean="0">
                <a:solidFill>
                  <a:prstClr val="black"/>
                </a:solidFill>
              </a:rPr>
              <a:t>kostra dolních končetin</a:t>
            </a:r>
            <a:endParaRPr lang="cs-CZ" sz="2800" b="1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5500" y="848952"/>
            <a:ext cx="2438400" cy="36576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4005064"/>
            <a:ext cx="1883516" cy="2640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KOSTRA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Spojení kostí:</a:t>
            </a:r>
          </a:p>
          <a:p>
            <a:r>
              <a:rPr lang="cs-CZ" b="1" i="1" dirty="0" smtClean="0"/>
              <a:t>pevné</a:t>
            </a:r>
            <a:r>
              <a:rPr lang="cs-CZ" b="1" dirty="0" smtClean="0"/>
              <a:t> – švy </a:t>
            </a:r>
            <a:r>
              <a:rPr lang="cs-CZ" dirty="0" smtClean="0"/>
              <a:t>(lebka)</a:t>
            </a:r>
          </a:p>
          <a:p>
            <a:r>
              <a:rPr lang="cs-CZ" b="1" i="1" dirty="0" smtClean="0"/>
              <a:t>pohyblivé</a:t>
            </a:r>
            <a:r>
              <a:rPr lang="cs-CZ" b="1" dirty="0" smtClean="0"/>
              <a:t> – klouby </a:t>
            </a:r>
            <a:r>
              <a:rPr lang="cs-CZ" dirty="0" smtClean="0"/>
              <a:t>(rameno, kyčel,..)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932040" y="4113954"/>
            <a:ext cx="4038600" cy="2476872"/>
          </a:xfrm>
        </p:spPr>
        <p:txBody>
          <a:bodyPr/>
          <a:lstStyle/>
          <a:p>
            <a:r>
              <a:rPr lang="cs-CZ" b="1" dirty="0" smtClean="0"/>
              <a:t>pánev</a:t>
            </a:r>
            <a:r>
              <a:rPr lang="cs-CZ" dirty="0" smtClean="0"/>
              <a:t> – součást kostry dolních končetin</a:t>
            </a:r>
          </a:p>
          <a:p>
            <a:r>
              <a:rPr lang="cs-CZ" b="1" dirty="0" smtClean="0"/>
              <a:t>klíční kost,  lopatka </a:t>
            </a:r>
            <a:r>
              <a:rPr lang="cs-CZ" dirty="0" smtClean="0"/>
              <a:t>– součást kostry horních končetin</a:t>
            </a:r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196752"/>
            <a:ext cx="2201244" cy="22012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107981"/>
            <a:ext cx="3173550" cy="2266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KOSTRA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dirty="0" smtClean="0"/>
              <a:t>Zajímavost:</a:t>
            </a:r>
          </a:p>
          <a:p>
            <a:r>
              <a:rPr lang="cs-CZ" i="1" dirty="0" smtClean="0"/>
              <a:t>Největší kostí </a:t>
            </a:r>
            <a:r>
              <a:rPr lang="cs-CZ" dirty="0" smtClean="0"/>
              <a:t>těla je kost stehenní (50cm)</a:t>
            </a:r>
          </a:p>
          <a:p>
            <a:r>
              <a:rPr lang="cs-CZ" i="1" dirty="0" smtClean="0"/>
              <a:t>Nejmenší kostí </a:t>
            </a:r>
            <a:r>
              <a:rPr lang="cs-CZ" dirty="0" smtClean="0"/>
              <a:t>je třmínek - kůstka vnitřního ucha (2,6mm)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4662494"/>
            <a:ext cx="4038600" cy="216083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Uvnitř některých kostí se nachází </a:t>
            </a:r>
            <a:r>
              <a:rPr lang="cs-CZ" i="1" dirty="0" smtClean="0"/>
              <a:t>červená</a:t>
            </a:r>
            <a:r>
              <a:rPr lang="cs-CZ" dirty="0" smtClean="0"/>
              <a:t> </a:t>
            </a:r>
            <a:r>
              <a:rPr lang="cs-CZ" i="1" dirty="0" smtClean="0"/>
              <a:t>kostní</a:t>
            </a:r>
            <a:r>
              <a:rPr lang="cs-CZ" dirty="0" smtClean="0"/>
              <a:t> </a:t>
            </a:r>
            <a:r>
              <a:rPr lang="cs-CZ" i="1" dirty="0" smtClean="0"/>
              <a:t>dřeň</a:t>
            </a:r>
            <a:r>
              <a:rPr lang="cs-CZ" dirty="0" smtClean="0"/>
              <a:t>, </a:t>
            </a:r>
            <a:r>
              <a:rPr lang="cs-CZ" dirty="0"/>
              <a:t>v které se </a:t>
            </a:r>
            <a:r>
              <a:rPr lang="cs-CZ" b="1" dirty="0"/>
              <a:t>tvoří červené </a:t>
            </a:r>
            <a:r>
              <a:rPr lang="cs-CZ" b="1" dirty="0" smtClean="0"/>
              <a:t>a bílé krvinky</a:t>
            </a:r>
            <a:endParaRPr lang="cs-CZ" b="1" dirty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0377" y="476672"/>
            <a:ext cx="2787823" cy="4185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KOSTRA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58399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Nejčastější úrazy:</a:t>
            </a:r>
          </a:p>
          <a:p>
            <a:r>
              <a:rPr lang="cs-CZ" b="1" dirty="0" smtClean="0"/>
              <a:t>podvrtnutí</a:t>
            </a:r>
            <a:r>
              <a:rPr lang="cs-CZ" dirty="0" smtClean="0"/>
              <a:t> (kotník, palec)</a:t>
            </a:r>
          </a:p>
          <a:p>
            <a:r>
              <a:rPr lang="cs-CZ" b="1" dirty="0" smtClean="0"/>
              <a:t>zlomeniny</a:t>
            </a:r>
            <a:r>
              <a:rPr lang="cs-CZ" dirty="0" smtClean="0"/>
              <a:t> (kosti)</a:t>
            </a:r>
          </a:p>
          <a:p>
            <a:r>
              <a:rPr lang="cs-CZ" b="1" dirty="0" smtClean="0"/>
              <a:t>vykloubeniny</a:t>
            </a:r>
            <a:r>
              <a:rPr lang="cs-CZ" dirty="0" smtClean="0"/>
              <a:t> (klouby)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3645024"/>
            <a:ext cx="4038600" cy="3096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Nemoci:</a:t>
            </a:r>
          </a:p>
          <a:p>
            <a:r>
              <a:rPr lang="cs-CZ" b="1" dirty="0" smtClean="0"/>
              <a:t>vybočení páteře </a:t>
            </a:r>
            <a:r>
              <a:rPr lang="cs-CZ" dirty="0" smtClean="0"/>
              <a:t>(skolióza)</a:t>
            </a:r>
          </a:p>
          <a:p>
            <a:r>
              <a:rPr lang="cs-CZ" b="1" dirty="0" smtClean="0"/>
              <a:t>zánět kloubů </a:t>
            </a:r>
            <a:r>
              <a:rPr lang="cs-CZ" dirty="0" smtClean="0"/>
              <a:t>(artritida) </a:t>
            </a:r>
          </a:p>
          <a:p>
            <a:r>
              <a:rPr lang="cs-CZ" b="1" dirty="0" smtClean="0"/>
              <a:t>křivice</a:t>
            </a:r>
            <a:r>
              <a:rPr lang="cs-CZ" dirty="0" smtClean="0"/>
              <a:t>(akutní </a:t>
            </a:r>
            <a:r>
              <a:rPr lang="cs-CZ" dirty="0"/>
              <a:t>nedostatek vitamínu </a:t>
            </a:r>
            <a:r>
              <a:rPr lang="cs-CZ" dirty="0" smtClean="0"/>
              <a:t>D)</a:t>
            </a:r>
            <a:endParaRPr lang="cs-CZ" dirty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2235" y="620688"/>
            <a:ext cx="2489027" cy="32262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546002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632730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KOSTRA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Kostře škodí:</a:t>
            </a:r>
          </a:p>
          <a:p>
            <a:r>
              <a:rPr lang="cs-CZ" sz="3200" b="1" dirty="0" smtClean="0"/>
              <a:t>špatné </a:t>
            </a:r>
            <a:r>
              <a:rPr lang="cs-CZ" sz="3200" b="1" i="1" dirty="0" smtClean="0"/>
              <a:t>držení těla</a:t>
            </a:r>
          </a:p>
          <a:p>
            <a:r>
              <a:rPr lang="cs-CZ" sz="3200" b="1" dirty="0" smtClean="0"/>
              <a:t>nesprávné a</a:t>
            </a:r>
            <a:r>
              <a:rPr lang="cs-CZ" sz="3200" b="1" i="1" dirty="0" smtClean="0"/>
              <a:t> </a:t>
            </a:r>
            <a:r>
              <a:rPr lang="cs-CZ" sz="3200" b="1" dirty="0" smtClean="0"/>
              <a:t>dlouhodobé </a:t>
            </a:r>
            <a:r>
              <a:rPr lang="cs-CZ" sz="3200" b="1" i="1" dirty="0" smtClean="0"/>
              <a:t>sezení</a:t>
            </a:r>
          </a:p>
          <a:p>
            <a:r>
              <a:rPr lang="cs-CZ" sz="3200" b="1" dirty="0" smtClean="0"/>
              <a:t>nevhodná </a:t>
            </a:r>
            <a:r>
              <a:rPr lang="cs-CZ" sz="3200" b="1" i="1" dirty="0" smtClean="0"/>
              <a:t>obuv</a:t>
            </a:r>
          </a:p>
          <a:p>
            <a:r>
              <a:rPr lang="cs-CZ" sz="3200" b="1" dirty="0" smtClean="0"/>
              <a:t>nošení </a:t>
            </a:r>
            <a:r>
              <a:rPr lang="cs-CZ" sz="3200" b="1" i="1" dirty="0" smtClean="0"/>
              <a:t>těžkých břemen</a:t>
            </a:r>
            <a:endParaRPr lang="cs-CZ" sz="3200" b="1" i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9660" y="2060848"/>
            <a:ext cx="3657600" cy="2414016"/>
          </a:xfr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KOSTRA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98628" y="14578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Kostře prospívá:</a:t>
            </a:r>
          </a:p>
          <a:p>
            <a:r>
              <a:rPr lang="cs-CZ" sz="3200" dirty="0" smtClean="0"/>
              <a:t>zdravý </a:t>
            </a:r>
            <a:r>
              <a:rPr lang="cs-CZ" sz="3200" b="1" dirty="0" smtClean="0"/>
              <a:t>pohyb a cvičení</a:t>
            </a:r>
          </a:p>
          <a:p>
            <a:r>
              <a:rPr lang="cs-CZ" sz="3200" dirty="0" smtClean="0"/>
              <a:t>strava bohatá na </a:t>
            </a:r>
            <a:r>
              <a:rPr lang="cs-CZ" sz="3200" b="1" dirty="0" smtClean="0"/>
              <a:t>vápník a vitamín D</a:t>
            </a:r>
            <a:endParaRPr lang="cs-CZ" sz="32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5244" y="1844824"/>
            <a:ext cx="4043081" cy="2694335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337720"/>
            <a:ext cx="252028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/>
              <a:t>J.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ČLOVĚK A JEHO SVĚT, nakladatelství Nová </a:t>
            </a:r>
            <a:r>
              <a:rPr lang="cs-CZ" sz="2400" dirty="0" smtClean="0"/>
              <a:t>škola, Brno </a:t>
            </a:r>
            <a:r>
              <a:rPr lang="cs-CZ" sz="2400" dirty="0"/>
              <a:t>2004,  ISBN 80-7289-063-8, str. </a:t>
            </a:r>
            <a:r>
              <a:rPr lang="cs-CZ" sz="2400" dirty="0" smtClean="0"/>
              <a:t>53-54</a:t>
            </a:r>
          </a:p>
          <a:p>
            <a:r>
              <a:rPr lang="cs-CZ" sz="2400" dirty="0" smtClean="0"/>
              <a:t>Kolektiv autorů, Encyklopedie zdravé ženy, vydal Knižní klub(ISBN 80-7176-479-5) ve spolupráci s nakladatelstvím </a:t>
            </a:r>
            <a:r>
              <a:rPr lang="cs-CZ" sz="2400" dirty="0" err="1" smtClean="0"/>
              <a:t>Pragma</a:t>
            </a:r>
            <a:r>
              <a:rPr lang="cs-CZ" sz="2400" dirty="0" smtClean="0"/>
              <a:t>(ISBN 80-80-7205-368-X), Praha 1997</a:t>
            </a:r>
            <a:r>
              <a:rPr lang="cs-CZ" sz="2400" smtClean="0"/>
              <a:t>,  str.573-575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Obrázky</a:t>
            </a:r>
            <a:r>
              <a:rPr lang="cs-CZ" sz="2400" dirty="0"/>
              <a:t>: Microsoft Office Klipart </a:t>
            </a:r>
            <a:r>
              <a:rPr lang="cs-CZ" sz="2400" i="1" dirty="0"/>
              <a:t>/office.microsoft.com/</a:t>
            </a:r>
          </a:p>
          <a:p>
            <a:endParaRPr lang="cs-CZ" sz="2400" dirty="0" smtClean="0"/>
          </a:p>
          <a:p>
            <a:r>
              <a:rPr lang="cs-CZ" sz="2400" u="sng" dirty="0">
                <a:hlinkClick r:id="rId5"/>
              </a:rPr>
              <a:t>http://www.zbynekmlcoch.cz/informace/medicina/anatomie-lidske-telo/pocet-kosti-v-lidskem-tele-kolik-kosti-ma-clovek-informace-kostra-obrazek</a:t>
            </a:r>
            <a:endParaRPr lang="cs-CZ" sz="2400" dirty="0"/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904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302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KOSTRA</vt:lpstr>
      <vt:lpstr>KOSTRA</vt:lpstr>
      <vt:lpstr>KOSTRA</vt:lpstr>
      <vt:lpstr>KOSTRA</vt:lpstr>
      <vt:lpstr>KOSTRA</vt:lpstr>
      <vt:lpstr>KOSTRA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25</cp:revision>
  <dcterms:created xsi:type="dcterms:W3CDTF">2013-01-06T11:03:03Z</dcterms:created>
  <dcterms:modified xsi:type="dcterms:W3CDTF">2013-03-04T20:08:24Z</dcterms:modified>
</cp:coreProperties>
</file>