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WMF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image" Target="../media/image10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3.WMF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hyperlink" Target="http://www.ulekare.cz/clanek/mlecny-a-trvaly-chrup-6248" TargetMode="Externa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64828982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21.10.2012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VY_52_INOVACE_48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ZUBY</a:t>
                      </a:r>
                    </a:p>
                    <a:p>
                      <a:r>
                        <a:rPr lang="cs-CZ" dirty="0" smtClean="0"/>
                        <a:t>Prezentace žáky seznamuje s typy chrupu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člověka,</a:t>
                      </a:r>
                      <a:r>
                        <a:rPr lang="cs-CZ" baseline="0" dirty="0" smtClean="0"/>
                        <a:t> běžnými problémy a správným životním stylem.</a:t>
                      </a:r>
                      <a:r>
                        <a:rPr lang="cs-CZ" dirty="0" smtClean="0"/>
                        <a:t> 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Zuby</a:t>
            </a:r>
            <a:r>
              <a:rPr lang="cs-CZ" dirty="0" smtClean="0"/>
              <a:t> (chrup)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-11432" y="1526131"/>
            <a:ext cx="4824536" cy="3744415"/>
          </a:xfrm>
        </p:spPr>
        <p:txBody>
          <a:bodyPr>
            <a:normAutofit fontScale="70000" lnSpcReduction="20000"/>
          </a:bodyPr>
          <a:lstStyle/>
          <a:p>
            <a:r>
              <a:rPr lang="cs-CZ" sz="4100" b="1" dirty="0" smtClean="0"/>
              <a:t>slouží k rozmělnění potravy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3400" b="1" dirty="0" smtClean="0"/>
              <a:t> MLÉČNÉ </a:t>
            </a:r>
            <a:r>
              <a:rPr lang="cs-CZ" sz="3400" dirty="0" smtClean="0"/>
              <a:t>(20 zubů)</a:t>
            </a:r>
          </a:p>
          <a:p>
            <a:pPr>
              <a:buFont typeface="Wingdings" pitchFamily="2" charset="2"/>
              <a:buChar char="ü"/>
            </a:pPr>
            <a:r>
              <a:rPr lang="cs-CZ" sz="3400" dirty="0" smtClean="0"/>
              <a:t>rostou od 6 měsíců do 3 let</a:t>
            </a:r>
          </a:p>
          <a:p>
            <a:pPr marL="0" indent="0">
              <a:buNone/>
            </a:pPr>
            <a:endParaRPr lang="cs-CZ" sz="3400" dirty="0"/>
          </a:p>
          <a:p>
            <a:pPr marL="0" indent="0">
              <a:buNone/>
            </a:pPr>
            <a:r>
              <a:rPr lang="cs-CZ" sz="3300" b="1" dirty="0" smtClean="0"/>
              <a:t>TRVALÉ </a:t>
            </a:r>
            <a:r>
              <a:rPr lang="cs-CZ" sz="3300" dirty="0" smtClean="0"/>
              <a:t>(36 zubů)</a:t>
            </a:r>
          </a:p>
          <a:p>
            <a:pPr>
              <a:buFont typeface="Wingdings" pitchFamily="2" charset="2"/>
              <a:buChar char="ü"/>
            </a:pPr>
            <a:r>
              <a:rPr lang="cs-CZ" sz="3300" dirty="0" smtClean="0"/>
              <a:t>výměna mléčných zubů za trvalé – od 5 let do 14 let.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3968" y="4928892"/>
            <a:ext cx="4374232" cy="154503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oslední </a:t>
            </a:r>
            <a:r>
              <a:rPr lang="cs-CZ" dirty="0"/>
              <a:t>trvalé </a:t>
            </a:r>
            <a:r>
              <a:rPr lang="cs-CZ" dirty="0" smtClean="0"/>
              <a:t>zuby (</a:t>
            </a:r>
            <a:r>
              <a:rPr lang="cs-CZ" i="1" dirty="0"/>
              <a:t>zuby moudrosti</a:t>
            </a:r>
            <a:r>
              <a:rPr lang="cs-CZ" dirty="0"/>
              <a:t>) se prořezávají až </a:t>
            </a:r>
            <a:r>
              <a:rPr lang="cs-CZ" dirty="0" smtClean="0"/>
              <a:t>v </a:t>
            </a:r>
            <a:r>
              <a:rPr lang="cs-CZ" dirty="0"/>
              <a:t>dospělosti</a:t>
            </a:r>
          </a:p>
          <a:p>
            <a:endParaRPr lang="cs-CZ" sz="3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28800"/>
            <a:ext cx="3852764" cy="25705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317385"/>
            <a:ext cx="1172287" cy="1211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Popis zubu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700808"/>
            <a:ext cx="1761772" cy="3050647"/>
          </a:xfrm>
        </p:spPr>
      </p:pic>
      <p:pic>
        <p:nvPicPr>
          <p:cNvPr id="22" name="Zástupný symbol pro obsah 21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5"/>
          <a:stretch/>
        </p:blipFill>
        <p:spPr>
          <a:xfrm>
            <a:off x="4860032" y="3140968"/>
            <a:ext cx="2054700" cy="2887517"/>
          </a:xfrm>
        </p:spPr>
      </p:pic>
      <p:cxnSp>
        <p:nvCxnSpPr>
          <p:cNvPr id="11" name="Přímá spojnice se šipkou 10"/>
          <p:cNvCxnSpPr/>
          <p:nvPr/>
        </p:nvCxnSpPr>
        <p:spPr>
          <a:xfrm>
            <a:off x="539552" y="1844824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39552" y="2996952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39552" y="4221088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69713" y="1493161"/>
            <a:ext cx="937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korunka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8149" y="2614526"/>
            <a:ext cx="683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krček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9839" y="3912617"/>
            <a:ext cx="717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kořen</a:t>
            </a:r>
            <a:endParaRPr lang="cs-CZ" dirty="0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6516216" y="3356992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588224" y="3789040"/>
            <a:ext cx="1800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940152" y="4221088"/>
            <a:ext cx="2448272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442266" y="2983858"/>
            <a:ext cx="941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sklovina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355256" y="3420780"/>
            <a:ext cx="1028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zubovina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758184" y="3851756"/>
            <a:ext cx="620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dřeň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20" grpId="0"/>
      <p:bldP spid="31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Zuby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dirty="0" smtClean="0"/>
              <a:t>chrup)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453176"/>
            <a:ext cx="4038600" cy="4493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 smtClean="0"/>
              <a:t>Nejčastější problémy:</a:t>
            </a:r>
            <a:endParaRPr lang="cs-CZ" b="1" i="1" dirty="0" smtClean="0"/>
          </a:p>
          <a:p>
            <a:pPr marL="0" indent="0">
              <a:buNone/>
            </a:pPr>
            <a:r>
              <a:rPr lang="cs-CZ" sz="3200" b="1" dirty="0" smtClean="0"/>
              <a:t>ZUBNÍ KAZ </a:t>
            </a:r>
          </a:p>
          <a:p>
            <a:pPr marL="0" indent="0">
              <a:buNone/>
            </a:pPr>
            <a:r>
              <a:rPr lang="cs-CZ" dirty="0" smtClean="0"/>
              <a:t>(vzniká po narušení zubní skloviny)</a:t>
            </a:r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4955229"/>
            <a:ext cx="4038600" cy="20882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/>
              <a:t>ROVNÁTKA</a:t>
            </a:r>
          </a:p>
          <a:p>
            <a:pPr marL="0" indent="0">
              <a:buNone/>
            </a:pPr>
            <a:r>
              <a:rPr lang="cs-CZ" dirty="0"/>
              <a:t>(pokud trvalé zuby vybočují z řady zubů)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23" r="29900" b="16020"/>
          <a:stretch/>
        </p:blipFill>
        <p:spPr>
          <a:xfrm>
            <a:off x="5292080" y="1453175"/>
            <a:ext cx="3078088" cy="34543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509788"/>
            <a:ext cx="1166388" cy="1865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Zuby</a:t>
            </a:r>
            <a:r>
              <a:rPr lang="cs-CZ" dirty="0"/>
              <a:t> (chrup)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Častý zlozvyk:</a:t>
            </a:r>
          </a:p>
          <a:p>
            <a:pPr lvl="3">
              <a:buFont typeface="Wingdings" pitchFamily="2" charset="2"/>
              <a:buChar char="Ø"/>
            </a:pPr>
            <a:r>
              <a:rPr lang="cs-CZ" sz="3200" i="1" dirty="0" smtClean="0"/>
              <a:t>  okusování nehtů</a:t>
            </a:r>
            <a:endParaRPr lang="cs-CZ" sz="3200" i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996952"/>
            <a:ext cx="3980828" cy="266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Zuby</a:t>
            </a:r>
            <a:r>
              <a:rPr lang="cs-CZ" dirty="0"/>
              <a:t> (chrup)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403648" y="1453176"/>
            <a:ext cx="5626968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/>
              <a:t>Prevence zubního kazu:</a:t>
            </a:r>
            <a:endParaRPr lang="cs-CZ" sz="3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5536" y="2276872"/>
            <a:ext cx="7488832" cy="2088232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q"/>
            </a:pPr>
            <a:r>
              <a:rPr lang="cs-CZ" sz="2800" b="1" u="sng" dirty="0" smtClean="0"/>
              <a:t>Správné</a:t>
            </a:r>
            <a:r>
              <a:rPr lang="cs-CZ" b="1" u="sng" dirty="0" smtClean="0"/>
              <a:t> </a:t>
            </a:r>
            <a:r>
              <a:rPr lang="cs-CZ" sz="2800" b="1" u="sng" dirty="0" smtClean="0"/>
              <a:t>čištění zubů pomocí: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kartáčku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zubní pasty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zubní nitě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49985" y="3501008"/>
            <a:ext cx="410445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b="1" u="sng" dirty="0"/>
              <a:t>Správná </a:t>
            </a:r>
            <a:r>
              <a:rPr lang="cs-CZ" sz="2800" b="1" u="sng" dirty="0" smtClean="0"/>
              <a:t>strava: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i="1" dirty="0" smtClean="0"/>
              <a:t>dostatek ovoce a zeleniny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i="1" dirty="0" smtClean="0"/>
              <a:t>omezit sladkosti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113192"/>
            <a:ext cx="5978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b="1" u="sng" dirty="0" smtClean="0"/>
              <a:t>Pravidelné návštěvy zubního lékaře </a:t>
            </a:r>
            <a:endParaRPr lang="cs-CZ" sz="2800" b="1" u="sng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0242" y="4586942"/>
            <a:ext cx="1816729" cy="12071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961" y="4586942"/>
            <a:ext cx="1308826" cy="13140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1650" y="2898957"/>
            <a:ext cx="1512099" cy="12041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9625" y="1453176"/>
            <a:ext cx="2814816" cy="1875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Zuby</a:t>
            </a:r>
            <a:r>
              <a:rPr lang="cs-CZ" dirty="0"/>
              <a:t> (chrup)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01000" cy="254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Pokud se o své zuby řádně nestaráme, čeká nás poslední a konečné řešení:</a:t>
            </a:r>
          </a:p>
          <a:p>
            <a:pPr marL="0" indent="0">
              <a:buNone/>
            </a:pPr>
            <a:r>
              <a:rPr lang="cs-CZ" sz="3200" dirty="0" smtClean="0"/>
              <a:t> </a:t>
            </a:r>
            <a:r>
              <a:rPr lang="cs-CZ" sz="3200" b="1" dirty="0" smtClean="0"/>
              <a:t>umělá náhrada chrupu = </a:t>
            </a:r>
            <a:r>
              <a:rPr lang="cs-CZ" sz="3200" b="1" i="1" dirty="0" smtClean="0"/>
              <a:t>protéza</a:t>
            </a:r>
            <a:endParaRPr lang="cs-CZ" sz="3200" b="1" i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717032"/>
            <a:ext cx="2602830" cy="1807696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437112"/>
            <a:ext cx="1296144" cy="1136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ČLOVĚK A JEHO SVĚT, nakladatelství Nová škola 2004,  ISBN 80-7289-063-8, str. </a:t>
            </a:r>
            <a:r>
              <a:rPr lang="cs-CZ" sz="2400" dirty="0" smtClean="0"/>
              <a:t>59</a:t>
            </a:r>
          </a:p>
          <a:p>
            <a:endParaRPr lang="cs-CZ" sz="2400" dirty="0"/>
          </a:p>
          <a:p>
            <a:r>
              <a:rPr lang="cs-CZ" sz="2400" dirty="0" smtClean="0"/>
              <a:t>Obrázky</a:t>
            </a:r>
            <a:r>
              <a:rPr lang="cs-CZ" sz="2400" dirty="0"/>
              <a:t>: Microsoft Office Klipart </a:t>
            </a:r>
            <a:r>
              <a:rPr lang="cs-CZ" sz="2400" i="1" dirty="0"/>
              <a:t>/office.microsoft.com</a:t>
            </a:r>
            <a:r>
              <a:rPr lang="cs-CZ" sz="2400" i="1" dirty="0" smtClean="0"/>
              <a:t>/</a:t>
            </a:r>
            <a:endParaRPr lang="cs-CZ" sz="2400" i="1" dirty="0"/>
          </a:p>
          <a:p>
            <a:r>
              <a:rPr lang="cs-CZ" sz="2400" u="sng" dirty="0">
                <a:hlinkClick r:id="rId5"/>
              </a:rPr>
              <a:t>http://www.ulekare.cz/clanek/mlecny-a-trvaly-chrup-6248</a:t>
            </a:r>
            <a:endParaRPr lang="cs-CZ" sz="2400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08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264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Zuby (chrup)</vt:lpstr>
      <vt:lpstr>Popis zubu</vt:lpstr>
      <vt:lpstr>Zuby (chrup)</vt:lpstr>
      <vt:lpstr>Zuby (chrup)</vt:lpstr>
      <vt:lpstr>Zuby (chrup)</vt:lpstr>
      <vt:lpstr>Zuby (chrup)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19</cp:revision>
  <dcterms:created xsi:type="dcterms:W3CDTF">2013-01-06T11:03:03Z</dcterms:created>
  <dcterms:modified xsi:type="dcterms:W3CDTF">2013-03-04T20:14:03Z</dcterms:modified>
</cp:coreProperties>
</file>