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1ABDF"/>
            </a:gs>
            <a:gs pos="46000">
              <a:srgbClr val="DF63E2"/>
            </a:gs>
            <a:gs pos="67000">
              <a:srgbClr val="F952A0"/>
            </a:gs>
            <a:gs pos="78000">
              <a:srgbClr val="B43E85">
                <a:lumMod val="72000"/>
                <a:lumOff val="28000"/>
              </a:srgbClr>
            </a:gs>
            <a:gs pos="100000">
              <a:srgbClr val="B737B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9" name="Group 47"/>
          <p:cNvGraphicFramePr>
            <a:graphicFrameLocks noGrp="1"/>
          </p:cNvGraphicFramePr>
          <p:nvPr>
            <p:ph idx="1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85044283"/>
              </p:ext>
            </p:extLst>
          </p:nvPr>
        </p:nvGraphicFramePr>
        <p:xfrm>
          <a:off x="457200" y="1527175"/>
          <a:ext cx="8229600" cy="453739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217488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školám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Reg. číslo projektu: CZ.1.07/1.4.00/21.1440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Jana Richterová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9. 1.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Č. materiálu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VY_32_INOVACE_53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Způsob využití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Nejdříve si krátce zopakuj, poté plň úkoly dle zadání.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Druh materiálu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Upevňovací a procvičovací materiál.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Picture 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5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67646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470025"/>
          </a:xfrm>
        </p:spPr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pic>
        <p:nvPicPr>
          <p:cNvPr id="1027" name="Picture 3" descr="C:\Users\Reditel\AppData\Local\Microsoft\Windows\Temporary Internet Files\Content.IE5\H1AWVGRR\MP9004120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72816"/>
            <a:ext cx="4572000" cy="45720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6864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Přídavná jména</a:t>
            </a:r>
            <a:endParaRPr lang="cs-CZ" u="sng" dirty="0"/>
          </a:p>
        </p:txBody>
      </p:sp>
      <p:sp>
        <p:nvSpPr>
          <p:cNvPr id="4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Vyjadřují vlastnosti podstatných jmen.</a:t>
            </a:r>
          </a:p>
          <a:p>
            <a:pPr algn="l"/>
            <a:r>
              <a:rPr lang="cs-CZ" dirty="0" err="1" smtClean="0">
                <a:solidFill>
                  <a:schemeClr val="tx1"/>
                </a:solidFill>
              </a:rPr>
              <a:t>Např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u="sng" dirty="0" smtClean="0">
                <a:solidFill>
                  <a:schemeClr val="tx1"/>
                </a:solidFill>
              </a:rPr>
              <a:t>mladý</a:t>
            </a:r>
            <a:r>
              <a:rPr lang="cs-CZ" dirty="0" smtClean="0">
                <a:solidFill>
                  <a:schemeClr val="tx1"/>
                </a:solidFill>
              </a:rPr>
              <a:t> člověk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Druhy přídavných jmen:</a:t>
            </a:r>
          </a:p>
          <a:p>
            <a:pPr marL="0" indent="0" algn="l">
              <a:buNone/>
            </a:pPr>
            <a:r>
              <a:rPr lang="cs-CZ" dirty="0" smtClean="0">
                <a:solidFill>
                  <a:schemeClr val="tx1"/>
                </a:solidFill>
              </a:rPr>
              <a:t>    Tvrdá (vzor: mladý – </a:t>
            </a:r>
            <a:r>
              <a:rPr lang="cs-CZ" sz="2400" dirty="0" smtClean="0">
                <a:solidFill>
                  <a:schemeClr val="tx1"/>
                </a:solidFill>
              </a:rPr>
              <a:t>mladý, mladá, mladé</a:t>
            </a:r>
            <a:r>
              <a:rPr lang="cs-CZ" dirty="0" smtClean="0">
                <a:solidFill>
                  <a:schemeClr val="tx1"/>
                </a:solidFill>
              </a:rPr>
              <a:t>) </a:t>
            </a:r>
          </a:p>
          <a:p>
            <a:pPr marL="0" indent="0" algn="l">
              <a:buNone/>
            </a:pPr>
            <a:r>
              <a:rPr lang="cs-CZ" dirty="0" smtClean="0">
                <a:solidFill>
                  <a:schemeClr val="tx1"/>
                </a:solidFill>
              </a:rPr>
              <a:t>    Měkká (vzor: jarní - </a:t>
            </a:r>
            <a:r>
              <a:rPr lang="cs-CZ" sz="2400" dirty="0" smtClean="0">
                <a:solidFill>
                  <a:schemeClr val="tx1"/>
                </a:solidFill>
              </a:rPr>
              <a:t>jarní, jarní, jarní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marL="0" indent="0" algn="l">
              <a:buNone/>
            </a:pPr>
            <a:r>
              <a:rPr lang="cs-CZ" dirty="0" smtClean="0">
                <a:solidFill>
                  <a:schemeClr val="tx1"/>
                </a:solidFill>
              </a:rPr>
              <a:t>    Přivlastňovací (</a:t>
            </a:r>
            <a:r>
              <a:rPr lang="cs-CZ" dirty="0" err="1" smtClean="0">
                <a:solidFill>
                  <a:schemeClr val="tx1"/>
                </a:solidFill>
              </a:rPr>
              <a:t>vzor:otcův</a:t>
            </a:r>
            <a:r>
              <a:rPr lang="cs-CZ" dirty="0" smtClean="0">
                <a:solidFill>
                  <a:schemeClr val="tx1"/>
                </a:solidFill>
              </a:rPr>
              <a:t>, matčin)</a:t>
            </a:r>
          </a:p>
        </p:txBody>
      </p:sp>
    </p:spTree>
    <p:extLst>
      <p:ext uri="{BB962C8B-B14F-4D97-AF65-F5344CB8AC3E}">
        <p14:creationId xmlns:p14="http://schemas.microsoft.com/office/powerpoint/2010/main" val="327424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Urči druh přídavného jména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7959" y="1930545"/>
            <a:ext cx="835292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Můj bratr je </a:t>
            </a:r>
            <a:r>
              <a:rPr lang="cs-CZ" u="sng" dirty="0" smtClean="0"/>
              <a:t>přátelský</a:t>
            </a:r>
            <a:r>
              <a:rPr lang="cs-CZ" dirty="0" smtClean="0"/>
              <a:t>.    </a:t>
            </a:r>
          </a:p>
          <a:p>
            <a:pPr marL="0" indent="0">
              <a:buNone/>
            </a:pPr>
            <a:r>
              <a:rPr lang="cs-CZ" dirty="0" smtClean="0"/>
              <a:t>Doma mám </a:t>
            </a:r>
            <a:r>
              <a:rPr lang="cs-CZ" u="sng" dirty="0" smtClean="0"/>
              <a:t>dřevěného</a:t>
            </a:r>
            <a:r>
              <a:rPr lang="cs-CZ" dirty="0" smtClean="0"/>
              <a:t> koně.   </a:t>
            </a:r>
          </a:p>
          <a:p>
            <a:pPr marL="0" indent="0">
              <a:buNone/>
            </a:pPr>
            <a:r>
              <a:rPr lang="cs-CZ" dirty="0" smtClean="0"/>
              <a:t>Kamarád nemá rád </a:t>
            </a:r>
            <a:r>
              <a:rPr lang="cs-CZ" u="sng" dirty="0" smtClean="0"/>
              <a:t>hovězí</a:t>
            </a:r>
            <a:r>
              <a:rPr lang="cs-CZ" dirty="0" smtClean="0"/>
              <a:t> maso. </a:t>
            </a:r>
          </a:p>
          <a:p>
            <a:pPr marL="0" indent="0">
              <a:buNone/>
            </a:pPr>
            <a:r>
              <a:rPr lang="cs-CZ" dirty="0" smtClean="0"/>
              <a:t>Laura je </a:t>
            </a:r>
            <a:r>
              <a:rPr lang="cs-CZ" u="sng" dirty="0" smtClean="0"/>
              <a:t>pěkná</a:t>
            </a:r>
            <a:r>
              <a:rPr lang="cs-CZ" dirty="0" smtClean="0"/>
              <a:t> dívka.   </a:t>
            </a:r>
          </a:p>
          <a:p>
            <a:pPr marL="0" indent="0">
              <a:buNone/>
            </a:pPr>
            <a:r>
              <a:rPr lang="cs-CZ" u="sng" dirty="0" smtClean="0"/>
              <a:t>Alíkův</a:t>
            </a:r>
            <a:r>
              <a:rPr lang="cs-CZ" dirty="0" smtClean="0"/>
              <a:t> domeček je bouda.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Viděl jsem </a:t>
            </a:r>
            <a:r>
              <a:rPr lang="cs-CZ" u="sng" dirty="0" smtClean="0"/>
              <a:t>velké</a:t>
            </a:r>
            <a:r>
              <a:rPr lang="cs-CZ" dirty="0" smtClean="0"/>
              <a:t> </a:t>
            </a:r>
            <a:r>
              <a:rPr lang="cs-CZ" u="sng" dirty="0" smtClean="0"/>
              <a:t>orlí</a:t>
            </a:r>
            <a:r>
              <a:rPr lang="cs-CZ" dirty="0" smtClean="0"/>
              <a:t> hnízdo. </a:t>
            </a:r>
          </a:p>
          <a:p>
            <a:pPr marL="0" indent="0">
              <a:buNone/>
            </a:pPr>
            <a:r>
              <a:rPr lang="cs-CZ" dirty="0" err="1" smtClean="0"/>
              <a:t>Báňka</a:t>
            </a:r>
            <a:r>
              <a:rPr lang="cs-CZ" dirty="0" smtClean="0"/>
              <a:t> na vánočním stromku je </a:t>
            </a:r>
            <a:r>
              <a:rPr lang="cs-CZ" u="sng" dirty="0" smtClean="0"/>
              <a:t>lesklá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499992" y="1949233"/>
            <a:ext cx="4168080" cy="6396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- </a:t>
            </a:r>
            <a:r>
              <a:rPr lang="cs-CZ" dirty="0" smtClean="0"/>
              <a:t> </a:t>
            </a:r>
            <a:r>
              <a:rPr lang="cs-CZ" b="1" dirty="0"/>
              <a:t>tvrdé</a:t>
            </a:r>
            <a:endParaRPr lang="cs-CZ" dirty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508104" y="2526073"/>
            <a:ext cx="4168080" cy="54288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- </a:t>
            </a:r>
            <a:r>
              <a:rPr lang="cs-CZ" dirty="0" smtClean="0"/>
              <a:t> </a:t>
            </a:r>
            <a:r>
              <a:rPr lang="cs-CZ" b="1" dirty="0"/>
              <a:t>tvrdé</a:t>
            </a:r>
            <a:endParaRPr lang="cs-CZ" dirty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940152" y="3110392"/>
            <a:ext cx="4168080" cy="54288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- </a:t>
            </a:r>
            <a:r>
              <a:rPr lang="cs-CZ" dirty="0" smtClean="0"/>
              <a:t> </a:t>
            </a:r>
            <a:r>
              <a:rPr lang="cs-CZ" b="1" dirty="0" smtClean="0"/>
              <a:t>měkké</a:t>
            </a:r>
            <a:endParaRPr lang="cs-CZ" dirty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211960" y="3694710"/>
            <a:ext cx="4168080" cy="54288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- </a:t>
            </a:r>
            <a:r>
              <a:rPr lang="cs-CZ" dirty="0" smtClean="0"/>
              <a:t> </a:t>
            </a:r>
            <a:r>
              <a:rPr lang="cs-CZ" b="1" dirty="0"/>
              <a:t>tvrdé</a:t>
            </a:r>
            <a:endParaRPr lang="cs-CZ" dirty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975920" y="4365104"/>
            <a:ext cx="4168080" cy="54288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- </a:t>
            </a:r>
            <a:r>
              <a:rPr lang="cs-CZ" b="1" dirty="0" smtClean="0"/>
              <a:t>přivlastňovací</a:t>
            </a:r>
            <a:endParaRPr lang="cs-CZ" dirty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148064" y="4907991"/>
            <a:ext cx="4168080" cy="54288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- </a:t>
            </a:r>
            <a:r>
              <a:rPr lang="cs-CZ" dirty="0" smtClean="0"/>
              <a:t> </a:t>
            </a:r>
            <a:r>
              <a:rPr lang="cs-CZ" b="1" dirty="0" smtClean="0"/>
              <a:t>tvrdé, měkké</a:t>
            </a:r>
            <a:endParaRPr lang="cs-CZ" dirty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768287" y="5497447"/>
            <a:ext cx="4168080" cy="54288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- </a:t>
            </a:r>
            <a:r>
              <a:rPr lang="cs-CZ" b="1" dirty="0" smtClean="0"/>
              <a:t>tvrdé</a:t>
            </a:r>
            <a:endParaRPr lang="cs-CZ" dirty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209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Najdi chybná tvrzení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5792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Můj tatínek je </a:t>
            </a:r>
            <a:r>
              <a:rPr lang="cs-CZ" u="sng" dirty="0" smtClean="0"/>
              <a:t>šikovný</a:t>
            </a:r>
            <a:r>
              <a:rPr lang="cs-CZ" dirty="0" smtClean="0"/>
              <a:t>. –  tvrdé</a:t>
            </a:r>
          </a:p>
          <a:p>
            <a:pPr marL="0" indent="0">
              <a:buNone/>
            </a:pPr>
            <a:r>
              <a:rPr lang="cs-CZ" dirty="0" smtClean="0"/>
              <a:t>Kůň je velmi </a:t>
            </a:r>
            <a:r>
              <a:rPr lang="cs-CZ" u="sng" dirty="0" smtClean="0"/>
              <a:t>rychlé</a:t>
            </a:r>
            <a:r>
              <a:rPr lang="cs-CZ" dirty="0" smtClean="0"/>
              <a:t> zvíře. –  měkké</a:t>
            </a:r>
          </a:p>
          <a:p>
            <a:pPr marL="0" indent="0">
              <a:buNone/>
            </a:pPr>
            <a:r>
              <a:rPr lang="cs-CZ" u="sng" dirty="0" smtClean="0"/>
              <a:t>Sestřina</a:t>
            </a:r>
            <a:r>
              <a:rPr lang="cs-CZ" dirty="0" smtClean="0"/>
              <a:t> hračka je panenka. –  tvrdé</a:t>
            </a:r>
          </a:p>
          <a:p>
            <a:pPr marL="0" indent="0">
              <a:buNone/>
            </a:pPr>
            <a:r>
              <a:rPr lang="cs-CZ" dirty="0" smtClean="0"/>
              <a:t>Učili jsme se </a:t>
            </a:r>
            <a:r>
              <a:rPr lang="cs-CZ" u="sng" dirty="0" smtClean="0"/>
              <a:t>cizí</a:t>
            </a:r>
            <a:r>
              <a:rPr lang="cs-CZ" dirty="0" smtClean="0"/>
              <a:t> jazyk –  tvrdé</a:t>
            </a:r>
          </a:p>
          <a:p>
            <a:pPr marL="0" indent="0">
              <a:buNone/>
            </a:pPr>
            <a:r>
              <a:rPr lang="cs-CZ" sz="2800" dirty="0" smtClean="0"/>
              <a:t>Četli jsme si ukázku z </a:t>
            </a:r>
            <a:r>
              <a:rPr lang="cs-CZ" sz="2800" u="sng" dirty="0" smtClean="0"/>
              <a:t>Ladovy</a:t>
            </a:r>
            <a:r>
              <a:rPr lang="cs-CZ" sz="2800" dirty="0" smtClean="0"/>
              <a:t> knihy. – přivlastňovací</a:t>
            </a:r>
          </a:p>
          <a:p>
            <a:pPr marL="0" indent="0">
              <a:buNone/>
            </a:pPr>
            <a:r>
              <a:rPr lang="cs-CZ" dirty="0" smtClean="0"/>
              <a:t>Ve 4.B přibyl </a:t>
            </a:r>
            <a:r>
              <a:rPr lang="cs-CZ" u="sng" dirty="0" smtClean="0"/>
              <a:t>nový</a:t>
            </a:r>
            <a:r>
              <a:rPr lang="cs-CZ" dirty="0" smtClean="0"/>
              <a:t> žák. –  tvrdé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Reditel\AppData\Local\Microsoft\Windows\Temporary Internet Files\Content.IE5\405GLAV3\MC90044131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611" y="1366671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Reditel\AppData\Local\Microsoft\Windows\Temporary Internet Files\Content.IE5\405GLAV3\MC90044131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692" y="3717032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Reditel\AppData\Local\Microsoft\Windows\Temporary Internet Files\Content.IE5\405GLAV3\MC90044131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315" y="4336442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ásobení 9"/>
          <p:cNvSpPr/>
          <p:nvPr/>
        </p:nvSpPr>
        <p:spPr>
          <a:xfrm>
            <a:off x="5940152" y="2204864"/>
            <a:ext cx="1076672" cy="72008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Násobení 12"/>
          <p:cNvSpPr/>
          <p:nvPr/>
        </p:nvSpPr>
        <p:spPr>
          <a:xfrm>
            <a:off x="6544154" y="2818561"/>
            <a:ext cx="1076672" cy="72008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ásobení 13"/>
          <p:cNvSpPr/>
          <p:nvPr/>
        </p:nvSpPr>
        <p:spPr>
          <a:xfrm>
            <a:off x="5940152" y="3284984"/>
            <a:ext cx="1076672" cy="720080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902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Vyhledej v textu přídavná jména a urči druh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193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Můj nový pes Alík má zvláštní barvu. Je vzorný hlídač. Alíkovo oblíbené jídlo je kuřecí maso, které mu dávám nejčastěji já sám. Alíkovu velkou a útulnou boudu vyrobil náš šikovný táta.  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73922" y="3183354"/>
            <a:ext cx="237626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/>
              <a:t>nový</a:t>
            </a:r>
            <a:endParaRPr lang="cs-CZ" sz="2400" dirty="0" smtClean="0"/>
          </a:p>
          <a:p>
            <a:r>
              <a:rPr lang="cs-CZ" sz="2400" dirty="0" smtClean="0"/>
              <a:t>zvláštní</a:t>
            </a:r>
          </a:p>
          <a:p>
            <a:r>
              <a:rPr lang="cs-CZ" sz="2400" dirty="0" smtClean="0"/>
              <a:t>vzorný</a:t>
            </a:r>
          </a:p>
          <a:p>
            <a:r>
              <a:rPr lang="cs-CZ" sz="2400" dirty="0" smtClean="0"/>
              <a:t>Alíkovo</a:t>
            </a:r>
          </a:p>
          <a:p>
            <a:r>
              <a:rPr lang="cs-CZ" sz="2400" dirty="0" smtClean="0"/>
              <a:t>oblíbené</a:t>
            </a:r>
          </a:p>
          <a:p>
            <a:r>
              <a:rPr lang="cs-CZ" sz="2400" dirty="0" smtClean="0"/>
              <a:t>kuřecí</a:t>
            </a:r>
          </a:p>
          <a:p>
            <a:r>
              <a:rPr lang="cs-CZ" sz="2400" dirty="0" smtClean="0"/>
              <a:t>Alíkovu</a:t>
            </a:r>
          </a:p>
          <a:p>
            <a:r>
              <a:rPr lang="cs-CZ" sz="2400" dirty="0" smtClean="0"/>
              <a:t>velkou</a:t>
            </a:r>
          </a:p>
          <a:p>
            <a:r>
              <a:rPr lang="cs-CZ" sz="2400" dirty="0" smtClean="0"/>
              <a:t>útulnou</a:t>
            </a:r>
          </a:p>
          <a:p>
            <a:r>
              <a:rPr lang="cs-CZ" sz="2400" dirty="0" smtClean="0"/>
              <a:t>šikovný</a:t>
            </a:r>
          </a:p>
          <a:p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6156176" y="3190744"/>
            <a:ext cx="237626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tvrdé</a:t>
            </a:r>
          </a:p>
          <a:p>
            <a:r>
              <a:rPr lang="cs-CZ" sz="2400" dirty="0" smtClean="0"/>
              <a:t>měkké</a:t>
            </a:r>
          </a:p>
          <a:p>
            <a:r>
              <a:rPr lang="cs-CZ" sz="2400" dirty="0" smtClean="0"/>
              <a:t>tvrdé</a:t>
            </a:r>
          </a:p>
          <a:p>
            <a:r>
              <a:rPr lang="cs-CZ" sz="2400" dirty="0" smtClean="0"/>
              <a:t>přivlastňovací</a:t>
            </a:r>
          </a:p>
          <a:p>
            <a:r>
              <a:rPr lang="cs-CZ" sz="2400" dirty="0" smtClean="0"/>
              <a:t>tvrdé</a:t>
            </a:r>
          </a:p>
          <a:p>
            <a:r>
              <a:rPr lang="cs-CZ" sz="2400" dirty="0" smtClean="0"/>
              <a:t>měkké</a:t>
            </a:r>
          </a:p>
          <a:p>
            <a:r>
              <a:rPr lang="cs-CZ" sz="2400" dirty="0" smtClean="0"/>
              <a:t>přivlastňovací</a:t>
            </a:r>
          </a:p>
          <a:p>
            <a:r>
              <a:rPr lang="cs-CZ" sz="2400" dirty="0" smtClean="0"/>
              <a:t>tvrdé</a:t>
            </a:r>
          </a:p>
          <a:p>
            <a:r>
              <a:rPr lang="cs-CZ" sz="2400" dirty="0" smtClean="0"/>
              <a:t>tvrdé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vrdé</a:t>
            </a:r>
          </a:p>
          <a:p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331640" y="3482779"/>
            <a:ext cx="46805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475656" y="3789040"/>
            <a:ext cx="453650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475656" y="4221088"/>
            <a:ext cx="45365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662054" y="4509120"/>
            <a:ext cx="449412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763688" y="4941168"/>
            <a:ext cx="435010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5" idx="1"/>
          </p:cNvCxnSpPr>
          <p:nvPr/>
        </p:nvCxnSpPr>
        <p:spPr>
          <a:xfrm>
            <a:off x="1331640" y="5322401"/>
            <a:ext cx="4824536" cy="73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475656" y="5661248"/>
            <a:ext cx="46805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475656" y="6021288"/>
            <a:ext cx="45365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662054" y="6381328"/>
            <a:ext cx="449412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662054" y="6741368"/>
            <a:ext cx="435010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7563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Obrázky z:</a:t>
            </a:r>
          </a:p>
          <a:p>
            <a:pPr marL="0" indent="0">
              <a:buNone/>
            </a:pPr>
            <a:r>
              <a:rPr lang="cs-CZ" sz="2800" dirty="0" smtClean="0"/>
              <a:t>Galerie </a:t>
            </a:r>
            <a:r>
              <a:rPr lang="cs-CZ" sz="2800" dirty="0"/>
              <a:t>MS Office </a:t>
            </a:r>
            <a:r>
              <a:rPr lang="cs-CZ" sz="2800" dirty="0" smtClean="0"/>
              <a:t>–URL:www.office.microsoft.com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87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3QffGDvMhKiQExNPEq0bX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415</TotalTime>
  <Words>291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Přídavná jména</vt:lpstr>
      <vt:lpstr>Přídavná jména</vt:lpstr>
      <vt:lpstr>Urči druh přídavného jména</vt:lpstr>
      <vt:lpstr>Najdi chybná tvrzení</vt:lpstr>
      <vt:lpstr>Vyhledej v textu přídavná jména a urči druh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</dc:title>
  <dc:creator>Reditel</dc:creator>
  <cp:lastModifiedBy>Reditel</cp:lastModifiedBy>
  <cp:revision>18</cp:revision>
  <dcterms:created xsi:type="dcterms:W3CDTF">2012-10-26T09:58:24Z</dcterms:created>
  <dcterms:modified xsi:type="dcterms:W3CDTF">2013-02-08T09:45:39Z</dcterms:modified>
</cp:coreProperties>
</file>