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61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D7EF693-B235-4DD0-B8CE-CCFAAD7344CF}">
          <p14:sldIdLst>
            <p14:sldId id="258"/>
            <p14:sldId id="261"/>
            <p14:sldId id="262"/>
            <p14:sldId id="263"/>
            <p14:sldId id="264"/>
          </p14:sldIdLst>
        </p14:section>
        <p14:section name="Oddíl bez názvu" id="{D9091F98-DB09-4BEE-9980-FE052DF11C51}">
          <p14:sldIdLst/>
        </p14:section>
        <p14:section name="Oddíl bez názvu" id="{4C212AED-E1DB-4235-A46C-E23112CF4A58}">
          <p14:sldIdLst>
            <p14:sldId id="265"/>
            <p14:sldId id="26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67D949A-D222-4370-A27D-C01C9341DE27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7FBA88C-3C8C-40EF-8D4C-F06638251EB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lektrick%C3%BD_odpo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85091" y="1409462"/>
            <a:ext cx="276114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06 ELEKTRICKÝ ODPOR</a:t>
            </a:r>
            <a:endParaRPr lang="cs-CZ" dirty="0"/>
          </a:p>
          <a:p>
            <a:pPr algn="ctr"/>
            <a:r>
              <a:rPr lang="cs-CZ" sz="2400" b="1" dirty="0" smtClean="0"/>
              <a:t>VY_32_INOVACE_06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Mgr. Miroslava </a:t>
            </a:r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G 3 - 06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8.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Fyzika</a:t>
            </a:r>
          </a:p>
          <a:p>
            <a:pPr>
              <a:spcBef>
                <a:spcPct val="50000"/>
              </a:spcBef>
            </a:pPr>
            <a:r>
              <a:rPr lang="cs-CZ" sz="12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	       Výklad nového učiva – Elektrický odpor vodiče. Objasnění závislosti elektrického 	       odporu vodiče na jeho vlastnostech – délka, plocha plošného průřezu, materiál 	        vodiče. Vzorec pro výpočet elektrického odporu vodiče – veličiny, jednotky, 	  	        převody jednotek, výpočet elektrického odporu vodiče.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ODPOR VODIČE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7776864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	Elektrický odpor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fyzikální veličina, která charakterizuje schopnost vodiče vést elektrický proud.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V elektrickém obvodu často potřebujeme při daném elektrickém napětí dosáhnout určitého elektrického proudu </a:t>
            </a:r>
            <a:r>
              <a:rPr lang="cs-CZ" sz="2000" dirty="0" smtClean="0">
                <a:latin typeface="Arial" pitchFamily="34" charset="0"/>
                <a:cs typeface="Arial" pitchFamily="34" charset="0"/>
                <a:sym typeface="Wingdings"/>
              </a:rPr>
              <a:t>změna elektrického odporu 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sym typeface="Wingdings"/>
              </a:rPr>
              <a:t> REZISTOR.</a:t>
            </a:r>
          </a:p>
          <a:p>
            <a:pPr>
              <a:buNone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Odpor rezistoru lze určit z naměřených hodnot </a:t>
            </a:r>
            <a:r>
              <a:rPr lang="cs-CZ" sz="2000" dirty="0" err="1" smtClean="0"/>
              <a:t>el.proudu</a:t>
            </a:r>
            <a:r>
              <a:rPr lang="cs-CZ" sz="2000" dirty="0" smtClean="0"/>
              <a:t> a </a:t>
            </a:r>
            <a:r>
              <a:rPr lang="cs-CZ" sz="2000" dirty="0" err="1" smtClean="0"/>
              <a:t>el.napětí</a:t>
            </a:r>
            <a:r>
              <a:rPr lang="cs-CZ" sz="2000" dirty="0" smtClean="0"/>
              <a:t> nebo přímo změřit </a:t>
            </a:r>
            <a:r>
              <a:rPr lang="cs-CZ" sz="2000" dirty="0" err="1" smtClean="0"/>
              <a:t>el.přístrojem</a:t>
            </a:r>
            <a:r>
              <a:rPr lang="cs-CZ" sz="2000" dirty="0" smtClean="0"/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  <a:sym typeface="Wingdings"/>
              </a:rPr>
              <a:t> </a:t>
            </a:r>
            <a:r>
              <a:rPr lang="cs-CZ" sz="2000" b="1" dirty="0" smtClean="0">
                <a:latin typeface="Arial" pitchFamily="34" charset="0"/>
                <a:cs typeface="Arial" pitchFamily="34" charset="0"/>
                <a:sym typeface="Wingdings"/>
              </a:rPr>
              <a:t>OHMMETR.</a:t>
            </a:r>
            <a:endParaRPr lang="cs-CZ" sz="2000" b="1" dirty="0"/>
          </a:p>
        </p:txBody>
      </p:sp>
      <p:pic>
        <p:nvPicPr>
          <p:cNvPr id="2050" name="Picture 2" descr="C:\Users\MadamA\AppData\Local\Microsoft\Windows\Temporary Internet Files\Content.IE5\UMBTFRMV\MP9003165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3284984"/>
            <a:ext cx="298318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ODPOR VODIČE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Elektrický odpor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dán materiálem, tvarem i teplotou vodiče. </a:t>
            </a:r>
          </a:p>
          <a:p>
            <a:pPr>
              <a:buNone/>
            </a:pP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Velikost </a:t>
            </a:r>
            <a:r>
              <a:rPr lang="cs-CZ" sz="2000" u="sng" dirty="0" err="1" smtClean="0">
                <a:latin typeface="Arial" pitchFamily="34" charset="0"/>
                <a:cs typeface="Arial" pitchFamily="34" charset="0"/>
              </a:rPr>
              <a:t>el.odporu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 závisí na :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délce vodiče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- čím delší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el.vodič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tím větší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ploše průřezu vodiče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čím větší plocha průřezu vodiče, tím menší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na materiálu vodiče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REZISTIVITA (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měrný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) – čím větší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tím větší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teplotě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čím vyšší teplota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el.vodiče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tím větší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el.odpor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3081" name="Picture 9" descr="C:\Users\MadamA\AppData\Local\Microsoft\Windows\Temporary Internet Files\Content.IE5\7H7D5BBC\MC9002977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797152"/>
            <a:ext cx="3168352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ODPOR VODIČE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1447800"/>
                <a:ext cx="7890080" cy="5293568"/>
              </a:xfrm>
            </p:spPr>
            <p:txBody>
              <a:bodyPr>
                <a:normAutofit lnSpcReduction="10000"/>
              </a:bodyPr>
              <a:lstStyle/>
              <a:p>
                <a:pPr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Pro vodič se stálým průřezem platí:</a:t>
                </a:r>
              </a:p>
              <a:p>
                <a:pPr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5200" i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R = </a:t>
                </a:r>
                <a:r>
                  <a:rPr lang="cs-CZ" sz="52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ρ</a:t>
                </a:r>
                <a:r>
                  <a:rPr lang="cs-CZ" sz="5200" i="1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200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5200" b="0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  <m:t>𝑙</m:t>
                        </m:r>
                      </m:num>
                      <m:den>
                        <m:r>
                          <a:rPr lang="cs-CZ" sz="5200" b="0" i="1" smtClean="0">
                            <a:solidFill>
                              <a:srgbClr val="FF0000"/>
                            </a:solidFill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den>
                    </m:f>
                  </m:oMath>
                </a14:m>
                <a:r>
                  <a:rPr lang="en-US" sz="52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 [</a:t>
                </a:r>
                <a:r>
                  <a:rPr lang="cs-CZ" sz="52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Ω</a:t>
                </a:r>
                <a:r>
                  <a:rPr lang="en-US" sz="5200" dirty="0" smtClean="0">
                    <a:solidFill>
                      <a:srgbClr val="FF0000"/>
                    </a:solidFill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</a:p>
              <a:p>
                <a:pPr>
                  <a:buNone/>
                </a:pPr>
                <a:endParaRPr lang="cs-CZ" sz="2000" b="1" dirty="0" smtClean="0">
                  <a:solidFill>
                    <a:srgbClr val="FF0000"/>
                  </a:solidFill>
                </a:endParaRPr>
              </a:p>
              <a:p>
                <a:pPr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R……elektrický odpor</a:t>
                </a:r>
                <a:r>
                  <a:rPr lang="en-US" sz="2000" dirty="0" smtClean="0">
                    <a:latin typeface="Arial" pitchFamily="34" charset="0"/>
                    <a:cs typeface="Arial" pitchFamily="34" charset="0"/>
                  </a:rPr>
                  <a:t>[</a:t>
                </a:r>
                <a:r>
                  <a:rPr lang="cs-CZ" sz="2000" dirty="0" smtClean="0">
                    <a:latin typeface="Lucida Console"/>
                    <a:cs typeface="Arial" pitchFamily="34" charset="0"/>
                  </a:rPr>
                  <a:t>Ω</a:t>
                </a:r>
                <a:r>
                  <a:rPr lang="en-US" sz="2000" dirty="0" smtClean="0">
                    <a:latin typeface="Arial" pitchFamily="34" charset="0"/>
                    <a:cs typeface="Arial" pitchFamily="34" charset="0"/>
                  </a:rPr>
                  <a:t>]</a:t>
                </a: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000" dirty="0"/>
                  <a:t>ρ </a:t>
                </a:r>
                <a:r>
                  <a:rPr lang="cs-CZ" sz="2000" dirty="0" smtClean="0"/>
                  <a:t>……</a:t>
                </a:r>
                <a:r>
                  <a:rPr lang="cs-CZ" sz="2000" dirty="0" err="1" smtClean="0"/>
                  <a:t>rezistivita</a:t>
                </a:r>
                <a:r>
                  <a:rPr lang="cs-CZ" sz="2000" dirty="0" smtClean="0"/>
                  <a:t> (měrný </a:t>
                </a:r>
                <a:r>
                  <a:rPr lang="cs-CZ" sz="2000" dirty="0" err="1" smtClean="0"/>
                  <a:t>el.odpor</a:t>
                </a:r>
                <a:r>
                  <a:rPr lang="cs-CZ" sz="2000" dirty="0" smtClean="0"/>
                  <a:t>) </a:t>
                </a:r>
                <a:r>
                  <a:rPr lang="en-US" sz="2000" dirty="0" smtClean="0"/>
                  <a:t>[</a:t>
                </a:r>
                <a:r>
                  <a:rPr lang="el-GR" sz="2000" dirty="0" smtClean="0">
                    <a:latin typeface="Lucida Console"/>
                  </a:rPr>
                  <a:t>Ω</a:t>
                </a:r>
                <a:r>
                  <a:rPr lang="cs-CZ" sz="2000" dirty="0" smtClean="0">
                    <a:latin typeface="Lucida Console"/>
                  </a:rPr>
                  <a:t>m</a:t>
                </a:r>
                <a:r>
                  <a:rPr lang="en-US" sz="2000" dirty="0" smtClean="0"/>
                  <a:t>]</a:t>
                </a: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l………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délka vodiče</a:t>
                </a: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m</a:t>
                </a: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>
                  <a:buNone/>
                </a:pPr>
                <a:r>
                  <a:rPr lang="cs-CZ" sz="2000" i="1" dirty="0" smtClean="0">
                    <a:latin typeface="Times New Roman" pitchFamily="18" charset="0"/>
                    <a:cs typeface="Times New Roman" pitchFamily="18" charset="0"/>
                  </a:rPr>
                  <a:t>S………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plošný průřez vodiče</a:t>
                </a: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2000" dirty="0" smtClean="0"/>
                  <a:t>m</a:t>
                </a:r>
                <a:r>
                  <a:rPr lang="cs-CZ" sz="2000" baseline="30000" dirty="0" smtClean="0"/>
                  <a:t>2</a:t>
                </a:r>
                <a:r>
                  <a:rPr lang="en-US" sz="2000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000" b="1" dirty="0">
                    <a:solidFill>
                      <a:srgbClr val="00B050"/>
                    </a:solidFill>
                  </a:rPr>
                  <a:t>ρ ……</a:t>
                </a:r>
                <a:r>
                  <a:rPr lang="cs-CZ" sz="2000" b="1" dirty="0" err="1">
                    <a:solidFill>
                      <a:srgbClr val="00B050"/>
                    </a:solidFill>
                  </a:rPr>
                  <a:t>rezistivita</a:t>
                </a:r>
                <a:r>
                  <a:rPr lang="cs-CZ" sz="2000" b="1" dirty="0">
                    <a:solidFill>
                      <a:srgbClr val="00B050"/>
                    </a:solidFill>
                  </a:rPr>
                  <a:t> (měrný </a:t>
                </a:r>
                <a:r>
                  <a:rPr lang="cs-CZ" sz="2000" b="1" dirty="0" err="1">
                    <a:solidFill>
                      <a:srgbClr val="00B050"/>
                    </a:solidFill>
                  </a:rPr>
                  <a:t>el.odpor</a:t>
                </a:r>
                <a:r>
                  <a:rPr lang="cs-CZ" sz="2000" b="1" dirty="0">
                    <a:solidFill>
                      <a:srgbClr val="00B050"/>
                    </a:solidFill>
                  </a:rPr>
                  <a:t>) </a:t>
                </a:r>
                <a:r>
                  <a:rPr lang="en-US" sz="2000" b="1" dirty="0">
                    <a:solidFill>
                      <a:srgbClr val="00B050"/>
                    </a:solidFill>
                  </a:rPr>
                  <a:t>[</a:t>
                </a:r>
                <a:r>
                  <a:rPr lang="el-GR" sz="2000" b="1" dirty="0">
                    <a:solidFill>
                      <a:srgbClr val="00B050"/>
                    </a:solidFill>
                    <a:latin typeface="Lucida Console"/>
                  </a:rPr>
                  <a:t>Ω</a:t>
                </a:r>
                <a:r>
                  <a:rPr lang="cs-CZ" sz="2000" b="1" dirty="0">
                    <a:solidFill>
                      <a:srgbClr val="00B050"/>
                    </a:solidFill>
                    <a:latin typeface="Lucida Console"/>
                  </a:rPr>
                  <a:t>m</a:t>
                </a:r>
                <a:r>
                  <a:rPr lang="en-US" sz="2000" b="1" dirty="0" smtClean="0">
                    <a:solidFill>
                      <a:srgbClr val="00B050"/>
                    </a:solidFill>
                  </a:rPr>
                  <a:t>]</a:t>
                </a:r>
                <a:endParaRPr lang="cs-CZ" sz="2000" b="1" dirty="0" smtClean="0">
                  <a:solidFill>
                    <a:srgbClr val="00B05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		</a:t>
                </a:r>
                <a:r>
                  <a:rPr lang="en-US" sz="2000" b="1" dirty="0">
                    <a:solidFill>
                      <a:srgbClr val="00B050"/>
                    </a:solidFill>
                  </a:rPr>
                  <a:t>[</a:t>
                </a:r>
                <a:r>
                  <a:rPr lang="el-GR" sz="2000" b="1" dirty="0">
                    <a:solidFill>
                      <a:srgbClr val="00B050"/>
                    </a:solidFill>
                    <a:latin typeface="Lucida Console"/>
                  </a:rPr>
                  <a:t>Ω</a:t>
                </a:r>
                <a:r>
                  <a:rPr lang="cs-CZ" sz="2000" b="1" dirty="0">
                    <a:solidFill>
                      <a:srgbClr val="00B050"/>
                    </a:solidFill>
                    <a:latin typeface="Lucida Console"/>
                  </a:rPr>
                  <a:t>m</a:t>
                </a:r>
                <a:r>
                  <a:rPr lang="en-US" sz="2000" b="1" dirty="0" smtClean="0">
                    <a:solidFill>
                      <a:srgbClr val="00B050"/>
                    </a:solidFill>
                  </a:rPr>
                  <a:t>]</a:t>
                </a:r>
                <a:r>
                  <a:rPr lang="cs-CZ" sz="2000" b="1" dirty="0" smtClean="0">
                    <a:solidFill>
                      <a:srgbClr val="00B050"/>
                    </a:solidFill>
                  </a:rPr>
                  <a:t> ohm metr </a:t>
                </a:r>
              </a:p>
              <a:p>
                <a:pPr>
                  <a:buFont typeface="Courier New" pitchFamily="49" charset="0"/>
                  <a:buChar char="o"/>
                </a:pPr>
                <a:r>
                  <a:rPr lang="cs-CZ" sz="2000" b="1" dirty="0" err="1" smtClean="0">
                    <a:latin typeface="Arial" pitchFamily="34" charset="0"/>
                    <a:cs typeface="Arial" pitchFamily="34" charset="0"/>
                  </a:rPr>
                  <a:t>Rezistivita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 – materiálová konstanta, která charakterizuje elektrickou vodivost látky</a:t>
                </a:r>
              </a:p>
              <a:p>
                <a:pPr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endParaRPr lang="cs-CZ" sz="2000" dirty="0" smtClean="0">
                  <a:latin typeface="Arial" pitchFamily="34" charset="0"/>
                  <a:cs typeface="Arial" pitchFamily="34" charset="0"/>
                </a:endParaRPr>
              </a:p>
              <a:p>
                <a:pPr>
                  <a:buNone/>
                </a:pPr>
                <a:endParaRPr lang="cs-CZ" sz="20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1447800"/>
                <a:ext cx="7890080" cy="5293568"/>
              </a:xfrm>
              <a:blipFill rotWithShape="1">
                <a:blip r:embed="rId2"/>
                <a:stretch>
                  <a:fillRect l="-2780" t="-1037" b="-12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ODPOR - jednotky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M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Symbol"/>
              </a:rPr>
              <a:t>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megaohm</a:t>
            </a:r>
            <a:endParaRPr lang="cs-CZ" dirty="0" smtClean="0">
              <a:solidFill>
                <a:srgbClr val="FF0000"/>
              </a:solidFill>
              <a:sym typeface="Symbol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 M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= 1 000 k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 =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1 000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000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k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Symbol"/>
              </a:rPr>
              <a:t>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kiloohm</a:t>
            </a:r>
            <a:endParaRPr lang="cs-CZ" sz="2400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Symbol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 k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1 000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1 000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000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Symbol"/>
              </a:rPr>
              <a:t>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= ohm</a:t>
            </a:r>
            <a:endParaRPr lang="cs-CZ" sz="2400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Symbol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 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000 m</a:t>
            </a:r>
            <a:r>
              <a:rPr lang="cs-CZ" sz="2400" dirty="0" smtClean="0">
                <a:latin typeface="Arial" pitchFamily="34" charset="0"/>
                <a:cs typeface="Arial" pitchFamily="34" charset="0"/>
                <a:sym typeface="Symbol"/>
              </a:rPr>
              <a:t></a:t>
            </a: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Symbol"/>
              </a:rPr>
              <a:t>    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Symbol"/>
              </a:rPr>
              <a:t>                        1 000          1 000          1 000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Symbol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Symbol"/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Symbol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sym typeface="Symbol"/>
              </a:rPr>
              <a:t>               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sym typeface="Symbol"/>
              </a:rPr>
              <a:t>                  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  <a:sym typeface="Symbol"/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  <a:sym typeface="Symbol"/>
              </a:rPr>
              <a:t>		         : 1</a:t>
            </a:r>
            <a:r>
              <a:rPr lang="cs-CZ" sz="2000" dirty="0" smtClean="0">
                <a:sym typeface="Symbol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sym typeface="Symbol"/>
              </a:rPr>
              <a:t>000         : 1 000         : 1 000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979712" y="4005064"/>
            <a:ext cx="5364416" cy="1214446"/>
            <a:chOff x="1142976" y="5000636"/>
            <a:chExt cx="5364416" cy="1214446"/>
          </a:xfrm>
        </p:grpSpPr>
        <p:grpSp>
          <p:nvGrpSpPr>
            <p:cNvPr id="5" name="Skupina 24"/>
            <p:cNvGrpSpPr/>
            <p:nvPr/>
          </p:nvGrpSpPr>
          <p:grpSpPr>
            <a:xfrm>
              <a:off x="1142976" y="5286388"/>
              <a:ext cx="5364416" cy="500066"/>
              <a:chOff x="1178695" y="5357826"/>
              <a:chExt cx="5364416" cy="500066"/>
            </a:xfrm>
          </p:grpSpPr>
          <p:sp>
            <p:nvSpPr>
              <p:cNvPr id="12" name="Zaoblený obdélník 11"/>
              <p:cNvSpPr/>
              <p:nvPr/>
            </p:nvSpPr>
            <p:spPr>
              <a:xfrm>
                <a:off x="1178695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</a:rPr>
                  <a:t>M</a:t>
                </a:r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>
                  <a:solidFill>
                    <a:schemeClr val="bg1"/>
                  </a:solidFill>
                </a:endParaRPr>
              </a:p>
            </p:txBody>
          </p:sp>
          <p:sp>
            <p:nvSpPr>
              <p:cNvPr id="13" name="Zaoblený obdélník 12"/>
              <p:cNvSpPr/>
              <p:nvPr/>
            </p:nvSpPr>
            <p:spPr>
              <a:xfrm>
                <a:off x="2600889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k </a:t>
                </a:r>
                <a:endParaRPr lang="cs-CZ" sz="2800" dirty="0" smtClean="0"/>
              </a:p>
            </p:txBody>
          </p:sp>
          <p:sp>
            <p:nvSpPr>
              <p:cNvPr id="14" name="Zaoblený obdélník 13"/>
              <p:cNvSpPr/>
              <p:nvPr/>
            </p:nvSpPr>
            <p:spPr>
              <a:xfrm>
                <a:off x="4023083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 smtClean="0"/>
              </a:p>
            </p:txBody>
          </p:sp>
          <p:sp>
            <p:nvSpPr>
              <p:cNvPr id="15" name="Zaoblený obdélník 14"/>
              <p:cNvSpPr/>
              <p:nvPr/>
            </p:nvSpPr>
            <p:spPr>
              <a:xfrm>
                <a:off x="5445277" y="5357826"/>
                <a:ext cx="1097834" cy="500066"/>
              </a:xfrm>
              <a:prstGeom prst="round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/>
                  <a:t>m</a:t>
                </a:r>
                <a:r>
                  <a:rPr lang="cs-CZ" sz="2800" dirty="0" smtClean="0">
                    <a:solidFill>
                      <a:schemeClr val="bg1"/>
                    </a:solidFill>
                    <a:sym typeface="Symbol"/>
                  </a:rPr>
                  <a:t></a:t>
                </a:r>
                <a:endParaRPr lang="cs-CZ" sz="2800" dirty="0" smtClean="0"/>
              </a:p>
            </p:txBody>
          </p:sp>
        </p:grpSp>
        <p:sp>
          <p:nvSpPr>
            <p:cNvPr id="6" name="Zahnutá šipka dolů 5"/>
            <p:cNvSpPr/>
            <p:nvPr/>
          </p:nvSpPr>
          <p:spPr>
            <a:xfrm>
              <a:off x="200023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" name="Zahnutá šipka dolů 6"/>
            <p:cNvSpPr/>
            <p:nvPr/>
          </p:nvSpPr>
          <p:spPr>
            <a:xfrm>
              <a:off x="3500430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8" name="Zahnutá šipka dolů 7"/>
            <p:cNvSpPr/>
            <p:nvPr/>
          </p:nvSpPr>
          <p:spPr>
            <a:xfrm>
              <a:off x="4857752" y="5000636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9" name="Zahnutá šipka dolů 8"/>
            <p:cNvSpPr/>
            <p:nvPr/>
          </p:nvSpPr>
          <p:spPr>
            <a:xfrm rot="10800000">
              <a:off x="485775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0" name="Zahnutá šipka dolů 9"/>
            <p:cNvSpPr/>
            <p:nvPr/>
          </p:nvSpPr>
          <p:spPr>
            <a:xfrm rot="10800000">
              <a:off x="342899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1" name="Zahnutá šipka dolů 10"/>
            <p:cNvSpPr/>
            <p:nvPr/>
          </p:nvSpPr>
          <p:spPr>
            <a:xfrm rot="10800000">
              <a:off x="2000232" y="5929330"/>
              <a:ext cx="1000132" cy="285752"/>
            </a:xfrm>
            <a:prstGeom prst="curved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ODPOR – výpočet příkladu.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900" dirty="0" smtClean="0">
                <a:latin typeface="Arial" pitchFamily="34" charset="0"/>
                <a:cs typeface="Arial" pitchFamily="34" charset="0"/>
              </a:rPr>
              <a:t>Jaký odpor má hliníkový drát o délce 400m a plošném průřezu 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0,25 mm²? </a:t>
            </a:r>
            <a:r>
              <a:rPr lang="cs-CZ" sz="1900" u="sng" dirty="0" err="1" smtClean="0">
                <a:latin typeface="Arial" pitchFamily="34" charset="0"/>
                <a:cs typeface="Arial" pitchFamily="34" charset="0"/>
              </a:rPr>
              <a:t>Rezistivita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 hliníku je 0,0278 </a:t>
            </a:r>
            <a:r>
              <a:rPr lang="el-GR" sz="1900" u="sng" dirty="0" smtClean="0">
                <a:latin typeface="Lucida Console"/>
                <a:cs typeface="Arial" pitchFamily="34" charset="0"/>
              </a:rPr>
              <a:t>μ</a:t>
            </a:r>
            <a:r>
              <a:rPr lang="el-GR" sz="1900" u="sng" dirty="0" smtClean="0">
                <a:latin typeface="Arial" pitchFamily="34" charset="0"/>
                <a:cs typeface="Arial" pitchFamily="34" charset="0"/>
              </a:rPr>
              <a:t>Ω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m (mikro ohm metr</a:t>
            </a:r>
            <a:r>
              <a:rPr lang="cs-CZ" sz="1900" u="sng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R =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l-GR" sz="2000" dirty="0" smtClean="0">
                <a:latin typeface="Lucida Console"/>
                <a:cs typeface="Arial" pitchFamily="34" charset="0"/>
              </a:rPr>
              <a:t>Ω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			R= 44,48</a:t>
            </a:r>
            <a:r>
              <a:rPr lang="el-GR" sz="2000" dirty="0" smtClean="0">
                <a:latin typeface="Arial" pitchFamily="34" charset="0"/>
                <a:cs typeface="Arial" pitchFamily="34" charset="0"/>
              </a:rPr>
              <a:t>Ω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44208" y="5517232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2"/>
              </a:rPr>
              <a:t>http://cs.wikipedia.org/wiki/Elektrick%C3%BD_odpor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AutoNum type="arabicPeriod"/>
            </a:pPr>
            <a:r>
              <a:rPr lang="cs-CZ" sz="1400" dirty="0" smtClean="0"/>
              <a:t>RAUNER, Karel a kol. </a:t>
            </a:r>
            <a:r>
              <a:rPr lang="cs-CZ" sz="1400" i="1" dirty="0" smtClean="0"/>
              <a:t>Fyzika 8</a:t>
            </a:r>
            <a:r>
              <a:rPr lang="cs-CZ" sz="1400" dirty="0" smtClean="0"/>
              <a:t>. Plzeň: Fraus, 2006, ISBN 80-7238-525-9. </a:t>
            </a:r>
          </a:p>
          <a:p>
            <a:pPr marL="82296" indent="0"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www.office.microsoft.com</a:t>
            </a: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237</TotalTime>
  <Words>182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ELEKTRICKÝ ODPOR VODIČE</vt:lpstr>
      <vt:lpstr>ELEKTRICKÝ ODPOR VODIČE</vt:lpstr>
      <vt:lpstr>ELEKTRICKÝ ODPOR VODIČE</vt:lpstr>
      <vt:lpstr>ELEKTRICKÝ ODPOR - jednotky</vt:lpstr>
      <vt:lpstr>ELEKTRICKÝ ODPOR – výpočet příkladu.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MadamA</dc:creator>
  <cp:lastModifiedBy>Mahdalová</cp:lastModifiedBy>
  <cp:revision>22</cp:revision>
  <dcterms:created xsi:type="dcterms:W3CDTF">2012-05-29T17:55:16Z</dcterms:created>
  <dcterms:modified xsi:type="dcterms:W3CDTF">2012-06-05T07:29:12Z</dcterms:modified>
</cp:coreProperties>
</file>