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9"/>
  </p:notesMasterIdLst>
  <p:sldIdLst>
    <p:sldId id="258" r:id="rId2"/>
    <p:sldId id="261" r:id="rId3"/>
    <p:sldId id="264" r:id="rId4"/>
    <p:sldId id="267" r:id="rId5"/>
    <p:sldId id="268" r:id="rId6"/>
    <p:sldId id="26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BC4F78-964F-46A0-85BD-2A1A3BB8A02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6F6356-2BFF-4654-BBCA-F8AD9DA08D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7040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6F6356-2BFF-4654-BBCA-F8AD9DA08DB6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5658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5810FD-A25B-479F-AE06-BEBCFCAB95AB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5C1273-53D6-488C-B45E-146BB62E2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35810FD-A25B-479F-AE06-BEBCFCAB95AB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75C1273-53D6-488C-B45E-146BB62E29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52000" cy="1236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195736" y="1368581"/>
            <a:ext cx="504056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b="1" dirty="0" smtClean="0"/>
              <a:t>07 ZAPOJOVÁNÍ REZISTORŮ - SÉRIOVĚ</a:t>
            </a:r>
            <a:endParaRPr lang="cs-CZ" dirty="0"/>
          </a:p>
          <a:p>
            <a:pPr algn="ctr"/>
            <a:r>
              <a:rPr lang="cs-CZ" sz="2400" b="1" dirty="0" smtClean="0"/>
              <a:t>VY_32_INOVACE_07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G 3 - 07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8.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Výklad nového učiva – rezistory za sebou -sériově. Schéma zapojení. Odvození 	       vzorce pro výpočet celkového odporu  při zapojení rezistorů za sebou. 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Výpočet 	       příkladu.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5375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ZAPOJOVÁNÍ REZISTORŮ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60410"/>
            <a:ext cx="7746064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Zařazujeme-li do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obvodu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spotřebiče, je možné to provést několika způsoby – sériově, paralelně, do hvězdy, kombinovaně.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Jsou-li v obvodu zapojeny dva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spotřebiče (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rezistory nebo žárovky)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,mohou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být zapojeny dvěma základními způsoby:</a:t>
            </a:r>
          </a:p>
          <a:p>
            <a:pPr marL="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za sebou – sériově </a:t>
            </a: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vedle sebe – paralelně </a:t>
            </a:r>
          </a:p>
          <a:p>
            <a:pPr marL="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425696"/>
            <a:ext cx="2988945" cy="61404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013176"/>
            <a:ext cx="2347595" cy="139941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46277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06090"/>
          </a:xfrm>
        </p:spPr>
        <p:txBody>
          <a:bodyPr>
            <a:normAutofit/>
          </a:bodyPr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ZAPOJOVÁNÍ REZISTORŮ - SÉRIOVĚ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980728"/>
            <a:ext cx="7818072" cy="5616624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 denní i technické praxi je někdy nutné v jednotlivých zapojeních nahradit více spotřebičů spotřebičem jedním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Rezistory za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sebou – sériově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539496" indent="-457200">
              <a:buAutoNum type="arabicPeriod"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Výsledný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odpor </a:t>
            </a: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 dvou rezistorů spojených v el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. obvodu                 za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sebou (sériově) se rovná součtu odporů</a:t>
            </a: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R1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R2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obou rezistorů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82296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82296" indent="0" algn="ctr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060848"/>
            <a:ext cx="6120679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67744" y="4509120"/>
            <a:ext cx="4464496" cy="70788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R = R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+ 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5622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ZAPOJOVÁNÍ REZISTORŮ - SÉRIOVĚ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528880" cy="5221560"/>
          </a:xfrm>
        </p:spPr>
        <p:txBody>
          <a:bodyPr/>
          <a:lstStyle/>
          <a:p>
            <a:pPr marL="82296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Napětí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 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 vnějších svorkách dvou sériově zapojených rezistorů se rovná součtu napětí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U1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U2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na svorkách jednotlivých rezistorů.</a:t>
            </a:r>
          </a:p>
          <a:p>
            <a:pPr marL="82296" indent="0" algn="ctr">
              <a:buNone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U =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pPr marL="82296" indent="0" algn="ctr">
              <a:buNone/>
            </a:pPr>
            <a:endParaRPr lang="en-US" sz="4000" b="1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Elektrický proud je v celém obvodu sériového zapojení rezistorů stále stejný.</a:t>
            </a:r>
          </a:p>
          <a:p>
            <a:pPr marL="82296" indent="0" algn="ctr"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I =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pPr marL="82296" indent="0">
              <a:buNone/>
            </a:pP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dirty="0"/>
          </a:p>
        </p:txBody>
      </p:sp>
      <p:pic>
        <p:nvPicPr>
          <p:cNvPr id="4" name="Picture 3" descr="C:\Users\mahdalova\AppData\Local\Microsoft\Windows\Temporary Internet Files\Content.IE5\L1GGK316\MC9000390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869160"/>
            <a:ext cx="2520280" cy="176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14962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SÉRIOVÉ ZAPOJENÍ – výpočet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celkového odporu.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obvodu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jsou sériově zapojeny dva rezistory velikosti 40</a:t>
            </a:r>
            <a:r>
              <a:rPr lang="el-GR" sz="2000" dirty="0" smtClean="0">
                <a:latin typeface="Lucida Console"/>
                <a:cs typeface="Arial" pitchFamily="34" charset="0"/>
              </a:rPr>
              <a:t>Ω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10</a:t>
            </a:r>
            <a:r>
              <a:rPr lang="el-GR" sz="2000" dirty="0" smtClean="0">
                <a:latin typeface="Lucida Console"/>
                <a:cs typeface="Arial" pitchFamily="34" charset="0"/>
              </a:rPr>
              <a:t>Ω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Napětí na vnějších svorkách rezistorů je 25V. Proveď nákres zapojení a vypočítej:</a:t>
            </a:r>
          </a:p>
          <a:p>
            <a:pPr marL="539496" indent="-457200">
              <a:buAutoNum type="alphaL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Celkový odpor v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obvodu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lphaL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proud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procházející v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obvodu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lphaL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Napětí na jednotlivých rezistorech</a:t>
            </a:r>
          </a:p>
          <a:p>
            <a:pPr marL="82296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470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VÝPOČET CELKOVÉHO ODPORU  - řešení.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403648" y="908720"/>
                <a:ext cx="7498080" cy="5472608"/>
              </a:xfrm>
            </p:spPr>
            <p:txBody>
              <a:bodyPr>
                <a:normAutofit/>
              </a:bodyPr>
              <a:lstStyle/>
              <a:p>
                <a:pPr marL="82296" indent="0"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R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1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= 40</a:t>
                </a:r>
                <a:r>
                  <a:rPr lang="el-GR" sz="2000" dirty="0" smtClean="0">
                    <a:latin typeface="Lucida Console"/>
                    <a:cs typeface="Arial" pitchFamily="34" charset="0"/>
                  </a:rPr>
                  <a:t>Ω</a:t>
                </a:r>
                <a:r>
                  <a:rPr lang="cs-CZ" sz="2000" dirty="0" smtClean="0">
                    <a:latin typeface="Lucida Console"/>
                    <a:cs typeface="Arial" pitchFamily="34" charset="0"/>
                  </a:rPr>
                  <a:t>				 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25V</a:t>
                </a:r>
              </a:p>
              <a:p>
                <a:pPr marL="82296" indent="0"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R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2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= 10</a:t>
                </a:r>
                <a:r>
                  <a:rPr lang="el-GR" sz="2000" dirty="0" smtClean="0">
                    <a:latin typeface="Lucida Console"/>
                    <a:cs typeface="Arial" pitchFamily="34" charset="0"/>
                  </a:rPr>
                  <a:t>Ω</a:t>
                </a:r>
                <a:r>
                  <a:rPr lang="cs-CZ" sz="2000" dirty="0" smtClean="0">
                    <a:latin typeface="Lucida Console"/>
                    <a:cs typeface="Arial" pitchFamily="34" charset="0"/>
                  </a:rPr>
                  <a:t>			</a:t>
                </a:r>
              </a:p>
              <a:p>
                <a:pPr marL="82296" indent="0"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U = 25 V</a:t>
                </a:r>
              </a:p>
              <a:p>
                <a:pPr marL="539496" indent="-457200">
                  <a:buAutoNum type="alphaLcParenR"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R = ?</a:t>
                </a:r>
                <a:r>
                  <a:rPr lang="en-US" sz="2000" dirty="0" smtClean="0">
                    <a:latin typeface="Lucida Console"/>
                    <a:cs typeface="Arial" pitchFamily="34" charset="0"/>
                  </a:rPr>
                  <a:t>[</a:t>
                </a:r>
                <a:r>
                  <a:rPr lang="el-GR" sz="2000" dirty="0" smtClean="0">
                    <a:latin typeface="Lucida Console"/>
                    <a:cs typeface="Arial" pitchFamily="34" charset="0"/>
                  </a:rPr>
                  <a:t>Ω</a:t>
                </a:r>
                <a:r>
                  <a:rPr lang="en-US" sz="2000" dirty="0" smtClean="0">
                    <a:latin typeface="Lucida Console"/>
                    <a:cs typeface="Arial" pitchFamily="34" charset="0"/>
                  </a:rPr>
                  <a:t>]</a:t>
                </a:r>
              </a:p>
              <a:p>
                <a:pPr marL="539496" indent="-457200">
                  <a:buFont typeface="Wingdings 2"/>
                  <a:buAutoNum type="alphaLcParenR"/>
                </a:pPr>
                <a:r>
                  <a:rPr lang="en-US" sz="2000" dirty="0" smtClean="0">
                    <a:latin typeface="Times New Roman" pitchFamily="18" charset="0"/>
                    <a:cs typeface="Times New Roman" pitchFamily="18" charset="0"/>
                  </a:rPr>
                  <a:t>I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= ? </a:t>
                </a:r>
                <a:r>
                  <a:rPr lang="en-US" sz="2000" dirty="0" smtClean="0">
                    <a:latin typeface="Lucida Console"/>
                    <a:cs typeface="Arial" pitchFamily="34" charset="0"/>
                  </a:rPr>
                  <a:t>[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A</a:t>
                </a:r>
                <a:r>
                  <a:rPr lang="en-US" sz="2000" dirty="0" smtClean="0">
                    <a:latin typeface="Lucida Console"/>
                    <a:cs typeface="Arial" pitchFamily="34" charset="0"/>
                  </a:rPr>
                  <a:t>]</a:t>
                </a:r>
                <a:endParaRPr lang="cs-CZ" sz="2000" dirty="0" smtClean="0">
                  <a:latin typeface="Lucida Console"/>
                  <a:cs typeface="Arial" pitchFamily="34" charset="0"/>
                </a:endParaRPr>
              </a:p>
              <a:p>
                <a:pPr marL="539496" indent="-457200">
                  <a:buFont typeface="Wingdings 2"/>
                  <a:buAutoNum type="alphaLcParenR"/>
                </a:pP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U</a:t>
                </a:r>
                <a:r>
                  <a:rPr lang="cs-CZ" sz="1200" u="sng" dirty="0" smtClean="0">
                    <a:latin typeface="Arial" pitchFamily="34" charset="0"/>
                    <a:cs typeface="Arial" pitchFamily="34" charset="0"/>
                  </a:rPr>
                  <a:t>1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=? </a:t>
                </a:r>
                <a:r>
                  <a:rPr lang="en-US" sz="2000" u="sng" dirty="0" smtClean="0">
                    <a:latin typeface="Lucida Console"/>
                    <a:cs typeface="Arial" pitchFamily="34" charset="0"/>
                  </a:rPr>
                  <a:t>[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V</a:t>
                </a:r>
                <a:r>
                  <a:rPr lang="en-US" sz="2000" u="sng" dirty="0" smtClean="0">
                    <a:latin typeface="Lucida Console"/>
                    <a:cs typeface="Arial" pitchFamily="34" charset="0"/>
                  </a:rPr>
                  <a:t>]</a:t>
                </a:r>
                <a:r>
                  <a:rPr lang="cs-CZ" sz="2000" u="sng" dirty="0" smtClean="0">
                    <a:latin typeface="Lucida Console"/>
                    <a:cs typeface="Arial" pitchFamily="34" charset="0"/>
                  </a:rPr>
                  <a:t>,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U</a:t>
                </a:r>
                <a:r>
                  <a:rPr lang="cs-CZ" sz="1200" u="sng" dirty="0">
                    <a:latin typeface="Arial" pitchFamily="34" charset="0"/>
                    <a:cs typeface="Arial" pitchFamily="34" charset="0"/>
                  </a:rPr>
                  <a:t>2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=? </a:t>
                </a:r>
                <a:r>
                  <a:rPr lang="en-US" sz="2000" u="sng" dirty="0">
                    <a:latin typeface="Lucida Console"/>
                    <a:cs typeface="Arial" pitchFamily="34" charset="0"/>
                  </a:rPr>
                  <a:t>[</a:t>
                </a:r>
                <a:r>
                  <a:rPr lang="cs-CZ" sz="2000" u="sng" dirty="0">
                    <a:latin typeface="Arial" pitchFamily="34" charset="0"/>
                    <a:cs typeface="Arial" pitchFamily="34" charset="0"/>
                  </a:rPr>
                  <a:t>V</a:t>
                </a:r>
                <a:r>
                  <a:rPr lang="en-US" sz="2000" u="sng" dirty="0" smtClean="0">
                    <a:latin typeface="Lucida Console"/>
                    <a:cs typeface="Arial" pitchFamily="34" charset="0"/>
                  </a:rPr>
                  <a:t>]</a:t>
                </a:r>
                <a:r>
                  <a:rPr lang="cs-CZ" sz="2000" dirty="0" smtClean="0">
                    <a:latin typeface="Lucida Console"/>
                    <a:cs typeface="Arial" pitchFamily="34" charset="0"/>
                  </a:rPr>
                  <a:t>		</a:t>
                </a:r>
                <a:endParaRPr lang="cs-CZ" sz="2000" u="sng" dirty="0">
                  <a:latin typeface="Lucida Console"/>
                  <a:cs typeface="Arial" pitchFamily="34" charset="0"/>
                </a:endParaRPr>
              </a:p>
              <a:p>
                <a:pPr marL="82296" indent="0"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a) R = R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1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+R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2			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b) 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I =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  <a:cs typeface="Arial" pitchFamily="34" charset="0"/>
                          </a:rPr>
                          <m:t>U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  <a:cs typeface="Arial" pitchFamily="34" charset="0"/>
                          </a:rPr>
                          <m:t>R</m:t>
                        </m:r>
                      </m:den>
                    </m:f>
                  </m:oMath>
                </a14:m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 marL="82296" indent="0">
                  <a:buNone/>
                </a:pPr>
                <a:r>
                  <a:rPr lang="cs-CZ" sz="2000" dirty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  R = 40 + 10			    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50</m:t>
                        </m:r>
                      </m:den>
                    </m:f>
                  </m:oMath>
                </a14:m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 marL="82296" indent="0"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   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R = 50 </a:t>
                </a:r>
                <a:r>
                  <a:rPr lang="el-GR" sz="2000" u="sng" dirty="0" smtClean="0">
                    <a:latin typeface="Lucida Console"/>
                    <a:cs typeface="Arial" pitchFamily="34" charset="0"/>
                  </a:rPr>
                  <a:t>Ω</a:t>
                </a:r>
                <a:r>
                  <a:rPr lang="cs-CZ" sz="2000" dirty="0">
                    <a:latin typeface="Lucida Console"/>
                    <a:cs typeface="Arial" pitchFamily="34" charset="0"/>
                  </a:rPr>
                  <a:t>	</a:t>
                </a:r>
                <a:r>
                  <a:rPr lang="cs-CZ" sz="2000" dirty="0" smtClean="0">
                    <a:latin typeface="Lucida Console"/>
                    <a:cs typeface="Arial" pitchFamily="34" charset="0"/>
                  </a:rPr>
                  <a:t>		  </a:t>
                </a:r>
                <a:r>
                  <a:rPr lang="cs-CZ" sz="2000" u="sng" dirty="0" smtClean="0">
                    <a:latin typeface="Times New Roman" pitchFamily="18" charset="0"/>
                    <a:cs typeface="Times New Roman" pitchFamily="18" charset="0"/>
                  </a:rPr>
                  <a:t>I = 0,5A</a:t>
                </a:r>
              </a:p>
              <a:p>
                <a:pPr marL="82296" indent="0">
                  <a:buNone/>
                </a:pPr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82296" indent="0">
                  <a:buNone/>
                </a:pP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c)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U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1 =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R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1 </a:t>
                </a:r>
                <a:r>
                  <a:rPr lang="cs-CZ" sz="1200" b="1" dirty="0" smtClean="0">
                    <a:latin typeface="Arial" pitchFamily="34" charset="0"/>
                    <a:cs typeface="Arial" pitchFamily="34" charset="0"/>
                  </a:rPr>
                  <a:t>.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I		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U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2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= R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2 </a:t>
                </a:r>
                <a:r>
                  <a:rPr lang="cs-CZ" sz="1200" b="1" dirty="0" smtClean="0">
                    <a:latin typeface="Arial" pitchFamily="34" charset="0"/>
                    <a:cs typeface="Arial" pitchFamily="34" charset="0"/>
                  </a:rPr>
                  <a:t>. 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I	 </a:t>
                </a:r>
                <a:r>
                  <a:rPr lang="cs-CZ" sz="2000" dirty="0" err="1" smtClean="0">
                    <a:latin typeface="Times New Roman" pitchFamily="18" charset="0"/>
                    <a:cs typeface="Times New Roman" pitchFamily="18" charset="0"/>
                  </a:rPr>
                  <a:t>Zk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: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U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=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U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1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+ </a:t>
                </a:r>
                <a:r>
                  <a:rPr lang="cs-CZ" sz="2000" dirty="0">
                    <a:latin typeface="Arial" pitchFamily="34" charset="0"/>
                    <a:cs typeface="Arial" pitchFamily="34" charset="0"/>
                  </a:rPr>
                  <a:t>U</a:t>
                </a:r>
                <a:r>
                  <a:rPr lang="cs-CZ" sz="1200" dirty="0">
                    <a:latin typeface="Arial" pitchFamily="34" charset="0"/>
                    <a:cs typeface="Arial" pitchFamily="34" charset="0"/>
                  </a:rPr>
                  <a:t>2</a:t>
                </a:r>
                <a:endParaRPr lang="cs-CZ" sz="20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82296" indent="0">
                  <a:buNone/>
                </a:pP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  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U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1 =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40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.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0,5		U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2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= 10 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.</a:t>
                </a: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0,5	       U = 20 + 5</a:t>
                </a:r>
              </a:p>
              <a:p>
                <a:pPr marL="82296" indent="0"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   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U</a:t>
                </a:r>
                <a:r>
                  <a:rPr lang="cs-CZ" sz="1200" u="sng" dirty="0" smtClean="0">
                    <a:latin typeface="Arial" pitchFamily="34" charset="0"/>
                    <a:cs typeface="Arial" pitchFamily="34" charset="0"/>
                  </a:rPr>
                  <a:t>1 = 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20 V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		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U</a:t>
                </a:r>
                <a:r>
                  <a:rPr lang="cs-CZ" sz="1200" u="sng" dirty="0" smtClean="0">
                    <a:latin typeface="Arial" pitchFamily="34" charset="0"/>
                    <a:cs typeface="Arial" pitchFamily="34" charset="0"/>
                  </a:rPr>
                  <a:t>2 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=  5 V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	       </a:t>
                </a:r>
                <a:r>
                  <a:rPr lang="cs-CZ" sz="2000" u="sng" dirty="0" smtClean="0">
                    <a:latin typeface="Arial" pitchFamily="34" charset="0"/>
                    <a:cs typeface="Arial" pitchFamily="34" charset="0"/>
                  </a:rPr>
                  <a:t>U = 25 V</a:t>
                </a:r>
                <a:endParaRPr lang="cs-CZ" sz="2000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403648" y="908720"/>
                <a:ext cx="7498080" cy="5472608"/>
              </a:xfrm>
              <a:blipFill rotWithShape="1">
                <a:blip r:embed="rId2" cstate="print"/>
                <a:stretch>
                  <a:fillRect t="-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96752"/>
            <a:ext cx="3484120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0207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CITACE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Vlastní výklad autora</a:t>
            </a:r>
          </a:p>
          <a:p>
            <a:pPr>
              <a:buAutoNum type="arabicPeriod"/>
            </a:pPr>
            <a:r>
              <a:rPr lang="cs-CZ" sz="1400" dirty="0" smtClean="0"/>
              <a:t>KOLÁŘOVÁ</a:t>
            </a:r>
            <a:r>
              <a:rPr lang="cs-CZ" sz="1400" dirty="0"/>
              <a:t>, Růžena a kol. </a:t>
            </a:r>
            <a:r>
              <a:rPr lang="cs-CZ" sz="1400" i="1" dirty="0"/>
              <a:t>Fyzika 8</a:t>
            </a:r>
            <a:r>
              <a:rPr lang="cs-CZ" sz="1400" dirty="0"/>
              <a:t>. Praha: SPN, 1992, ISBN 80-04-25111-0. </a:t>
            </a:r>
          </a:p>
          <a:p>
            <a:pPr>
              <a:buAutoNum type="arabicPeriod"/>
            </a:pPr>
            <a:r>
              <a:rPr lang="cs-CZ" sz="1400" dirty="0" smtClean="0"/>
              <a:t>INTERNET</a:t>
            </a:r>
            <a:r>
              <a:rPr lang="cs-CZ" sz="1400" dirty="0"/>
              <a:t>. </a:t>
            </a:r>
            <a:r>
              <a:rPr lang="cs-CZ" sz="1400" i="1" dirty="0"/>
              <a:t>http://www.realisticky.cz/ucebnice/02%20Fyzika/04%20Elekt%C5%99ina%20a%20magnetismus/02%20Elektrick%C3%BD%20proud/11%20Spojov%C3%A1n%C3%AD%20rezistor%C5%AF%20I.pdf</a:t>
            </a:r>
            <a:r>
              <a:rPr lang="cs-CZ" sz="1400" dirty="0"/>
              <a:t> [online]. [cit. 7.6.2012]. Dostupný na WWW: &lt;www.realisticky.cz&gt;.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82296" indent="0">
              <a:buNone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Ilustrace: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425196" indent="-342900">
              <a:buAutoNum type="arabicPeriod"/>
            </a:pPr>
            <a:r>
              <a:rPr lang="cs-CZ" sz="1400" dirty="0"/>
              <a:t>INTERNET. </a:t>
            </a:r>
            <a:r>
              <a:rPr lang="cs-CZ" sz="1400" i="1" dirty="0"/>
              <a:t>http://www.realisticky.cz/ucebnice/02%20Fyzika/04%20Elekt%C5%99ina%20a%20magnetismus/02%20Elektrick%C3%BD%20proud/11%20Spojov%C3%A1n%C3%AD%20rezistor%C5%AF%20I.pdf</a:t>
            </a:r>
            <a:r>
              <a:rPr lang="cs-CZ" sz="1400" dirty="0"/>
              <a:t> [online]. [cit. 7.6.2012]. Dostupný na WWW: &lt;www.realisticky.cz&gt;. </a:t>
            </a:r>
            <a:endParaRPr lang="cs-CZ" sz="1400" dirty="0" smtClean="0"/>
          </a:p>
          <a:p>
            <a:pPr marL="425196" indent="-342900">
              <a:buFont typeface="Wingdings 2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www.office.microsoft.com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425196" indent="-342900">
              <a:buAutoNum type="arabicPeriod"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425196" indent="-342900">
              <a:buAutoNum type="arabicPeriod"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425196" indent="-342900">
              <a:buAutoNum type="arabicPeriod"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8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251</TotalTime>
  <Words>293</Words>
  <Application>Microsoft Office PowerPoint</Application>
  <PresentationFormat>Předvádění na obrazovce (4:3)</PresentationFormat>
  <Paragraphs>68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Snímek 1</vt:lpstr>
      <vt:lpstr>ZAPOJOVÁNÍ REZISTORŮ </vt:lpstr>
      <vt:lpstr>ZAPOJOVÁNÍ REZISTORŮ - SÉRIOVĚ</vt:lpstr>
      <vt:lpstr>ZAPOJOVÁNÍ REZISTORŮ - SÉRIOVĚ</vt:lpstr>
      <vt:lpstr>SÉRIOVÉ ZAPOJENÍ – výpočet celkového odporu.</vt:lpstr>
      <vt:lpstr>VÝPOČET CELKOVÉHO ODPORU  - řešení.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Dum</cp:lastModifiedBy>
  <cp:revision>29</cp:revision>
  <dcterms:created xsi:type="dcterms:W3CDTF">2012-06-06T19:54:54Z</dcterms:created>
  <dcterms:modified xsi:type="dcterms:W3CDTF">2013-03-05T18:53:42Z</dcterms:modified>
</cp:coreProperties>
</file>