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9"/>
  </p:notesMasterIdLst>
  <p:sldIdLst>
    <p:sldId id="258" r:id="rId2"/>
    <p:sldId id="261" r:id="rId3"/>
    <p:sldId id="264" r:id="rId4"/>
    <p:sldId id="267" r:id="rId5"/>
    <p:sldId id="268" r:id="rId6"/>
    <p:sldId id="26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4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BC4F78-964F-46A0-85BD-2A1A3BB8A023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6F6356-2BFF-4654-BBCA-F8AD9DA08D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040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6F6356-2BFF-4654-BBCA-F8AD9DA08DB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6588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35810FD-A25B-479F-AE06-BEBCFCAB95AB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75C1273-53D6-488C-B45E-146BB62E29E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52000" cy="1236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2195736" y="1420149"/>
            <a:ext cx="5472608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cs-CZ" b="1" dirty="0" smtClean="0"/>
              <a:t>08 ZAPOJOVÁNÍ REZISTORŮ - PARALELNĚ</a:t>
            </a:r>
            <a:endParaRPr lang="cs-CZ" dirty="0"/>
          </a:p>
          <a:p>
            <a:pPr algn="ctr"/>
            <a:r>
              <a:rPr lang="cs-CZ" sz="2400" b="1" dirty="0" smtClean="0"/>
              <a:t>VY_32_INOVACE_08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698477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G 3 - 08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8.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Výklad nového učiva – rezistory za sebou -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paralelně. Schéma zapojení. Odvození 	       vzorce pro výpočet celkového odporu  při zapojení rezistorů vedle sebe. Výpočet 	       příkladu.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5375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ZAPOJOVÁNÍ REZISTORŮ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052736"/>
            <a:ext cx="7746064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Zařazujeme-li do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el.obvodu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spotřebiče, je možné to provést několika způsoby – sériově, paralelně, do hvězdy, kombinovaně.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Jsou-li v obvodu zapojeny dva spotřebiče(rezistory nebo žárovky) mohou být zapojeny dvěma základními způsoby:</a:t>
            </a:r>
          </a:p>
          <a:p>
            <a:pPr marL="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pitchFamily="34" charset="0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za sebou – sériově </a:t>
            </a:r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vedle sebe – paralelně </a:t>
            </a:r>
          </a:p>
          <a:p>
            <a:pPr marL="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425696"/>
            <a:ext cx="2988945" cy="61404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013176"/>
            <a:ext cx="2347595" cy="139941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46277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06090"/>
          </a:xfrm>
        </p:spPr>
        <p:txBody>
          <a:bodyPr>
            <a:normAutofit/>
          </a:bodyPr>
          <a:lstStyle/>
          <a:p>
            <a:pPr algn="ctr"/>
            <a:r>
              <a:rPr lang="cs-CZ" sz="2400" dirty="0">
                <a:latin typeface="Arial" pitchFamily="34" charset="0"/>
                <a:cs typeface="Arial" pitchFamily="34" charset="0"/>
              </a:rPr>
              <a:t>ZAPOJOVÁNÍ REZISTORŮ -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PARALELNĚ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980728"/>
            <a:ext cx="7818072" cy="5616624"/>
          </a:xfrm>
        </p:spPr>
        <p:txBody>
          <a:bodyPr>
            <a:normAutofit lnSpcReduction="10000"/>
          </a:bodyPr>
          <a:lstStyle/>
          <a:p>
            <a:pPr marL="82296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 denní i technické praxi je někdy nutné v jednotlivých zapojeních nahradit více spotřebičů spotřebičem jedním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Rezistory za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sebou –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paralelně:</a:t>
            </a:r>
          </a:p>
          <a:p>
            <a:pPr marL="539496" indent="-457200">
              <a:buAutoNum type="arabicPeriod"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Pro výsledný odpor R rezistorů zapojených v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el.obvodu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vedle sebe paralelně platí tento upravený vztah.</a:t>
            </a: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 algn="ctr">
              <a:buNone/>
            </a:pP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286050" y="4487763"/>
                <a:ext cx="4464496" cy="1063625"/>
              </a:xfrm>
              <a:prstGeom prst="rect">
                <a:avLst/>
              </a:prstGeom>
              <a:solidFill>
                <a:srgbClr val="00B0F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000" dirty="0" smtClean="0">
                    <a:latin typeface="Arial" pitchFamily="34" charset="0"/>
                    <a:cs typeface="Arial" pitchFamily="34" charset="0"/>
                  </a:rPr>
                  <a:t>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40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4000" b="0" i="1" smtClean="0">
                                <a:latin typeface="Cambria Math"/>
                                <a:cs typeface="Arial" pitchFamily="34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cs-CZ" sz="4000" b="0" i="1" smtClean="0">
                                <a:latin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  <m:r>
                          <a:rPr lang="cs-CZ" sz="4000" b="1" i="1" smtClean="0">
                            <a:latin typeface="Cambria Math"/>
                            <a:cs typeface="Arial" pitchFamily="34" charset="0"/>
                          </a:rPr>
                          <m:t>.</m:t>
                        </m:r>
                        <m:sSub>
                          <m:sSubPr>
                            <m:ctrlPr>
                              <a:rPr lang="cs-CZ" sz="4000" b="1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4000" b="0" i="1" smtClean="0">
                                <a:latin typeface="Cambria Math"/>
                                <a:cs typeface="Arial" pitchFamily="34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cs-CZ" sz="4000" b="0" i="1" smtClean="0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40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4000" b="0" i="1" smtClean="0">
                                <a:latin typeface="Cambria Math"/>
                                <a:cs typeface="Arial" pitchFamily="34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cs-CZ" sz="4000" b="0" i="1" smtClean="0">
                                <a:latin typeface="Cambria Math"/>
                                <a:cs typeface="Arial" pitchFamily="34" charset="0"/>
                              </a:rPr>
                              <m:t>1+</m:t>
                            </m:r>
                          </m:sub>
                        </m:sSub>
                        <m:sSub>
                          <m:sSubPr>
                            <m:ctrlPr>
                              <a:rPr lang="cs-CZ" sz="40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4000" b="0" i="1" smtClean="0">
                                <a:latin typeface="Cambria Math"/>
                                <a:cs typeface="Arial" pitchFamily="34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cs-CZ" sz="4000" b="0" i="1" smtClean="0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4000" dirty="0" smtClean="0">
                    <a:latin typeface="Arial" pitchFamily="34" charset="0"/>
                    <a:cs typeface="Arial" pitchFamily="34" charset="0"/>
                  </a:rPr>
                  <a:t>  </a:t>
                </a:r>
                <a:endParaRPr lang="cs-CZ" sz="40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6050" y="4487763"/>
                <a:ext cx="4464496" cy="1063625"/>
              </a:xfrm>
              <a:prstGeom prst="rect">
                <a:avLst/>
              </a:prstGeom>
              <a:blipFill rotWithShape="1">
                <a:blip r:embed="rId2"/>
                <a:stretch>
                  <a:fillRect b="-1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124951"/>
            <a:ext cx="5328592" cy="2304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5622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06090"/>
          </a:xfrm>
        </p:spPr>
        <p:txBody>
          <a:bodyPr>
            <a:normAutofit/>
          </a:bodyPr>
          <a:lstStyle/>
          <a:p>
            <a:pPr algn="ctr"/>
            <a:r>
              <a:rPr lang="cs-CZ" sz="2400" dirty="0">
                <a:latin typeface="Arial" pitchFamily="34" charset="0"/>
                <a:cs typeface="Arial" pitchFamily="34" charset="0"/>
              </a:rPr>
              <a:t>ZAPOJOVÁNÍ REZISTORŮ -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PARALELNĚ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052736"/>
            <a:ext cx="7632848" cy="5616624"/>
          </a:xfrm>
        </p:spPr>
        <p:txBody>
          <a:bodyPr/>
          <a:lstStyle/>
          <a:p>
            <a:pPr marL="82296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Napětí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 U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na vnějších svorkách dvou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paralelně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zapojených rezistorů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stejné jako na svorkách jednotlivých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rezistorů.</a:t>
            </a:r>
          </a:p>
          <a:p>
            <a:pPr marL="82296" indent="0" algn="ctr">
              <a:buNone/>
            </a:pPr>
            <a:r>
              <a:rPr lang="cs-CZ" sz="4000" b="1" dirty="0">
                <a:latin typeface="Arial" pitchFamily="34" charset="0"/>
                <a:cs typeface="Arial" pitchFamily="34" charset="0"/>
              </a:rPr>
              <a:t>U =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pPr marL="82296" indent="0" algn="ctr">
              <a:buNone/>
            </a:pPr>
            <a:endParaRPr lang="en-US" sz="40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Elektrický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proud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je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roven součtu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el.proudů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na jednotlivých rezistorech.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82296" indent="0" algn="ctr">
              <a:buNone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I =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+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pPr marL="82296" indent="0">
              <a:buNone/>
            </a:pP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dirty="0"/>
          </a:p>
        </p:txBody>
      </p:sp>
      <p:pic>
        <p:nvPicPr>
          <p:cNvPr id="4" name="Picture 3" descr="C:\Users\mahdalova\AppData\Local\Microsoft\Windows\Temporary Internet Files\Content.IE5\L1GGK316\MC9000390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581128"/>
            <a:ext cx="2736304" cy="1915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4962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PARALELNÍ ZAPOJENÍ – výpočet celkového odporu.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el.obvodu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jsou paralelně zapojeny dva rezistory velikosti 60</a:t>
            </a:r>
            <a:r>
              <a:rPr lang="el-GR" sz="2000" dirty="0" smtClean="0">
                <a:latin typeface="Lucida Console"/>
                <a:cs typeface="Arial" pitchFamily="34" charset="0"/>
              </a:rPr>
              <a:t>Ω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30</a:t>
            </a:r>
            <a:r>
              <a:rPr lang="el-GR" sz="2000" dirty="0" smtClean="0">
                <a:latin typeface="Lucida Console"/>
                <a:cs typeface="Arial" pitchFamily="34" charset="0"/>
              </a:rPr>
              <a:t>Ω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Napětí na vnějších svorkách rezistorů je 6V. Proveď nákres zapojení a vypočítej:</a:t>
            </a:r>
          </a:p>
          <a:p>
            <a:pPr marL="539496" indent="-457200">
              <a:buAutoNum type="alphaLcParenR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Celkový odpor v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el.obvodu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lphaLcParenR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Celkový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el.proud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procházející v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el.obvodu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lphaLcParenR"/>
            </a:pP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El.proud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na jednotlivých rezistorech</a:t>
            </a:r>
          </a:p>
          <a:p>
            <a:pPr marL="82296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470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VÝPOČET CELKOVÉHO ODPORU  - řešení.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403648" y="908720"/>
                <a:ext cx="7498080" cy="5472608"/>
              </a:xfrm>
            </p:spPr>
            <p:txBody>
              <a:bodyPr>
                <a:normAutofit lnSpcReduction="10000"/>
              </a:bodyPr>
              <a:lstStyle/>
              <a:p>
                <a:pPr marL="82296" indent="0">
                  <a:buNone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R</a:t>
                </a: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1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= 30</a:t>
                </a:r>
                <a:r>
                  <a:rPr lang="el-GR" sz="2000" dirty="0" smtClean="0">
                    <a:latin typeface="Lucida Console"/>
                    <a:cs typeface="Arial" pitchFamily="34" charset="0"/>
                  </a:rPr>
                  <a:t>Ω</a:t>
                </a:r>
                <a:r>
                  <a:rPr lang="cs-CZ" sz="2000" dirty="0" smtClean="0">
                    <a:latin typeface="Lucida Console"/>
                    <a:cs typeface="Arial" pitchFamily="34" charset="0"/>
                  </a:rPr>
                  <a:t>			</a:t>
                </a:r>
                <a:endParaRPr lang="cs-CZ" sz="2000" dirty="0" smtClean="0">
                  <a:latin typeface="Arial" pitchFamily="34" charset="0"/>
                  <a:cs typeface="Arial" pitchFamily="34" charset="0"/>
                </a:endParaRPr>
              </a:p>
              <a:p>
                <a:pPr marL="82296" indent="0">
                  <a:buNone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R</a:t>
                </a: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2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 = 60</a:t>
                </a:r>
                <a:r>
                  <a:rPr lang="el-GR" sz="2000" dirty="0" smtClean="0">
                    <a:latin typeface="Lucida Console"/>
                    <a:cs typeface="Arial" pitchFamily="34" charset="0"/>
                  </a:rPr>
                  <a:t>Ω</a:t>
                </a:r>
                <a:r>
                  <a:rPr lang="cs-CZ" sz="2000" dirty="0" smtClean="0">
                    <a:latin typeface="Lucida Console"/>
                    <a:cs typeface="Arial" pitchFamily="34" charset="0"/>
                  </a:rPr>
                  <a:t>			</a:t>
                </a:r>
              </a:p>
              <a:p>
                <a:pPr marL="82296" indent="0">
                  <a:buNone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U = </a:t>
                </a:r>
                <a:r>
                  <a:rPr lang="cs-CZ" sz="2000" dirty="0">
                    <a:latin typeface="Arial" pitchFamily="34" charset="0"/>
                    <a:cs typeface="Arial" pitchFamily="34" charset="0"/>
                  </a:rPr>
                  <a:t>6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 V</a:t>
                </a:r>
              </a:p>
              <a:p>
                <a:pPr marL="539496" indent="-457200">
                  <a:buAutoNum type="alphaLcParenR"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R = ?</a:t>
                </a:r>
                <a:r>
                  <a:rPr lang="en-US" sz="2000" dirty="0" smtClean="0">
                    <a:latin typeface="Lucida Console"/>
                    <a:cs typeface="Arial" pitchFamily="34" charset="0"/>
                  </a:rPr>
                  <a:t>[</a:t>
                </a:r>
                <a:r>
                  <a:rPr lang="el-GR" sz="2000" dirty="0" smtClean="0">
                    <a:latin typeface="Lucida Console"/>
                    <a:cs typeface="Arial" pitchFamily="34" charset="0"/>
                  </a:rPr>
                  <a:t>Ω</a:t>
                </a:r>
                <a:r>
                  <a:rPr lang="en-US" sz="2000" dirty="0" smtClean="0">
                    <a:latin typeface="Lucida Console"/>
                    <a:cs typeface="Arial" pitchFamily="34" charset="0"/>
                  </a:rPr>
                  <a:t>]</a:t>
                </a:r>
              </a:p>
              <a:p>
                <a:pPr marL="539496" indent="-457200">
                  <a:buFont typeface="Wingdings 2"/>
                  <a:buAutoNum type="alphaLcParenR"/>
                </a:pPr>
                <a:r>
                  <a:rPr lang="en-US" sz="2000" dirty="0" smtClean="0">
                    <a:latin typeface="Times New Roman" pitchFamily="18" charset="0"/>
                    <a:cs typeface="Times New Roman" pitchFamily="18" charset="0"/>
                  </a:rPr>
                  <a:t>I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= ? </a:t>
                </a:r>
                <a:r>
                  <a:rPr lang="en-US" sz="2000" dirty="0" smtClean="0">
                    <a:latin typeface="Lucida Console"/>
                    <a:cs typeface="Arial" pitchFamily="34" charset="0"/>
                  </a:rPr>
                  <a:t>[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A</a:t>
                </a:r>
                <a:r>
                  <a:rPr lang="en-US" sz="2000" dirty="0" smtClean="0">
                    <a:latin typeface="Lucida Console"/>
                    <a:cs typeface="Arial" pitchFamily="34" charset="0"/>
                  </a:rPr>
                  <a:t>]</a:t>
                </a:r>
                <a:endParaRPr lang="cs-CZ" sz="2000" dirty="0" smtClean="0">
                  <a:latin typeface="Lucida Console"/>
                  <a:cs typeface="Arial" pitchFamily="34" charset="0"/>
                </a:endParaRPr>
              </a:p>
              <a:p>
                <a:pPr marL="539496" indent="-457200">
                  <a:buFont typeface="Wingdings 2"/>
                  <a:buAutoNum type="alphaLcParenR"/>
                </a:pPr>
                <a:r>
                  <a:rPr lang="cs-CZ" sz="2000" u="sng" dirty="0">
                    <a:latin typeface="Times New Roman" pitchFamily="18" charset="0"/>
                    <a:cs typeface="Times New Roman" pitchFamily="18" charset="0"/>
                  </a:rPr>
                  <a:t>I</a:t>
                </a:r>
                <a:r>
                  <a:rPr lang="cs-CZ" sz="1200" u="sng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1200" u="sng" dirty="0" smtClean="0">
                    <a:latin typeface="Arial" pitchFamily="34" charset="0"/>
                    <a:cs typeface="Arial" pitchFamily="34" charset="0"/>
                  </a:rPr>
                  <a:t>1</a:t>
                </a:r>
                <a:r>
                  <a:rPr lang="cs-CZ" sz="2000" u="sng" dirty="0" smtClean="0">
                    <a:latin typeface="Arial" pitchFamily="34" charset="0"/>
                    <a:cs typeface="Arial" pitchFamily="34" charset="0"/>
                  </a:rPr>
                  <a:t>=? </a:t>
                </a:r>
                <a:r>
                  <a:rPr lang="en-US" sz="2000" u="sng" dirty="0" smtClean="0">
                    <a:latin typeface="Lucida Console"/>
                    <a:cs typeface="Arial" pitchFamily="34" charset="0"/>
                  </a:rPr>
                  <a:t>[</a:t>
                </a:r>
                <a:r>
                  <a:rPr lang="cs-CZ" sz="2000" u="sng" dirty="0" smtClean="0">
                    <a:latin typeface="Arial" pitchFamily="34" charset="0"/>
                    <a:cs typeface="Arial" pitchFamily="34" charset="0"/>
                  </a:rPr>
                  <a:t>V</a:t>
                </a:r>
                <a:r>
                  <a:rPr lang="en-US" sz="2000" u="sng" dirty="0" smtClean="0">
                    <a:latin typeface="Lucida Console"/>
                    <a:cs typeface="Arial" pitchFamily="34" charset="0"/>
                  </a:rPr>
                  <a:t>]</a:t>
                </a:r>
                <a:r>
                  <a:rPr lang="cs-CZ" sz="2000" u="sng" dirty="0" smtClean="0">
                    <a:latin typeface="Lucida Console"/>
                    <a:cs typeface="Arial" pitchFamily="34" charset="0"/>
                  </a:rPr>
                  <a:t>,</a:t>
                </a:r>
                <a:r>
                  <a:rPr lang="cs-CZ" sz="2000" u="sng" dirty="0">
                    <a:latin typeface="Times New Roman" pitchFamily="18" charset="0"/>
                    <a:cs typeface="Times New Roman" pitchFamily="18" charset="0"/>
                  </a:rPr>
                  <a:t> I </a:t>
                </a:r>
                <a:r>
                  <a:rPr lang="cs-CZ" sz="1200" u="sng" dirty="0" smtClean="0">
                    <a:latin typeface="Arial" pitchFamily="34" charset="0"/>
                    <a:cs typeface="Arial" pitchFamily="34" charset="0"/>
                  </a:rPr>
                  <a:t>2</a:t>
                </a:r>
                <a:r>
                  <a:rPr lang="cs-CZ" sz="2000" u="sng" dirty="0" smtClean="0">
                    <a:latin typeface="Arial" pitchFamily="34" charset="0"/>
                    <a:cs typeface="Arial" pitchFamily="34" charset="0"/>
                  </a:rPr>
                  <a:t>=? </a:t>
                </a:r>
                <a:r>
                  <a:rPr lang="en-US" sz="2000" u="sng" dirty="0">
                    <a:latin typeface="Lucida Console"/>
                    <a:cs typeface="Arial" pitchFamily="34" charset="0"/>
                  </a:rPr>
                  <a:t>[</a:t>
                </a:r>
                <a:r>
                  <a:rPr lang="cs-CZ" sz="2000" u="sng" dirty="0">
                    <a:latin typeface="Arial" pitchFamily="34" charset="0"/>
                    <a:cs typeface="Arial" pitchFamily="34" charset="0"/>
                  </a:rPr>
                  <a:t>V</a:t>
                </a:r>
                <a:r>
                  <a:rPr lang="en-US" sz="2000" u="sng" dirty="0" smtClean="0">
                    <a:latin typeface="Lucida Console"/>
                    <a:cs typeface="Arial" pitchFamily="34" charset="0"/>
                  </a:rPr>
                  <a:t>]</a:t>
                </a:r>
                <a:r>
                  <a:rPr lang="cs-CZ" sz="2000" dirty="0" smtClean="0">
                    <a:latin typeface="Lucida Console"/>
                    <a:cs typeface="Arial" pitchFamily="34" charset="0"/>
                  </a:rPr>
                  <a:t>		</a:t>
                </a:r>
                <a:endParaRPr lang="cs-CZ" sz="2000" u="sng" dirty="0">
                  <a:latin typeface="Lucida Console"/>
                  <a:cs typeface="Arial" pitchFamily="34" charset="0"/>
                </a:endParaRPr>
              </a:p>
              <a:p>
                <a:pPr marL="82296" indent="0">
                  <a:buNone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a) 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i="1" dirty="0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000" b="0" i="1" dirty="0" smtClean="0">
                                <a:latin typeface="Cambria Math"/>
                                <a:cs typeface="Arial" pitchFamily="34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cs-CZ" sz="2000" b="0" i="1" dirty="0" smtClean="0">
                                <a:latin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  <m:r>
                          <a:rPr lang="cs-CZ" sz="2000" b="1" i="1" dirty="0" smtClean="0">
                            <a:latin typeface="Cambria Math"/>
                            <a:cs typeface="Arial" pitchFamily="34" charset="0"/>
                          </a:rPr>
                          <m:t>.</m:t>
                        </m:r>
                        <m:sSub>
                          <m:sSubPr>
                            <m:ctrlPr>
                              <a:rPr lang="cs-CZ" sz="2000" b="1" i="1" dirty="0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000" b="0" i="1" dirty="0" smtClean="0">
                                <a:latin typeface="Cambria Math"/>
                                <a:cs typeface="Arial" pitchFamily="34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cs-CZ" sz="2000" b="0" i="1" dirty="0" smtClean="0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cs-CZ" sz="2000" i="1" dirty="0">
                            <a:latin typeface="Cambria Math"/>
                            <a:cs typeface="Arial" pitchFamily="34" charset="0"/>
                          </a:rPr>
                          <m:t>𝑅</m:t>
                        </m:r>
                        <m:r>
                          <a:rPr lang="cs-CZ" sz="1200" i="1" dirty="0">
                            <a:latin typeface="Cambria Math"/>
                            <a:cs typeface="Arial" pitchFamily="34" charset="0"/>
                          </a:rPr>
                          <m:t>1 </m:t>
                        </m:r>
                        <m:r>
                          <a:rPr lang="cs-CZ" sz="2000" i="1" dirty="0">
                            <a:latin typeface="Cambria Math"/>
                            <a:cs typeface="Arial" pitchFamily="34" charset="0"/>
                          </a:rPr>
                          <m:t>+</m:t>
                        </m:r>
                        <m:r>
                          <a:rPr lang="cs-CZ" sz="2000" i="1" dirty="0">
                            <a:latin typeface="Cambria Math"/>
                            <a:cs typeface="Arial" pitchFamily="34" charset="0"/>
                          </a:rPr>
                          <m:t>𝑅</m:t>
                        </m:r>
                        <m:r>
                          <a:rPr lang="cs-CZ" sz="1200" i="1" dirty="0">
                            <a:latin typeface="Cambria Math"/>
                            <a:cs typeface="Arial" pitchFamily="34" charset="0"/>
                          </a:rPr>
                          <m:t>2	</m:t>
                        </m:r>
                      </m:den>
                    </m:f>
                    <m:r>
                      <a:rPr lang="cs-CZ" sz="1200" i="1" dirty="0" smtClean="0">
                        <a:latin typeface="Cambria Math"/>
                        <a:cs typeface="Arial" pitchFamily="34" charset="0"/>
                      </a:rPr>
                      <m:t>	</m:t>
                    </m:r>
                  </m:oMath>
                </a14:m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000" b="0" i="0" dirty="0" smtClean="0">
                            <a:latin typeface="Cambria Math"/>
                            <a:cs typeface="Arial" pitchFamily="34" charset="0"/>
                          </a:rPr>
                          <m:t>30 . 60</m:t>
                        </m:r>
                      </m:num>
                      <m:den>
                        <m:r>
                          <a:rPr lang="cs-CZ" sz="2000" b="0" i="0" dirty="0" smtClean="0">
                            <a:latin typeface="Cambria Math"/>
                            <a:cs typeface="Arial" pitchFamily="34" charset="0"/>
                          </a:rPr>
                          <m:t>30</m:t>
                        </m:r>
                        <m:r>
                          <a:rPr lang="cs-CZ" sz="2000" b="0" i="0" dirty="0">
                            <a:latin typeface="Cambria Math"/>
                            <a:cs typeface="Arial" pitchFamily="34" charset="0"/>
                          </a:rPr>
                          <m:t> +</m:t>
                        </m:r>
                        <m:r>
                          <a:rPr lang="cs-CZ" sz="2000" b="0" i="0" dirty="0" smtClean="0">
                            <a:latin typeface="Cambria Math"/>
                            <a:cs typeface="Arial" pitchFamily="34" charset="0"/>
                          </a:rPr>
                          <m:t> 60</m:t>
                        </m:r>
                        <m:r>
                          <a:rPr lang="cs-CZ" sz="2000" b="0" i="0" dirty="0">
                            <a:latin typeface="Cambria Math"/>
                            <a:cs typeface="Arial" pitchFamily="34" charset="0"/>
                          </a:rPr>
                          <m:t>	</m:t>
                        </m:r>
                      </m:den>
                    </m:f>
                    <m:r>
                      <a:rPr lang="cs-CZ" sz="2000" i="1" dirty="0"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		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b) 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I =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cs typeface="Arial" pitchFamily="34" charset="0"/>
                          </a:rPr>
                          <m:t>6</m:t>
                        </m:r>
                      </m:num>
                      <m:den>
                        <m:r>
                          <a:rPr lang="cs-CZ" sz="2000" b="0" i="0" smtClean="0">
                            <a:latin typeface="Cambria Math"/>
                            <a:cs typeface="Arial" pitchFamily="34" charset="0"/>
                          </a:rPr>
                          <m:t>20</m:t>
                        </m:r>
                      </m:den>
                    </m:f>
                  </m:oMath>
                </a14:m>
                <a:endParaRPr lang="cs-CZ" sz="2000" dirty="0" smtClean="0">
                  <a:latin typeface="Arial" pitchFamily="34" charset="0"/>
                  <a:cs typeface="Arial" pitchFamily="34" charset="0"/>
                </a:endParaRPr>
              </a:p>
              <a:p>
                <a:pPr marL="82296" indent="0">
                  <a:buNone/>
                </a:pPr>
                <a:r>
                  <a:rPr lang="cs-CZ" sz="2000" dirty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   R = 	</a:t>
                </a:r>
                <a:r>
                  <a:rPr lang="cs-CZ" sz="2000" dirty="0"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000" b="0" i="0" dirty="0" smtClean="0">
                            <a:latin typeface="Cambria Math"/>
                            <a:cs typeface="Arial" pitchFamily="34" charset="0"/>
                          </a:rPr>
                          <m:t>1 800</m:t>
                        </m:r>
                      </m:num>
                      <m:den>
                        <m:r>
                          <a:rPr lang="cs-CZ" sz="2000" b="0" i="0" dirty="0" smtClean="0">
                            <a:latin typeface="Cambria Math"/>
                            <a:cs typeface="Arial" pitchFamily="34" charset="0"/>
                          </a:rPr>
                          <m:t>90</m:t>
                        </m:r>
                        <m:r>
                          <a:rPr lang="cs-CZ" sz="2000" b="0" i="0" dirty="0">
                            <a:latin typeface="Cambria Math"/>
                            <a:cs typeface="Arial" pitchFamily="34" charset="0"/>
                          </a:rPr>
                          <m:t>	</m:t>
                        </m:r>
                      </m:den>
                    </m:f>
                    <m:r>
                      <a:rPr lang="cs-CZ" sz="2000" b="0" i="0" dirty="0"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= 20		    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I = </a:t>
                </a:r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  <a:cs typeface="Times New Roman" pitchFamily="18" charset="0"/>
                      </a:rPr>
                      <m:t>0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,3</m:t>
                    </m:r>
                  </m:oMath>
                </a14:m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A</a:t>
                </a:r>
              </a:p>
              <a:p>
                <a:pPr marL="82296" indent="0">
                  <a:buNone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    </a:t>
                </a:r>
                <a:r>
                  <a:rPr lang="cs-CZ" sz="2000" u="sng" dirty="0" smtClean="0">
                    <a:latin typeface="Arial" pitchFamily="34" charset="0"/>
                    <a:cs typeface="Arial" pitchFamily="34" charset="0"/>
                  </a:rPr>
                  <a:t>R = 20 </a:t>
                </a:r>
                <a:r>
                  <a:rPr lang="el-GR" sz="2000" u="sng" dirty="0" smtClean="0">
                    <a:latin typeface="Lucida Console"/>
                    <a:cs typeface="Arial" pitchFamily="34" charset="0"/>
                  </a:rPr>
                  <a:t>Ω</a:t>
                </a:r>
                <a:r>
                  <a:rPr lang="cs-CZ" sz="2000" dirty="0">
                    <a:latin typeface="Lucida Console"/>
                    <a:cs typeface="Arial" pitchFamily="34" charset="0"/>
                  </a:rPr>
                  <a:t>	</a:t>
                </a:r>
                <a:r>
                  <a:rPr lang="cs-CZ" sz="2000" dirty="0" smtClean="0">
                    <a:latin typeface="Lucida Console"/>
                    <a:cs typeface="Arial" pitchFamily="34" charset="0"/>
                  </a:rPr>
                  <a:t>		  </a:t>
                </a:r>
                <a:r>
                  <a:rPr lang="cs-CZ" sz="2000" u="sng" dirty="0" smtClean="0">
                    <a:latin typeface="Times New Roman" pitchFamily="18" charset="0"/>
                    <a:cs typeface="Times New Roman" pitchFamily="18" charset="0"/>
                  </a:rPr>
                  <a:t>I = 0,3A = 300mA</a:t>
                </a:r>
              </a:p>
              <a:p>
                <a:pPr marL="82296" indent="0">
                  <a:buNone/>
                </a:pPr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82296" indent="0">
                  <a:buNone/>
                </a:pP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c)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I</a:t>
                </a:r>
                <a:r>
                  <a:rPr lang="cs-CZ" sz="1200" dirty="0">
                    <a:latin typeface="Arial" pitchFamily="34" charset="0"/>
                    <a:cs typeface="Arial" pitchFamily="34" charset="0"/>
                  </a:rPr>
                  <a:t>1</a:t>
                </a: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  <m:t>𝑈</m:t>
                        </m:r>
                      </m:num>
                      <m:den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  <a:cs typeface="Arial" pitchFamily="34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cs typeface="Arial" pitchFamily="34" charset="0"/>
                          </a:rPr>
                          <m:t>6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cs typeface="Arial" pitchFamily="34" charset="0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sz="18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1800" dirty="0" smtClean="0">
                    <a:latin typeface="Times New Roman" pitchFamily="18" charset="0"/>
                    <a:cs typeface="Times New Roman" pitchFamily="18" charset="0"/>
                  </a:rPr>
                  <a:t>= 0,2	</a:t>
                </a:r>
                <a:r>
                  <a:rPr lang="cs-CZ" sz="20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I</a:t>
                </a:r>
                <a:r>
                  <a:rPr lang="cs-CZ" sz="1100" dirty="0" smtClean="0">
                    <a:latin typeface="Arial" pitchFamily="34" charset="0"/>
                    <a:cs typeface="Arial" pitchFamily="34" charset="0"/>
                  </a:rPr>
                  <a:t>2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  <a:cs typeface="Arial" pitchFamily="34" charset="0"/>
                          </a:rPr>
                          <m:t>𝑈</m:t>
                        </m:r>
                      </m:num>
                      <m:den>
                        <m:sSub>
                          <m:sSubPr>
                            <m:ctrlPr>
                              <a:rPr lang="cs-CZ" sz="2000" i="1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000" i="1">
                                <a:latin typeface="Cambria Math"/>
                                <a:cs typeface="Arial" pitchFamily="34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1800" dirty="0">
                    <a:latin typeface="Times New Roman" pitchFamily="18" charset="0"/>
                    <a:cs typeface="Times New Roman" pitchFamily="18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1800" i="1">
                            <a:latin typeface="Cambria Math"/>
                            <a:cs typeface="Arial" pitchFamily="34" charset="0"/>
                          </a:rPr>
                          <m:t>6</m:t>
                        </m:r>
                      </m:num>
                      <m:den>
                        <m:r>
                          <a:rPr lang="cs-CZ" sz="1800" b="0" i="1" smtClean="0">
                            <a:latin typeface="Cambria Math"/>
                            <a:cs typeface="Arial" pitchFamily="34" charset="0"/>
                          </a:rPr>
                          <m:t>60</m:t>
                        </m:r>
                      </m:den>
                    </m:f>
                  </m:oMath>
                </a14:m>
                <a:r>
                  <a:rPr lang="cs-CZ" sz="1600" dirty="0">
                    <a:latin typeface="Times New Roman" pitchFamily="18" charset="0"/>
                    <a:cs typeface="Times New Roman" pitchFamily="18" charset="0"/>
                  </a:rPr>
                  <a:t> = </a:t>
                </a:r>
                <a:r>
                  <a:rPr lang="cs-CZ" sz="1600" dirty="0" smtClean="0">
                    <a:latin typeface="Times New Roman" pitchFamily="18" charset="0"/>
                    <a:cs typeface="Times New Roman" pitchFamily="18" charset="0"/>
                  </a:rPr>
                  <a:t>0,1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	  </a:t>
                </a:r>
                <a:r>
                  <a:rPr lang="cs-CZ" sz="2000" dirty="0" err="1" smtClean="0">
                    <a:latin typeface="Times New Roman" pitchFamily="18" charset="0"/>
                    <a:cs typeface="Times New Roman" pitchFamily="18" charset="0"/>
                  </a:rPr>
                  <a:t>Zk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: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I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= I</a:t>
                </a:r>
                <a:r>
                  <a:rPr lang="cs-CZ" sz="1200" dirty="0">
                    <a:latin typeface="Arial" pitchFamily="34" charset="0"/>
                    <a:cs typeface="Arial" pitchFamily="34" charset="0"/>
                  </a:rPr>
                  <a:t>1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+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I</a:t>
                </a:r>
                <a:r>
                  <a:rPr lang="cs-CZ" sz="1200" dirty="0">
                    <a:latin typeface="Arial" pitchFamily="34" charset="0"/>
                    <a:cs typeface="Arial" pitchFamily="34" charset="0"/>
                  </a:rPr>
                  <a:t>2</a:t>
                </a:r>
                <a:endParaRPr lang="cs-CZ" sz="2400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82296" indent="0">
                  <a:buNone/>
                </a:pP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  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I</a:t>
                </a: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1 =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0,2 A		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I</a:t>
                </a: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2 </a:t>
                </a:r>
                <a:r>
                  <a:rPr lang="cs-CZ" sz="1200" dirty="0">
                    <a:latin typeface="Arial" pitchFamily="34" charset="0"/>
                    <a:cs typeface="Arial" pitchFamily="34" charset="0"/>
                  </a:rPr>
                  <a:t>=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0,1A 	</a:t>
                </a:r>
                <a:r>
                  <a:rPr lang="cs-CZ" sz="2000" dirty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      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I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 = 0,2 + 0,1</a:t>
                </a:r>
              </a:p>
              <a:p>
                <a:pPr marL="82296" indent="0">
                  <a:buNone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    </a:t>
                </a:r>
                <a:r>
                  <a:rPr lang="cs-CZ" sz="2400" u="sng" dirty="0">
                    <a:latin typeface="Times New Roman" pitchFamily="18" charset="0"/>
                    <a:cs typeface="Times New Roman" pitchFamily="18" charset="0"/>
                  </a:rPr>
                  <a:t>I</a:t>
                </a:r>
                <a:r>
                  <a:rPr lang="cs-CZ" sz="1200" u="sng" dirty="0" smtClean="0">
                    <a:latin typeface="Arial" pitchFamily="34" charset="0"/>
                    <a:cs typeface="Arial" pitchFamily="34" charset="0"/>
                  </a:rPr>
                  <a:t>1 = </a:t>
                </a:r>
                <a:r>
                  <a:rPr lang="cs-CZ" sz="2000" u="sng" dirty="0" smtClean="0">
                    <a:latin typeface="Arial" pitchFamily="34" charset="0"/>
                    <a:cs typeface="Arial" pitchFamily="34" charset="0"/>
                  </a:rPr>
                  <a:t>200mA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		 </a:t>
                </a:r>
                <a:r>
                  <a:rPr lang="cs-CZ" sz="2400" u="sng" dirty="0">
                    <a:latin typeface="Times New Roman" pitchFamily="18" charset="0"/>
                    <a:cs typeface="Times New Roman" pitchFamily="18" charset="0"/>
                  </a:rPr>
                  <a:t>I</a:t>
                </a:r>
                <a:r>
                  <a:rPr lang="cs-CZ" sz="1200" u="sng" dirty="0">
                    <a:latin typeface="Arial" pitchFamily="34" charset="0"/>
                    <a:cs typeface="Arial" pitchFamily="34" charset="0"/>
                  </a:rPr>
                  <a:t>1 = </a:t>
                </a:r>
                <a:r>
                  <a:rPr lang="cs-CZ" sz="2000" u="sng" dirty="0" smtClean="0">
                    <a:latin typeface="Arial" pitchFamily="34" charset="0"/>
                    <a:cs typeface="Arial" pitchFamily="34" charset="0"/>
                  </a:rPr>
                  <a:t>100mA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	        </a:t>
                </a:r>
                <a:r>
                  <a:rPr lang="cs-CZ" sz="2400" u="sng" dirty="0">
                    <a:latin typeface="Times New Roman" pitchFamily="18" charset="0"/>
                    <a:cs typeface="Times New Roman" pitchFamily="18" charset="0"/>
                  </a:rPr>
                  <a:t>I</a:t>
                </a:r>
                <a:r>
                  <a:rPr lang="cs-CZ" sz="2000" u="sng" dirty="0" smtClean="0">
                    <a:latin typeface="Arial" pitchFamily="34" charset="0"/>
                    <a:cs typeface="Arial" pitchFamily="34" charset="0"/>
                  </a:rPr>
                  <a:t> = 0,3 A = 300mA</a:t>
                </a:r>
                <a:endParaRPr lang="cs-CZ" sz="2000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403648" y="908720"/>
                <a:ext cx="7498080" cy="5472608"/>
              </a:xfrm>
              <a:blipFill rotWithShape="1">
                <a:blip r:embed="rId2"/>
                <a:stretch>
                  <a:fillRect t="-11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80728"/>
            <a:ext cx="3024336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2078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CITACE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Text:</a:t>
            </a:r>
          </a:p>
          <a:p>
            <a:pPr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Vlastní výklad autora</a:t>
            </a:r>
          </a:p>
          <a:p>
            <a:pPr>
              <a:buAutoNum type="arabicPeriod"/>
            </a:pPr>
            <a:r>
              <a:rPr lang="cs-CZ" sz="1400" dirty="0" smtClean="0"/>
              <a:t>KOLÁŘOVÁ</a:t>
            </a:r>
            <a:r>
              <a:rPr lang="cs-CZ" sz="1400" dirty="0"/>
              <a:t>, Růžena a kol. </a:t>
            </a:r>
            <a:r>
              <a:rPr lang="cs-CZ" sz="1400" i="1" dirty="0"/>
              <a:t>Fyzika 8</a:t>
            </a:r>
            <a:r>
              <a:rPr lang="cs-CZ" sz="1400" dirty="0"/>
              <a:t>. Praha: SPN, 1992, ISBN 80-04-25111-0. </a:t>
            </a:r>
          </a:p>
          <a:p>
            <a:pPr>
              <a:buAutoNum type="arabicPeriod"/>
            </a:pPr>
            <a:r>
              <a:rPr lang="cs-CZ" sz="1400" dirty="0" smtClean="0"/>
              <a:t>INTERNET</a:t>
            </a:r>
            <a:r>
              <a:rPr lang="cs-CZ" sz="1400" dirty="0"/>
              <a:t>. </a:t>
            </a:r>
            <a:r>
              <a:rPr lang="cs-CZ" sz="1400" i="1" dirty="0"/>
              <a:t>http://www.realisticky.cz/ucebnice/02%20Fyzika/04%20Elekt%C5%99ina%20a%20magnetismus/02%20Elektrick%C3%BD%20proud/11%20Spojov%C3%A1n%C3%AD%20rezistor%C5%AF%20I.pdf</a:t>
            </a:r>
            <a:r>
              <a:rPr lang="cs-CZ" sz="1400" dirty="0"/>
              <a:t> [online]. [cit. 7.6.2012]. Dostupný na WWW: &lt;www.realisticky.cz&gt;.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82296" indent="0">
              <a:buNone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Ilustrace: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425196" indent="-342900">
              <a:buAutoNum type="arabicPeriod"/>
            </a:pPr>
            <a:r>
              <a:rPr lang="cs-CZ" sz="1400" dirty="0"/>
              <a:t>INTERNET. </a:t>
            </a:r>
            <a:r>
              <a:rPr lang="cs-CZ" sz="1400" i="1" dirty="0"/>
              <a:t>http://www.realisticky.cz/ucebnice/02%20Fyzika/04%20Elekt%C5%99ina%20a%20magnetismus/02%20Elektrick%C3%BD%20proud/11%20Spojov%C3%A1n%C3%AD%20rezistor%C5%AF%20I.pdf</a:t>
            </a:r>
            <a:r>
              <a:rPr lang="cs-CZ" sz="1400" dirty="0"/>
              <a:t> [online]. [cit. 7.6.2012]. Dostupný na WWW: &lt;www.realisticky.cz&gt;. </a:t>
            </a:r>
            <a:endParaRPr lang="cs-CZ" sz="1400" dirty="0" smtClean="0"/>
          </a:p>
          <a:p>
            <a:pPr marL="425196" indent="-342900">
              <a:buFont typeface="Wingdings 2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www.office.microsoft.com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425196" indent="-342900">
              <a:buAutoNum type="arabicPeriod"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425196" indent="-342900">
              <a:buAutoNum type="arabicPeriod"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425196" indent="-342900">
              <a:buAutoNum type="arabicPeriod"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8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290</TotalTime>
  <Words>285</Words>
  <Application>Microsoft Office PowerPoint</Application>
  <PresentationFormat>Předvádění na obrazovce (4:3)</PresentationFormat>
  <Paragraphs>96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Prezentace aplikace PowerPoint</vt:lpstr>
      <vt:lpstr>ZAPOJOVÁNÍ REZISTORŮ </vt:lpstr>
      <vt:lpstr>ZAPOJOVÁNÍ REZISTORŮ - PARALELNĚ</vt:lpstr>
      <vt:lpstr>ZAPOJOVÁNÍ REZISTORŮ - PARALELNĚ</vt:lpstr>
      <vt:lpstr>PARALELNÍ ZAPOJENÍ – výpočet celkového odporu.</vt:lpstr>
      <vt:lpstr>VÝPOČET CELKOVÉHO ODPORU  - řešení.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Mahdalová</dc:creator>
  <cp:lastModifiedBy>Mahdalová</cp:lastModifiedBy>
  <cp:revision>34</cp:revision>
  <dcterms:created xsi:type="dcterms:W3CDTF">2012-06-06T19:54:54Z</dcterms:created>
  <dcterms:modified xsi:type="dcterms:W3CDTF">2012-06-08T06:16:55Z</dcterms:modified>
</cp:coreProperties>
</file>