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60" r:id="rId3"/>
    <p:sldId id="261" r:id="rId4"/>
    <p:sldId id="264" r:id="rId5"/>
    <p:sldId id="262" r:id="rId6"/>
    <p:sldId id="263" r:id="rId7"/>
    <p:sldId id="265" r:id="rId8"/>
    <p:sldId id="269" r:id="rId9"/>
    <p:sldId id="270" r:id="rId10"/>
    <p:sldId id="271" r:id="rId11"/>
    <p:sldId id="272" r:id="rId12"/>
    <p:sldId id="273" r:id="rId13"/>
    <p:sldId id="274" r:id="rId14"/>
    <p:sldId id="257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3678E-47ED-43BE-8EE6-C3C1B8CBEEDE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5CCA1DF-E07E-425F-B304-987C8851E76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3678E-47ED-43BE-8EE6-C3C1B8CBEEDE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CA1DF-E07E-425F-B304-987C8851E7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3678E-47ED-43BE-8EE6-C3C1B8CBEEDE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CA1DF-E07E-425F-B304-987C8851E76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3678E-47ED-43BE-8EE6-C3C1B8CBEEDE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CA1DF-E07E-425F-B304-987C8851E76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3678E-47ED-43BE-8EE6-C3C1B8CBEEDE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CA1DF-E07E-425F-B304-987C8851E76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3678E-47ED-43BE-8EE6-C3C1B8CBEEDE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CA1DF-E07E-425F-B304-987C8851E7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3678E-47ED-43BE-8EE6-C3C1B8CBEEDE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CA1DF-E07E-425F-B304-987C8851E7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3678E-47ED-43BE-8EE6-C3C1B8CBEEDE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CA1DF-E07E-425F-B304-987C8851E7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3678E-47ED-43BE-8EE6-C3C1B8CBEEDE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CA1DF-E07E-425F-B304-987C8851E7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3678E-47ED-43BE-8EE6-C3C1B8CBEEDE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CA1DF-E07E-425F-B304-987C8851E7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3678E-47ED-43BE-8EE6-C3C1B8CBEEDE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CA1DF-E07E-425F-B304-987C8851E7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7F3678E-47ED-43BE-8EE6-C3C1B8CBEEDE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5CCA1DF-E07E-425F-B304-987C8851E76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7" Type="http://schemas.openxmlformats.org/officeDocument/2006/relationships/image" Target="../media/image15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hyperlink" Target="http://www.cez.cz/edee/content/microsites/elektrina/4-4.ht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5157192"/>
            <a:ext cx="5665787" cy="123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2490163" y="1409462"/>
            <a:ext cx="4350999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 b="1" dirty="0" smtClean="0"/>
              <a:t>10 VÝROBA A PŘENOS ELEKTRICKÉ ENERGIE</a:t>
            </a:r>
            <a:endParaRPr lang="cs-CZ" dirty="0"/>
          </a:p>
          <a:p>
            <a:pPr algn="ctr"/>
            <a:r>
              <a:rPr lang="cs-CZ" sz="2400" b="1" dirty="0" smtClean="0"/>
              <a:t>VY_32_INOVACE_10</a:t>
            </a:r>
            <a:endParaRPr lang="cs-CZ" sz="2400" b="1" dirty="0"/>
          </a:p>
        </p:txBody>
      </p:sp>
      <p:sp>
        <p:nvSpPr>
          <p:cNvPr id="6" name="Obdélník 5"/>
          <p:cNvSpPr/>
          <p:nvPr/>
        </p:nvSpPr>
        <p:spPr>
          <a:xfrm>
            <a:off x="1331640" y="2636910"/>
            <a:ext cx="7200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autor: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      Mgr. Miroslava </a:t>
            </a:r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Mahdalová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identifikace: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      G 3 - 10</a:t>
            </a:r>
          </a:p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třída: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       8.</a:t>
            </a:r>
          </a:p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předmět: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       Fyzika</a:t>
            </a:r>
          </a:p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anotace: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       Doplnění nového učiva – přeměna energie, druhy elektráren. Výroba a přenos 	       el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. energie 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s ohledem na ochranu životního prostředí.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8724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22114"/>
          </a:xfrm>
        </p:spPr>
        <p:txBody>
          <a:bodyPr>
            <a:normAutofit/>
          </a:bodyPr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ELEKTRICKÁ  ENERGIE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268760"/>
            <a:ext cx="8784976" cy="51125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Nejpoužívanější energií v průmyslu i v denním životě lidí je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energie elektrická.</a:t>
            </a:r>
          </a:p>
          <a:p>
            <a:pPr marL="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Člověk si zvykl mít teplo, světlo a běžně používat televizi, počítač, chladničku, vysavač, varnou konvici, mikrovlnku…….</a:t>
            </a:r>
          </a:p>
          <a:p>
            <a:pPr marL="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>
              <a:buNone/>
            </a:pP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mahdalova\AppData\Local\Microsoft\Windows\Temporary Internet Files\Content.IE5\22CFXJRP\MC90035243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4880" y="5301208"/>
            <a:ext cx="2262901" cy="1273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ahdalova\AppData\Local\Microsoft\Windows\Temporary Internet Files\Content.IE5\RGYL1OS2\MC90004865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864264"/>
            <a:ext cx="1735531" cy="1787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mahdalova\AppData\Local\Microsoft\Windows\Temporary Internet Files\Content.IE5\RGYL1OS2\MC900019332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5351" y="4997956"/>
            <a:ext cx="1872208" cy="1577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mahdalova\AppData\Local\Microsoft\Windows\Temporary Internet Files\Content.IE5\22CFXJRP\MC90021589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4942" y="2716522"/>
            <a:ext cx="1882775" cy="2370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mahdalova\AppData\Local\Microsoft\Windows\Temporary Internet Files\Content.IE5\RGYL1OS2\MC90023297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760" y="4761034"/>
            <a:ext cx="1691212" cy="1814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C:\Users\mahdalova\AppData\Local\Microsoft\Windows\Temporary Internet Files\Content.IE5\22CFXJRP\MC90029093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3003550"/>
            <a:ext cx="1563719" cy="1648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C:\Users\mahdalova\AppData\Local\Microsoft\Windows\Temporary Internet Files\Content.IE5\L1GGK316\MC90023431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86649" y="3016537"/>
            <a:ext cx="1803109" cy="3285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40288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cs-CZ" sz="2400" dirty="0">
                <a:latin typeface="Arial" pitchFamily="34" charset="0"/>
                <a:cs typeface="Arial" pitchFamily="34" charset="0"/>
              </a:rPr>
              <a:t>ELEKTRICKÁ ENERGIE – VÝROBA, 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8435280" cy="5184576"/>
          </a:xfrm>
        </p:spPr>
        <p:txBody>
          <a:bodyPr/>
          <a:lstStyle/>
          <a:p>
            <a:pPr marL="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Elektrickou energii získáváme v elektrárnách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– generátory.</a:t>
            </a:r>
          </a:p>
          <a:p>
            <a:pPr marL="0" indent="0">
              <a:buNone/>
            </a:pP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V elektrárnách se různé druhy energie (uhlí, ropa,</a:t>
            </a:r>
          </a:p>
          <a:p>
            <a:pPr marL="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zemní plyn, voda, uranová ruda…) přeměňují na energii</a:t>
            </a:r>
          </a:p>
          <a:p>
            <a:pPr marL="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elektrickou.</a:t>
            </a:r>
          </a:p>
          <a:p>
            <a:pPr marL="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Elektrárny dělíme na:</a:t>
            </a:r>
          </a:p>
          <a:p>
            <a:pPr marL="457200" indent="-457200">
              <a:buAutoNum type="arabicPeriod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Tepelné</a:t>
            </a:r>
          </a:p>
          <a:p>
            <a:pPr marL="457200" indent="-457200">
              <a:buAutoNum type="arabicPeriod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Vodní</a:t>
            </a:r>
          </a:p>
          <a:p>
            <a:pPr marL="457200" indent="-457200">
              <a:buAutoNum type="arabicPeriod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Jaderné</a:t>
            </a:r>
          </a:p>
          <a:p>
            <a:pPr marL="457200" indent="-457200">
              <a:buAutoNum type="arabicPeriod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Alternativní</a:t>
            </a:r>
          </a:p>
          <a:p>
            <a:pPr marL="0" indent="0">
              <a:buNone/>
            </a:pP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2" name="Picture 4" descr="C:\Users\mahdalova\AppData\Local\Microsoft\Windows\Temporary Internet Files\Content.IE5\L1GGK316\MC9000712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32428" y="3241481"/>
            <a:ext cx="2407332" cy="1323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mahdalova\AppData\Local\Microsoft\Windows\Temporary Internet Files\Content.IE5\2LNJ0ANR\MC9001049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241481"/>
            <a:ext cx="2016224" cy="147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mahdalova\AppData\Local\Microsoft\Windows\Temporary Internet Files\Content.IE5\22CFXJRP\MC90031061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83160" y="4887774"/>
            <a:ext cx="2721696" cy="1417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mahdalova\AppData\Local\Microsoft\Windows\Temporary Internet Files\Content.IE5\22CFXJRP\MC90023147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46501" y="4361538"/>
            <a:ext cx="2160240" cy="196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mahdalova\AppData\Local\Microsoft\Windows\Temporary Internet Files\Content.IE5\L1GGK316\MC90039766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468983"/>
            <a:ext cx="1813255" cy="1306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C:\Users\mahdalova\AppData\Local\Microsoft\Windows\Temporary Internet Files\Content.IE5\2LNJ0ANR\MC90001449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5182648"/>
            <a:ext cx="2455164" cy="1169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97582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400" dirty="0">
                <a:latin typeface="Arial" pitchFamily="34" charset="0"/>
                <a:cs typeface="Arial" pitchFamily="34" charset="0"/>
              </a:rPr>
              <a:t>ELEKTRICKÁ ENERGIE – VÝROBA, ZDROJE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2. VODNÍ ELEKTRÁRNA</a:t>
            </a:r>
          </a:p>
          <a:p>
            <a:pPr marL="0" indent="0">
              <a:buNone/>
            </a:pPr>
            <a:endParaRPr lang="cs-CZ" sz="2000" b="1" dirty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Palivo </a:t>
            </a:r>
            <a:r>
              <a:rPr lang="cs-CZ" sz="2000" dirty="0">
                <a:latin typeface="Lucida Console"/>
                <a:cs typeface="Arial" pitchFamily="34" charset="0"/>
              </a:rPr>
              <a:t>→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voda</a:t>
            </a:r>
          </a:p>
          <a:p>
            <a:pPr>
              <a:buFontTx/>
              <a:buChar char="-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Pohon  </a:t>
            </a:r>
            <a:r>
              <a:rPr lang="cs-CZ" sz="2000" dirty="0">
                <a:latin typeface="Lucida Console"/>
                <a:cs typeface="Arial" pitchFamily="34" charset="0"/>
              </a:rPr>
              <a:t>→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přehrady na řekách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	</a:t>
            </a:r>
          </a:p>
          <a:p>
            <a:pPr marL="457200" indent="-457200">
              <a:buAutoNum type="arabicPeriod"/>
            </a:pP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Vliv na životní prostředí :</a:t>
            </a:r>
          </a:p>
          <a:p>
            <a:pPr>
              <a:buFontTx/>
              <a:buChar char="-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velký zábor půdy</a:t>
            </a:r>
          </a:p>
          <a:p>
            <a:pPr>
              <a:buFontTx/>
              <a:buChar char="-"/>
            </a:pP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109728" indent="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109728" indent="0">
              <a:buNone/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C:\Users\mahdalova\AppData\Local\Microsoft\Windows\Temporary Internet Files\Content.IE5\RGYL1OS2\MC9000900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772816"/>
            <a:ext cx="2968028" cy="2474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13762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400" dirty="0">
                <a:latin typeface="Arial" pitchFamily="34" charset="0"/>
                <a:cs typeface="Arial" pitchFamily="34" charset="0"/>
              </a:rPr>
              <a:t>ELEKTRICKÁ ENERGIE – VÝROBA, ZDROJE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23528" y="1196752"/>
            <a:ext cx="8363272" cy="53285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1. TEPELNÁ ELEKTRÁRNA</a:t>
            </a:r>
          </a:p>
          <a:p>
            <a:pPr>
              <a:buFontTx/>
              <a:buChar char="-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Palivo </a:t>
            </a:r>
            <a:r>
              <a:rPr lang="cs-CZ" sz="2000" dirty="0" smtClean="0">
                <a:latin typeface="Lucida Console"/>
                <a:cs typeface="Arial" pitchFamily="34" charset="0"/>
              </a:rPr>
              <a:t>→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uhlí</a:t>
            </a:r>
          </a:p>
          <a:p>
            <a:pPr>
              <a:buFontTx/>
              <a:buChar char="-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Pohon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Lucida Console"/>
                <a:cs typeface="Arial" pitchFamily="34" charset="0"/>
              </a:rPr>
              <a:t>→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pára	</a:t>
            </a:r>
          </a:p>
          <a:p>
            <a:pPr marL="457200" indent="-457200">
              <a:buAutoNum type="arabicPeriod"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Vliv na životní prostředí :</a:t>
            </a:r>
          </a:p>
          <a:p>
            <a:pPr>
              <a:buFontTx/>
              <a:buChar char="-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Devastace krajiny</a:t>
            </a:r>
          </a:p>
          <a:p>
            <a:pPr>
              <a:buFontTx/>
              <a:buChar char="-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Znečištění ovzduší - smog</a:t>
            </a:r>
          </a:p>
          <a:p>
            <a:pPr>
              <a:buFontTx/>
              <a:buChar char="-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Popílek</a:t>
            </a:r>
          </a:p>
          <a:p>
            <a:pPr>
              <a:buFontTx/>
              <a:buChar char="-"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5" name="Picture 3" descr="C:\Users\mahdalova\AppData\Local\Microsoft\Windows\Temporary Internet Files\Content.IE5\2LNJ0ANR\MC90014990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412776"/>
            <a:ext cx="3274337" cy="211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mahdalova\AppData\Local\Microsoft\Windows\Temporary Internet Files\Content.IE5\22CFXJRP\MC90037084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005064"/>
            <a:ext cx="3384376" cy="2409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5637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 algn="ctr"/>
            <a:r>
              <a:rPr lang="cs-CZ" sz="2400" dirty="0">
                <a:latin typeface="Arial" pitchFamily="34" charset="0"/>
                <a:cs typeface="Arial" pitchFamily="34" charset="0"/>
              </a:rPr>
              <a:t>ELEKTRICKÁ ENERGIE – VÝROBA, ZDROJE</a:t>
            </a:r>
            <a:endParaRPr lang="cs-CZ" sz="2400" b="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3. JADERNÁ ELEKTRÁRNA</a:t>
            </a:r>
          </a:p>
          <a:p>
            <a:pPr>
              <a:buFontTx/>
              <a:buChar char="-"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Palivo </a:t>
            </a:r>
            <a:r>
              <a:rPr lang="cs-CZ" sz="2000" dirty="0">
                <a:latin typeface="Lucida Console"/>
                <a:cs typeface="Arial" pitchFamily="34" charset="0"/>
              </a:rPr>
              <a:t>→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uran (uranová ruda)</a:t>
            </a: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Pohon  </a:t>
            </a:r>
            <a:r>
              <a:rPr lang="cs-CZ" sz="2000" dirty="0">
                <a:latin typeface="Lucida Console"/>
                <a:cs typeface="Arial" pitchFamily="34" charset="0"/>
              </a:rPr>
              <a:t>→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pára (reaktor, parogenerátor)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	</a:t>
            </a:r>
          </a:p>
          <a:p>
            <a:pPr marL="457200" indent="-457200">
              <a:buAutoNum type="arabicPeriod"/>
            </a:pP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Vliv na životní prostředí :</a:t>
            </a:r>
          </a:p>
          <a:p>
            <a:pPr>
              <a:buFontTx/>
              <a:buChar char="-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Nebezpečí jaderné havárie – zamoření,</a:t>
            </a:r>
          </a:p>
          <a:p>
            <a:pPr marL="109728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				ozáření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 descr="C:\Users\mahdalova\AppData\Local\Microsoft\Windows\Temporary Internet Files\Content.IE5\22CFXJRP\MC90043728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196752"/>
            <a:ext cx="3452594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mahdalova\AppData\Local\Microsoft\Windows\Temporary Internet Files\Content.IE5\2LNJ0ANR\MC900434729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221088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5335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 algn="ctr"/>
            <a:r>
              <a:rPr lang="cs-CZ" sz="2400" dirty="0">
                <a:latin typeface="Arial" pitchFamily="34" charset="0"/>
                <a:cs typeface="Arial" pitchFamily="34" charset="0"/>
              </a:rPr>
              <a:t>ELEKTRICKÁ ENERGIE – VÝROBA, ZDROJE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pPr marL="109728" indent="0">
              <a:buNone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4. ALTERNATIVNÍ ELEKTRÁRNY</a:t>
            </a:r>
          </a:p>
          <a:p>
            <a:pPr marL="566928" indent="-457200">
              <a:buAutoNum type="alphaLcParenR"/>
            </a:pPr>
            <a:r>
              <a:rPr lang="cs-CZ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Větrné</a:t>
            </a:r>
            <a:endParaRPr lang="cs-CZ" sz="16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Palivo </a:t>
            </a:r>
            <a:r>
              <a:rPr lang="cs-CZ" sz="2000" dirty="0">
                <a:latin typeface="Lucida Console"/>
                <a:cs typeface="Arial" pitchFamily="34" charset="0"/>
              </a:rPr>
              <a:t>→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vítr</a:t>
            </a: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Pohon  </a:t>
            </a:r>
            <a:r>
              <a:rPr lang="cs-CZ" sz="2000" dirty="0">
                <a:latin typeface="Lucida Console"/>
                <a:cs typeface="Arial" pitchFamily="34" charset="0"/>
              </a:rPr>
              <a:t>→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lopatky větrného kola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	</a:t>
            </a:r>
          </a:p>
          <a:p>
            <a:pPr marL="457200" indent="-457200">
              <a:buAutoNum type="arabicPeriod"/>
            </a:pP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Vliv na životní prostředí :</a:t>
            </a:r>
          </a:p>
          <a:p>
            <a:pPr>
              <a:buFontTx/>
              <a:buChar char="-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Hluk</a:t>
            </a: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marL="109728" indent="0">
              <a:buNone/>
            </a:pPr>
            <a:endParaRPr lang="cs-CZ" sz="20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109728" indent="0">
              <a:buNone/>
            </a:pPr>
            <a:r>
              <a:rPr lang="cs-CZ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b) sluneční</a:t>
            </a:r>
          </a:p>
          <a:p>
            <a:pPr>
              <a:buFontTx/>
              <a:buChar char="-"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Palivo </a:t>
            </a:r>
            <a:r>
              <a:rPr lang="cs-CZ" sz="2000" dirty="0">
                <a:latin typeface="Lucida Console"/>
                <a:cs typeface="Arial" pitchFamily="34" charset="0"/>
              </a:rPr>
              <a:t>→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sluneční paprsky</a:t>
            </a: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Pohon  </a:t>
            </a:r>
            <a:r>
              <a:rPr lang="cs-CZ" sz="2000" dirty="0">
                <a:latin typeface="Lucida Console"/>
                <a:cs typeface="Arial" pitchFamily="34" charset="0"/>
              </a:rPr>
              <a:t>→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solární panely</a:t>
            </a: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Vliv na životní prostředí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:</a:t>
            </a: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Velký zábor půdy</a:t>
            </a:r>
          </a:p>
          <a:p>
            <a:pPr marL="109728" indent="0">
              <a:buNone/>
            </a:pPr>
            <a:endParaRPr lang="cs-CZ" sz="20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109728" indent="0">
              <a:buNone/>
            </a:pPr>
            <a:endParaRPr lang="cs-CZ" sz="20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109728" indent="0">
              <a:buNone/>
            </a:pPr>
            <a:r>
              <a:rPr lang="cs-CZ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</a:t>
            </a:r>
            <a:endParaRPr lang="cs-CZ" sz="20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109728" indent="0">
              <a:buNone/>
            </a:pPr>
            <a:endParaRPr lang="cs-CZ" sz="20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155" name="Picture 11" descr="C:\Users\mahdalova\AppData\Local\Microsoft\Windows\Temporary Internet Files\Content.IE5\L1GGK316\MC90043224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293096"/>
            <a:ext cx="1584176" cy="1999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C:\Users\mahdalova\AppData\Local\Microsoft\Windows\Temporary Internet Files\Content.IE5\2LNJ0ANR\MP90043728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293096"/>
            <a:ext cx="2664296" cy="2243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73550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C:\Users\mahdalova\AppData\Local\Microsoft\Windows\Temporary Internet Files\Content.IE5\RGYL1OS2\MP90040321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24744"/>
            <a:ext cx="8424936" cy="5412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36104"/>
          </a:xfrm>
        </p:spPr>
        <p:txBody>
          <a:bodyPr/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PŘENOS ELEKTRICKÉ ENERGIE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19256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Elektrická energie je pro svou univerzálnost, relativně jednoduchou výrobu, "přepravu" od </a:t>
            </a:r>
            <a:r>
              <a:rPr lang="cs-CZ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zdroje ke spotřebiteli </a:t>
            </a:r>
            <a:r>
              <a:rPr lang="cs-CZ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 přeměnu na jiné formy energie považována za nejušlechtilejší druh energie. Dá se technicky poměrně snadno a s velkou účinností měnit na jiný druh energie:</a:t>
            </a:r>
            <a:r>
              <a:rPr lang="cs-CZ" sz="2000" dirty="0">
                <a:solidFill>
                  <a:srgbClr val="002060"/>
                </a:solidFill>
              </a:rPr>
              <a:t/>
            </a:r>
            <a:br>
              <a:rPr lang="cs-CZ" sz="2000" dirty="0">
                <a:solidFill>
                  <a:srgbClr val="002060"/>
                </a:solidFill>
              </a:rPr>
            </a:br>
            <a:endParaRPr lang="cs-CZ" sz="20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mechanická</a:t>
            </a:r>
            <a:r>
              <a:rPr lang="cs-CZ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- elektromotory (účinnost přes 90%)</a:t>
            </a:r>
          </a:p>
          <a:p>
            <a:r>
              <a:rPr lang="cs-CZ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teplo</a:t>
            </a:r>
            <a:r>
              <a:rPr lang="cs-CZ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- tepelné spotřebiče, chladničky (účinnost přes 90%)</a:t>
            </a:r>
          </a:p>
          <a:p>
            <a:r>
              <a:rPr lang="cs-CZ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elektrická</a:t>
            </a:r>
            <a:r>
              <a:rPr lang="cs-CZ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- transformátory, usměrňovače, měniče (účinnost až 98%)</a:t>
            </a:r>
          </a:p>
          <a:p>
            <a:r>
              <a:rPr lang="cs-CZ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zářivá</a:t>
            </a:r>
            <a:r>
              <a:rPr lang="cs-CZ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- žárovky (účinnost do 8%), zářivky a výbojky (účinnost až 40%)</a:t>
            </a:r>
          </a:p>
          <a:p>
            <a:r>
              <a:rPr lang="cs-CZ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chemická</a:t>
            </a:r>
            <a:r>
              <a:rPr lang="cs-CZ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- galvanické články, elektrolýza (účinnost kolem 90%)</a:t>
            </a:r>
          </a:p>
          <a:p>
            <a:r>
              <a:rPr lang="cs-CZ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jaderná</a:t>
            </a:r>
            <a:r>
              <a:rPr lang="cs-CZ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- urychlovače částic (účinnost asi 50%)</a:t>
            </a:r>
          </a:p>
        </p:txBody>
      </p:sp>
    </p:spTree>
    <p:extLst>
      <p:ext uri="{BB962C8B-B14F-4D97-AF65-F5344CB8AC3E}">
        <p14:creationId xmlns:p14="http://schemas.microsoft.com/office/powerpoint/2010/main" xmlns="" val="2515566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92088"/>
          </a:xfrm>
        </p:spPr>
        <p:txBody>
          <a:bodyPr/>
          <a:lstStyle/>
          <a:p>
            <a:r>
              <a:rPr lang="cs-CZ" sz="2400" dirty="0">
                <a:latin typeface="Arial" pitchFamily="34" charset="0"/>
                <a:cs typeface="Arial" pitchFamily="34" charset="0"/>
              </a:rPr>
              <a:t>PŘENOS ELEKTRICKÉ ENERGIE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Přenos el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energie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z elektráren do míst spotřeby zajišťuje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přenosová soustava ČR:</a:t>
            </a:r>
          </a:p>
          <a:p>
            <a:pPr marL="0" indent="0">
              <a:buNone/>
            </a:pP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16832"/>
            <a:ext cx="7848872" cy="4547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28184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92088"/>
          </a:xfrm>
        </p:spPr>
        <p:txBody>
          <a:bodyPr/>
          <a:lstStyle/>
          <a:p>
            <a:r>
              <a:rPr lang="cs-CZ" sz="2400" dirty="0">
                <a:latin typeface="Arial" pitchFamily="34" charset="0"/>
                <a:cs typeface="Arial" pitchFamily="34" charset="0"/>
              </a:rPr>
              <a:t>PŘENOS ELEKTRICKÉ ENERGIE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53285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Dálkový přenos energie zajišťuje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elektrická přenosová síť vedení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velmi vysokého napětí. 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Linky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propojují jednotlivé zdroje a transformační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stanice,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aby bylo možno operativně řídit přenos energie v závislosti na okamžité spotřebě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elektřiny. </a:t>
            </a:r>
          </a:p>
          <a:p>
            <a:pPr marL="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V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roce 1995 byla naše přenosová síť propojena se západoevropskou soustavou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UCPTE (www.cez.cz).</a:t>
            </a:r>
          </a:p>
          <a:p>
            <a:pPr marL="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V transformační stanici se velmi vysoké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napětí (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vvn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) postupně transformuje (přeměňuje) na:</a:t>
            </a:r>
          </a:p>
          <a:p>
            <a:pPr>
              <a:buFontTx/>
              <a:buChar char="-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vysoké napětí (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vn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) </a:t>
            </a:r>
            <a:r>
              <a:rPr lang="cs-CZ" sz="2000" dirty="0" smtClean="0">
                <a:latin typeface="Lucida Console"/>
                <a:cs typeface="Arial" pitchFamily="34" charset="0"/>
              </a:rPr>
              <a:t>→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průmysl a napájení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elektrifikovaných železničních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tratí </a:t>
            </a:r>
          </a:p>
          <a:p>
            <a:pPr>
              <a:buFontTx/>
              <a:buChar char="-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nízké napětí (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nn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) </a:t>
            </a:r>
            <a:r>
              <a:rPr lang="cs-CZ" sz="2000" dirty="0" smtClean="0">
                <a:latin typeface="Lucida Console"/>
                <a:cs typeface="Arial" pitchFamily="34" charset="0"/>
              </a:rPr>
              <a:t>→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lehký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průmysl, města,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obce - domácnosti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cs-CZ" sz="2000" b="1" dirty="0" err="1" smtClean="0">
                <a:latin typeface="Arial" pitchFamily="34" charset="0"/>
                <a:cs typeface="Arial" pitchFamily="34" charset="0"/>
              </a:rPr>
              <a:t>vvn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  110 </a:t>
            </a:r>
            <a:r>
              <a:rPr lang="cs-CZ" sz="2000" b="1" dirty="0" err="1" smtClean="0">
                <a:latin typeface="Arial" pitchFamily="34" charset="0"/>
                <a:cs typeface="Arial" pitchFamily="34" charset="0"/>
              </a:rPr>
              <a:t>kV</a:t>
            </a:r>
            <a:endParaRPr lang="cs-CZ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cs-CZ" sz="2000" b="1" dirty="0" err="1" smtClean="0">
                <a:latin typeface="Arial" pitchFamily="34" charset="0"/>
                <a:cs typeface="Arial" pitchFamily="34" charset="0"/>
              </a:rPr>
              <a:t>vn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   22 </a:t>
            </a:r>
            <a:r>
              <a:rPr lang="cs-CZ" sz="2000" b="1" dirty="0" err="1" smtClean="0">
                <a:latin typeface="Arial" pitchFamily="34" charset="0"/>
                <a:cs typeface="Arial" pitchFamily="34" charset="0"/>
              </a:rPr>
              <a:t>kV</a:t>
            </a:r>
            <a:r>
              <a:rPr lang="cs-CZ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				</a:t>
            </a:r>
          </a:p>
          <a:p>
            <a:pPr marL="0" indent="0">
              <a:buNone/>
            </a:pPr>
            <a:r>
              <a:rPr lang="cs-CZ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		</a:t>
            </a:r>
            <a:r>
              <a:rPr lang="cs-CZ" sz="20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cs-CZ" sz="2000" b="1" dirty="0" err="1" smtClean="0">
                <a:latin typeface="Arial" pitchFamily="34" charset="0"/>
                <a:cs typeface="Arial" pitchFamily="34" charset="0"/>
              </a:rPr>
              <a:t>n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   230V – 400V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9" name="Picture 3" descr="C:\Users\mahdalova\AppData\Local\Microsoft\Windows\Temporary Internet Files\Content.IE5\L1GGK316\MP900439244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085184"/>
            <a:ext cx="2376264" cy="146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45534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istribuc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4"/>
            <a:ext cx="8460432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C:\Users\mahdalova\AppData\Local\Microsoft\Windows\Temporary Internet Files\Content.IE5\2LNJ0ANR\MC90044045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992483"/>
            <a:ext cx="1650653" cy="1676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C:\Users\mahdalova\AppData\Local\Microsoft\Windows\Temporary Internet Files\Content.IE5\22CFXJRP\MC90043250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8603"/>
            <a:ext cx="1869636" cy="1286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12165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ahdalova\Desktop\rozvodná síť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70745" y="764704"/>
            <a:ext cx="8461565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95411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92088"/>
          </a:xfrm>
        </p:spPr>
        <p:txBody>
          <a:bodyPr/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ZAJÍMAVOST NA ZÁVĚR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052736"/>
            <a:ext cx="8363272" cy="532859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/>
              <a:t/>
            </a:r>
            <a:br>
              <a:rPr lang="cs-CZ" dirty="0"/>
            </a:br>
            <a:r>
              <a:rPr lang="cs-CZ" b="1" dirty="0">
                <a:latin typeface="Arial" pitchFamily="34" charset="0"/>
                <a:cs typeface="Arial" pitchFamily="34" charset="0"/>
              </a:rPr>
              <a:t>Josef </a:t>
            </a:r>
            <a:r>
              <a:rPr lang="cs-CZ" b="1" dirty="0" err="1">
                <a:latin typeface="Arial" pitchFamily="34" charset="0"/>
                <a:cs typeface="Arial" pitchFamily="34" charset="0"/>
              </a:rPr>
              <a:t>Sousedík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 - moravský Edison</a:t>
            </a: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>V období první Československé republiky patřil k významným vynálezcům v oboru elektrotechniky Josef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Sousedík</a:t>
            </a:r>
            <a:r>
              <a:rPr lang="cs-CZ" dirty="0">
                <a:latin typeface="Arial" pitchFamily="34" charset="0"/>
                <a:cs typeface="Arial" pitchFamily="34" charset="0"/>
              </a:rPr>
              <a:t> (1894 - 1944), který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byl také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nazýván "moravský Edison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".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Hned </a:t>
            </a:r>
            <a:r>
              <a:rPr lang="cs-CZ" dirty="0">
                <a:latin typeface="Arial" pitchFamily="34" charset="0"/>
                <a:cs typeface="Arial" pitchFamily="34" charset="0"/>
              </a:rPr>
              <a:t>po první světové válce založil ve Vsetíně elektrotechnickou továrnu, ve které vyráběl moderní elektromotory a generátory. 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Svůj </a:t>
            </a:r>
            <a:r>
              <a:rPr lang="cs-CZ" dirty="0">
                <a:latin typeface="Arial" pitchFamily="34" charset="0"/>
                <a:cs typeface="Arial" pitchFamily="34" charset="0"/>
              </a:rPr>
              <a:t>první patent přihlásil již v roce 1920 a v průběhu následujících 20 let dosáhl přehled patentů a patentových přihlášek úctyhodného počtu 58. Hlavními oblastmi vynálezecké činnosti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J.Sousedíka</a:t>
            </a:r>
            <a:r>
              <a:rPr lang="cs-CZ" dirty="0">
                <a:latin typeface="Arial" pitchFamily="34" charset="0"/>
                <a:cs typeface="Arial" pitchFamily="34" charset="0"/>
              </a:rPr>
              <a:t> byly elektrické přístroje, elektrické pohony, elektrická trakce a automatická regulace. 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Roku </a:t>
            </a:r>
            <a:r>
              <a:rPr lang="cs-CZ" dirty="0">
                <a:latin typeface="Arial" pitchFamily="34" charset="0"/>
                <a:cs typeface="Arial" pitchFamily="34" charset="0"/>
              </a:rPr>
              <a:t>1927 získal patent na elektromobil, originální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řešení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kombinace </a:t>
            </a:r>
            <a:r>
              <a:rPr lang="cs-CZ" dirty="0">
                <a:latin typeface="Arial" pitchFamily="34" charset="0"/>
                <a:cs typeface="Arial" pitchFamily="34" charset="0"/>
              </a:rPr>
              <a:t>pohonu výbušným motorem a elektromotorem uplatnil 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u </a:t>
            </a:r>
            <a:r>
              <a:rPr lang="cs-CZ" dirty="0">
                <a:latin typeface="Arial" pitchFamily="34" charset="0"/>
                <a:cs typeface="Arial" pitchFamily="34" charset="0"/>
              </a:rPr>
              <a:t>nejrychlejšího vozidla Československých státních drah, 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Slovenské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strely</a:t>
            </a:r>
            <a:r>
              <a:rPr lang="cs-CZ" dirty="0">
                <a:latin typeface="Arial" pitchFamily="34" charset="0"/>
                <a:cs typeface="Arial" pitchFamily="34" charset="0"/>
              </a:rPr>
              <a:t> (na fotografii). 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Tento </a:t>
            </a:r>
            <a:r>
              <a:rPr lang="cs-CZ" dirty="0">
                <a:latin typeface="Arial" pitchFamily="34" charset="0"/>
                <a:cs typeface="Arial" pitchFamily="34" charset="0"/>
              </a:rPr>
              <a:t>vlak dosáhl na trati Praha - Bratislava průměrné rychlosti přes 150 km/h, což v té době (1936) představovalo světové parametry.</a:t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>Hned na počátku nacistické okupace se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J.Sousedík</a:t>
            </a:r>
            <a:r>
              <a:rPr lang="cs-CZ" dirty="0">
                <a:latin typeface="Arial" pitchFamily="34" charset="0"/>
                <a:cs typeface="Arial" pitchFamily="34" charset="0"/>
              </a:rPr>
              <a:t> zapojil do odbojové činnosti. Byl však zatčen gestapem a 15.12.1944 při výslechu zastřelen. 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70781" y="2492896"/>
            <a:ext cx="3607564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54234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Text:</a:t>
            </a:r>
          </a:p>
          <a:p>
            <a:pPr>
              <a:buFont typeface="Arial" pitchFamily="34" charset="0"/>
              <a:buAutoNum type="arabicPeriod"/>
            </a:pPr>
            <a:r>
              <a:rPr lang="cs-CZ" sz="1400" dirty="0" smtClean="0"/>
              <a:t>Vlastní výklad autora</a:t>
            </a:r>
          </a:p>
          <a:p>
            <a:pPr>
              <a:buFont typeface="Arial" pitchFamily="34" charset="0"/>
              <a:buAutoNum type="arabicPeriod"/>
            </a:pPr>
            <a:r>
              <a:rPr lang="cs-CZ" sz="1400" dirty="0" smtClean="0"/>
              <a:t>ČEZ</a:t>
            </a:r>
            <a:r>
              <a:rPr lang="cs-CZ" sz="1400" dirty="0"/>
              <a:t>. </a:t>
            </a:r>
            <a:r>
              <a:rPr lang="cs-CZ" sz="1400" i="1" dirty="0"/>
              <a:t>Elektřina</a:t>
            </a:r>
            <a:r>
              <a:rPr lang="cs-CZ" sz="1400" dirty="0"/>
              <a:t> [online]. [cit. 20.6.2012]. Dostupný na WWW: </a:t>
            </a:r>
            <a:r>
              <a:rPr lang="cs-CZ" sz="1400" dirty="0" smtClean="0">
                <a:hlinkClick r:id="rId2"/>
              </a:rPr>
              <a:t>http</a:t>
            </a:r>
            <a:r>
              <a:rPr lang="cs-CZ" sz="1400" dirty="0">
                <a:hlinkClick r:id="rId2"/>
              </a:rPr>
              <a:t>://</a:t>
            </a:r>
            <a:r>
              <a:rPr lang="cs-CZ" sz="1400" dirty="0" smtClean="0">
                <a:hlinkClick r:id="rId2"/>
              </a:rPr>
              <a:t>www.cez.cz/edee/content/microsites/elektrina/4-4.htm</a:t>
            </a:r>
            <a:endParaRPr lang="cs-CZ" sz="1400" dirty="0" smtClean="0"/>
          </a:p>
          <a:p>
            <a:pPr>
              <a:buFont typeface="Arial" pitchFamily="34" charset="0"/>
              <a:buAutoNum type="arabicPeriod"/>
            </a:pPr>
            <a:r>
              <a:rPr lang="cs-CZ" sz="1400" dirty="0" smtClean="0"/>
              <a:t>RAUNER, Karel a kol. </a:t>
            </a:r>
            <a:r>
              <a:rPr lang="cs-CZ" sz="1400" i="1" dirty="0" smtClean="0"/>
              <a:t>Fyzika 8</a:t>
            </a:r>
            <a:r>
              <a:rPr lang="cs-CZ" sz="1400" dirty="0" smtClean="0"/>
              <a:t>. Plzeň: Fraus, 2006, ISBN 80-7238-525-9. </a:t>
            </a:r>
          </a:p>
          <a:p>
            <a:pPr>
              <a:buFont typeface="Arial" pitchFamily="34" charset="0"/>
              <a:buAutoNum type="arabicPeriod"/>
            </a:pPr>
            <a:r>
              <a:rPr lang="cs-CZ" sz="1400" dirty="0"/>
              <a:t>KOLÁŘOVÁ, Růžena a kol. </a:t>
            </a:r>
            <a:r>
              <a:rPr lang="cs-CZ" sz="1400" i="1" dirty="0"/>
              <a:t>Fyzika 9</a:t>
            </a:r>
            <a:r>
              <a:rPr lang="cs-CZ" sz="1400" dirty="0"/>
              <a:t>. Praha: Prometheus, 2000, ISBN 80-7196-193-0.</a:t>
            </a:r>
            <a:endParaRPr lang="cs-CZ" sz="1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1400" dirty="0" smtClean="0"/>
          </a:p>
          <a:p>
            <a:pPr>
              <a:buFont typeface="Arial" pitchFamily="34" charset="0"/>
              <a:buAutoNum type="arabicPeriod"/>
            </a:pPr>
            <a:endParaRPr lang="cs-CZ" sz="1400" dirty="0" smtClean="0"/>
          </a:p>
          <a:p>
            <a:pPr>
              <a:buAutoNum type="arabicPeriod"/>
            </a:pPr>
            <a:endParaRPr lang="cs-CZ" sz="1400" dirty="0"/>
          </a:p>
          <a:p>
            <a:pPr>
              <a:buAutoNum type="arabicPeriod"/>
            </a:pPr>
            <a:endParaRPr lang="cs-CZ" sz="1400" dirty="0" smtClean="0"/>
          </a:p>
          <a:p>
            <a:pPr>
              <a:buAutoNum type="arabicPeriod"/>
            </a:pPr>
            <a:endParaRPr lang="cs-CZ" sz="1400" dirty="0" smtClean="0"/>
          </a:p>
          <a:p>
            <a:pPr marL="82296" indent="0">
              <a:buNone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Ilustrace:</a:t>
            </a:r>
          </a:p>
          <a:p>
            <a:pPr marL="425196">
              <a:buAutoNum type="arabicPeriod"/>
            </a:pPr>
            <a:r>
              <a:rPr lang="cs-CZ" sz="1400" dirty="0" smtClean="0">
                <a:latin typeface="Arial" pitchFamily="34" charset="0"/>
                <a:cs typeface="Arial" pitchFamily="34" charset="0"/>
                <a:hlinkClick r:id="rId3"/>
              </a:rPr>
              <a:t>www.office.microsoft.com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marL="425196">
              <a:buAutoNum type="arabicPeriod"/>
            </a:pPr>
            <a:r>
              <a:rPr lang="cs-CZ" sz="1400" dirty="0"/>
              <a:t>ČEZ. </a:t>
            </a:r>
            <a:r>
              <a:rPr lang="cs-CZ" sz="1400" i="1" dirty="0"/>
              <a:t>Elektřina</a:t>
            </a:r>
            <a:r>
              <a:rPr lang="cs-CZ" sz="1400" dirty="0"/>
              <a:t> [online]. [cit. 20.6.2012]. Dostupný na WWW: &lt;http://www.cez.cz/</a:t>
            </a:r>
            <a:r>
              <a:rPr lang="cs-CZ" sz="1400" dirty="0" err="1"/>
              <a:t>edee</a:t>
            </a:r>
            <a:r>
              <a:rPr lang="cs-CZ" sz="1400" dirty="0"/>
              <a:t>/</a:t>
            </a:r>
            <a:r>
              <a:rPr lang="cs-CZ" sz="1400" dirty="0" err="1"/>
              <a:t>content</a:t>
            </a:r>
            <a:r>
              <a:rPr lang="cs-CZ" sz="1400" dirty="0"/>
              <a:t>/</a:t>
            </a:r>
            <a:r>
              <a:rPr lang="cs-CZ" sz="1400" dirty="0" err="1"/>
              <a:t>microsites</a:t>
            </a:r>
            <a:r>
              <a:rPr lang="cs-CZ" sz="1400" dirty="0"/>
              <a:t>/</a:t>
            </a:r>
            <a:r>
              <a:rPr lang="cs-CZ" sz="1400" dirty="0" err="1"/>
              <a:t>elektrina</a:t>
            </a:r>
            <a:r>
              <a:rPr lang="cs-CZ" sz="1400" dirty="0"/>
              <a:t>/zaj7.htm</a:t>
            </a:r>
            <a:r>
              <a:rPr lang="cs-CZ" sz="1400" dirty="0" smtClean="0"/>
              <a:t>&gt;.</a:t>
            </a:r>
          </a:p>
          <a:p>
            <a:pPr marL="425196">
              <a:buAutoNum type="arabicPeriod"/>
            </a:pPr>
            <a:r>
              <a:rPr lang="cs-CZ" sz="1400" dirty="0"/>
              <a:t>KOLÁŘOVÁ, Růžena a kol. </a:t>
            </a:r>
            <a:r>
              <a:rPr lang="cs-CZ" sz="1400" i="1" dirty="0"/>
              <a:t>Fyzika 9</a:t>
            </a:r>
            <a:r>
              <a:rPr lang="cs-CZ" sz="1400" dirty="0"/>
              <a:t>. Praha: Prometheus, 2000, ISBN 80-7196-193-0.</a:t>
            </a:r>
            <a:endParaRPr lang="cs-CZ" sz="1400" dirty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endParaRPr lang="cs-CZ" sz="1400" dirty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endParaRPr lang="cs-CZ" sz="1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2900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247</TotalTime>
  <Words>438</Words>
  <Application>Microsoft Office PowerPoint</Application>
  <PresentationFormat>Předvádění na obrazovce (4:3)</PresentationFormat>
  <Paragraphs>121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Exekutivní</vt:lpstr>
      <vt:lpstr>Snímek 1</vt:lpstr>
      <vt:lpstr>ELEKTRICKÁ  ENERGIE</vt:lpstr>
      <vt:lpstr>ELEKTRICKÁ ENERGIE – VÝROBA, ZDROJE</vt:lpstr>
      <vt:lpstr>ELEKTRICKÁ ENERGIE – VÝROBA, ZDROJE</vt:lpstr>
      <vt:lpstr>ELEKTRICKÁ ENERGIE – VÝROBA, ZDROJE</vt:lpstr>
      <vt:lpstr>ELEKTRICKÁ ENERGIE – VÝROBA, ZDROJE</vt:lpstr>
      <vt:lpstr>ELEKTRICKÁ ENERGIE – VÝROBA, ZDROJE</vt:lpstr>
      <vt:lpstr>PŘENOS ELEKTRICKÉ ENERGIE</vt:lpstr>
      <vt:lpstr>PŘENOS ELEKTRICKÉ ENERGIE</vt:lpstr>
      <vt:lpstr>PŘENOS ELEKTRICKÉ ENERGIE</vt:lpstr>
      <vt:lpstr>Snímek 11</vt:lpstr>
      <vt:lpstr>Snímek 12</vt:lpstr>
      <vt:lpstr>ZAJÍMAVOST NA ZÁVĚR</vt:lpstr>
      <vt:lpstr>Citace: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Mahdalová</dc:creator>
  <cp:lastModifiedBy>Dum</cp:lastModifiedBy>
  <cp:revision>26</cp:revision>
  <dcterms:created xsi:type="dcterms:W3CDTF">2012-06-17T18:19:37Z</dcterms:created>
  <dcterms:modified xsi:type="dcterms:W3CDTF">2013-03-05T18:57:18Z</dcterms:modified>
</cp:coreProperties>
</file>