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9" r:id="rId5"/>
    <p:sldId id="258" r:id="rId6"/>
    <p:sldId id="262" r:id="rId7"/>
    <p:sldId id="260" r:id="rId8"/>
    <p:sldId id="263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631B-9325-47AF-B1F1-A81B5A5BE62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21695-9960-4BEE-AC07-73EC22C27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631B-9325-47AF-B1F1-A81B5A5BE62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21695-9960-4BEE-AC07-73EC22C27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631B-9325-47AF-B1F1-A81B5A5BE62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21695-9960-4BEE-AC07-73EC22C27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631B-9325-47AF-B1F1-A81B5A5BE62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21695-9960-4BEE-AC07-73EC22C27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631B-9325-47AF-B1F1-A81B5A5BE62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21695-9960-4BEE-AC07-73EC22C27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631B-9325-47AF-B1F1-A81B5A5BE62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21695-9960-4BEE-AC07-73EC22C27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631B-9325-47AF-B1F1-A81B5A5BE62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21695-9960-4BEE-AC07-73EC22C27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631B-9325-47AF-B1F1-A81B5A5BE62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21695-9960-4BEE-AC07-73EC22C27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631B-9325-47AF-B1F1-A81B5A5BE62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21695-9960-4BEE-AC07-73EC22C27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631B-9325-47AF-B1F1-A81B5A5BE62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21695-9960-4BEE-AC07-73EC22C27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631B-9325-47AF-B1F1-A81B5A5BE62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21695-9960-4BEE-AC07-73EC22C27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9631B-9325-47AF-B1F1-A81B5A5BE62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21695-9960-4BEE-AC07-73EC22C27A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85090" y="1409462"/>
            <a:ext cx="276114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13 VÝPOČET VÝKONU</a:t>
            </a:r>
            <a:endParaRPr lang="cs-CZ" dirty="0"/>
          </a:p>
          <a:p>
            <a:pPr algn="ctr"/>
            <a:r>
              <a:rPr lang="cs-CZ" sz="2400" b="1" dirty="0" smtClean="0"/>
              <a:t>VY_32_INOVACE_13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G 3 - 13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8.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Procvičení a utvrzení nového učiva. Práce se základním vzorcem pro výpočet 	       výkonu .Odvození vzorce pro výpočet práce z výkonu a času. Ověření znalostí 	       žáka pomocí výpočtu příkladů.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1321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VÝKON – příklady.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/>
          <a:lstStyle/>
          <a:p>
            <a:pPr lvl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Dva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kluci kopou na pláži jámu. Oba ji vykoupou stejně velkou. Pavel to zvládne za 2 hodiny,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Petr                 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za 150 minut.</a:t>
            </a:r>
          </a:p>
          <a:p>
            <a:pPr marL="514350" lvl="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Kdo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vykoná větší práci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	W = F . s</a:t>
            </a:r>
          </a:p>
          <a:p>
            <a:pPr marL="514350" lvl="0" indent="-514350"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Práci vykonají oba stejnou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sym typeface="Wingdings"/>
              </a:rPr>
              <a:t>stejná síla, stejná dráha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b) Kdo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podá lepší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výkon		P = W : t</a:t>
            </a:r>
          </a:p>
          <a:p>
            <a:pPr lvl="0"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Pavel podá větší výkon, protože stejnou práci vykonal  za kratší dobu.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 descr="C:\Users\MadamA\AppData\Local\Microsoft\Windows\Temporary Internet Files\Content.IE5\7L3PXYF9\MC9000823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4509120"/>
            <a:ext cx="2448272" cy="21576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VÝKON – příklady.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24744"/>
                <a:ext cx="8229600" cy="5001419"/>
              </a:xfrm>
            </p:spPr>
            <p:txBody>
              <a:bodyPr/>
              <a:lstStyle/>
              <a:p>
                <a:pPr lvl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2. Jaký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výkon podal turista o hmotnosti 60 kg, který výškový rozdíl 50 m překonal za 10 minut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lvl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-------------------------------------------------------------------------------</a:t>
                </a:r>
              </a:p>
              <a:p>
                <a:pPr lvl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 = ? </a:t>
                </a:r>
                <a:r>
                  <a:rPr lang="en-US" sz="24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W</a:t>
                </a:r>
                <a:r>
                  <a:rPr lang="en-US" sz="24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		m = 60 kg </a:t>
                </a:r>
                <a:r>
                  <a:rPr lang="cs-CZ" sz="2400" dirty="0" smtClean="0">
                    <a:latin typeface="Lucida Console"/>
                    <a:cs typeface="Times New Roman" pitchFamily="18" charset="0"/>
                  </a:rPr>
                  <a:t>→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F = 600 N</a:t>
                </a:r>
              </a:p>
              <a:p>
                <a:pPr lvl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m = 60 kg			W = F .s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s = 50 m			W = 600 . 50 = 30 000 J</a:t>
                </a:r>
              </a:p>
              <a:p>
                <a:pPr>
                  <a:buNone/>
                </a:pP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t = 10 min = 600s</a:t>
                </a:r>
              </a:p>
              <a:p>
                <a:pPr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𝑊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30 000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600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= 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500 W</a:t>
                </a:r>
              </a:p>
              <a:p>
                <a:pPr>
                  <a:buNone/>
                </a:pPr>
                <a:endParaRPr lang="cs-CZ" sz="2400" u="sng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Turista podal výkon 500 W.</a:t>
                </a:r>
              </a:p>
              <a:p>
                <a:pPr>
                  <a:buNone/>
                </a:pPr>
                <a:endParaRPr lang="cs-CZ" sz="2800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24744"/>
                <a:ext cx="8229600" cy="5001419"/>
              </a:xfrm>
              <a:blipFill rotWithShape="1">
                <a:blip r:embed="rId2" cstate="print"/>
                <a:stretch>
                  <a:fillRect l="-1111" t="-976" r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8" name="Picture 4" descr="C:\Users\mahdalova\AppData\Local\Microsoft\Windows\Temporary Internet Files\Content.IE5\ABHHW628\MP9002893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8145" y="4005064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VÝKON – příklady.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24744"/>
                <a:ext cx="8229600" cy="5001419"/>
              </a:xfrm>
            </p:spPr>
            <p:txBody>
              <a:bodyPr/>
              <a:lstStyle/>
              <a:p>
                <a:pPr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3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 Jaký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výkon podal jeřáb, který těleso o hmotnosti 150 kg, zvedl do výšky 20 m za 5 minut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?</a:t>
                </a:r>
              </a:p>
              <a:p>
                <a:pPr lvl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-------------------------------------------------------------------------------</a:t>
                </a:r>
              </a:p>
              <a:p>
                <a:pPr lvl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 = ? </a:t>
                </a:r>
                <a:r>
                  <a:rPr lang="en-US" sz="24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W</a:t>
                </a:r>
                <a:r>
                  <a:rPr lang="en-US" sz="24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		 m 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150 kg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→ F=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1 500N</a:t>
                </a:r>
              </a:p>
              <a:p>
                <a:pPr lvl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m = 150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kg			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W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= F .s 	</a:t>
                </a:r>
              </a:p>
              <a:p>
                <a:pPr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s = 20 m		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W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1 500 . 20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30 000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 J</a:t>
                </a:r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buNone/>
                </a:pP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t = 5 min = 300 s</a:t>
                </a:r>
              </a:p>
              <a:p>
                <a:pPr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𝑊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30 000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300</m:t>
                        </m:r>
                      </m:den>
                    </m:f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= 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100 W</a:t>
                </a:r>
              </a:p>
              <a:p>
                <a:pPr>
                  <a:buNone/>
                </a:pPr>
                <a:endParaRPr lang="cs-CZ" sz="2400" u="sng" dirty="0"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Jeřáb podal výkon 100 W.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buNone/>
                </a:pPr>
                <a:endParaRPr lang="cs-CZ" sz="2800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24744"/>
                <a:ext cx="8229600" cy="5001419"/>
              </a:xfrm>
              <a:blipFill rotWithShape="1">
                <a:blip r:embed="rId2" cstate="print"/>
                <a:stretch>
                  <a:fillRect l="-1111" t="-976" r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4" name="Picture 6" descr="C:\Users\mahdalova\AppData\Local\Microsoft\Windows\Temporary Internet Files\Content.IE5\MM57IN1I\MC900290579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861047"/>
            <a:ext cx="2232248" cy="262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VÝKON – příklady.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24744"/>
                <a:ext cx="8229600" cy="5001419"/>
              </a:xfrm>
            </p:spPr>
            <p:txBody>
              <a:bodyPr/>
              <a:lstStyle/>
              <a:p>
                <a:pPr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4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 Dívka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o hmotnosti 39 kg vyleze na koně vysokého 1,5 m za 5 s. Jaký podala výkon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?</a:t>
                </a:r>
              </a:p>
              <a:p>
                <a:pPr lvl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-------------------------------------------------------------------------------</a:t>
                </a:r>
              </a:p>
              <a:p>
                <a:pPr lvl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 = ? </a:t>
                </a:r>
                <a:r>
                  <a:rPr lang="en-US" sz="24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W</a:t>
                </a:r>
                <a:r>
                  <a:rPr lang="en-US" sz="24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		m = 39 kg </a:t>
                </a:r>
                <a:r>
                  <a:rPr lang="cs-CZ" sz="2400" dirty="0" smtClean="0">
                    <a:latin typeface="Lucida Console"/>
                    <a:cs typeface="Times New Roman" pitchFamily="18" charset="0"/>
                  </a:rPr>
                  <a:t>→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F= 390N</a:t>
                </a:r>
              </a:p>
              <a:p>
                <a:pPr lvl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m = 39 kg			W= F .s 			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s = 1,5 m			W = 1 500 . 1,5 = 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585 J</a:t>
                </a:r>
              </a:p>
              <a:p>
                <a:pPr>
                  <a:buNone/>
                </a:pP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t = 5 s </a:t>
                </a:r>
              </a:p>
              <a:p>
                <a:pPr>
                  <a:buNone/>
                </a:pPr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  <m:t>𝑊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585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 = 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117 </a:t>
                </a:r>
                <a:r>
                  <a:rPr lang="cs-CZ" sz="2400" u="sng" dirty="0">
                    <a:latin typeface="Times New Roman" pitchFamily="18" charset="0"/>
                    <a:cs typeface="Times New Roman" pitchFamily="18" charset="0"/>
                  </a:rPr>
                  <a:t>W</a:t>
                </a:r>
              </a:p>
              <a:p>
                <a:pPr>
                  <a:buNone/>
                </a:pPr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Dívka podala výkon 117 W.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24744"/>
                <a:ext cx="8229600" cy="5001419"/>
              </a:xfrm>
              <a:blipFill rotWithShape="1">
                <a:blip r:embed="rId2" cstate="print"/>
                <a:stretch>
                  <a:fillRect l="-1481" t="-976" r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8" name="Picture 6" descr="C:\Users\mahdalova\AppData\Local\Microsoft\Windows\Temporary Internet Files\Content.IE5\MM57IN1I\MP9002013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61048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VÝKON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~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PRÁCE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VÝKON </a:t>
                </a:r>
                <a:r>
                  <a:rPr lang="cs-CZ" dirty="0">
                    <a:latin typeface="Lucida Console"/>
                    <a:cs typeface="Times New Roman" pitchFamily="18" charset="0"/>
                  </a:rPr>
                  <a:t>→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𝑊</m:t>
                        </m:r>
                      </m:num>
                      <m:den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𝐹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 .  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>
                    <a:latin typeface="Lucida Console"/>
                    <a:cs typeface="Times New Roman" pitchFamily="18" charset="0"/>
                  </a:rPr>
                  <a:t>→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  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num>
                      <m:den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= v (rychlost)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</a:p>
              <a:p>
                <a:pPr marL="0" indent="0">
                  <a:buNone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P = F . v</a:t>
                </a:r>
              </a:p>
              <a:p>
                <a:pPr marL="0" indent="0">
                  <a:buNone/>
                </a:pP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výkon = síla . rychlost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VÝKON </a:t>
                </a:r>
                <a:r>
                  <a:rPr lang="cs-CZ" dirty="0" smtClean="0">
                    <a:latin typeface="Lucida Console"/>
                    <a:cs typeface="Times New Roman" pitchFamily="18" charset="0"/>
                  </a:rPr>
                  <a:t>→ </a:t>
                </a:r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  <a:cs typeface="Times New Roman" pitchFamily="18" charset="0"/>
                          </a:rPr>
                          <m:t>𝑊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  </a:t>
                </a:r>
                <a:r>
                  <a:rPr lang="cs-CZ" sz="3600" dirty="0" smtClean="0">
                    <a:latin typeface="Lucida Console"/>
                    <a:cs typeface="Times New Roman" pitchFamily="18" charset="0"/>
                  </a:rPr>
                  <a:t>→  </a:t>
                </a:r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W = P . t</a:t>
                </a:r>
              </a:p>
              <a:p>
                <a:pPr marL="0" indent="0">
                  <a:buNone/>
                </a:pPr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				práce = výkon . čas</a:t>
                </a: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  <a:blipFill rotWithShape="1">
                <a:blip r:embed="rId2" cstate="print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7" name="Picture 3" descr="C:\Users\mahdalova\AppData\Local\Microsoft\Windows\Temporary Internet Files\Content.IE5\MM57IN1I\MP9004089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988840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VÝKON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~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PRÁCE ( příklady)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514350" lvl="0" indent="-514350">
              <a:buAutoNum type="arabicPeriod" startAt="5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Automobil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pohybuje rychlostí 90 km/h, tažná síla motoru je 1 200 N. Jaký je výkon motoru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 </a:t>
            </a:r>
          </a:p>
          <a:p>
            <a:pPr marL="0" lvl="0" indent="0">
              <a:buNone/>
            </a:pP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30 kW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Motor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má výkon 0,4 kW. Pracuje 2h. Jakou práci vykoná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2,88 MW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 descr="C:\Users\mahdalova\AppData\Local\Microsoft\Windows\Temporary Internet Files\Content.IE5\IMSRHTDL\MP9004031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05064"/>
            <a:ext cx="3848856" cy="2575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VÝKON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~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PRÁCE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052736"/>
                <a:ext cx="8229600" cy="532859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000" dirty="0">
                    <a:latin typeface="Times New Roman" pitchFamily="18" charset="0"/>
                    <a:cs typeface="Times New Roman" pitchFamily="18" charset="0"/>
                  </a:rPr>
                  <a:t>VÝKON </a:t>
                </a:r>
                <a:r>
                  <a:rPr lang="cs-CZ" sz="4000" dirty="0">
                    <a:latin typeface="Lucida Console"/>
                    <a:cs typeface="Times New Roman" pitchFamily="18" charset="0"/>
                  </a:rPr>
                  <a:t>→ </a:t>
                </a:r>
                <a:r>
                  <a:rPr lang="cs-CZ" sz="4000" dirty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4000" i="1">
                            <a:latin typeface="Cambria Math"/>
                            <a:cs typeface="Times New Roman" pitchFamily="18" charset="0"/>
                          </a:rPr>
                          <m:t>𝑊</m:t>
                        </m:r>
                      </m:num>
                      <m:den>
                        <m:r>
                          <a:rPr lang="cs-CZ" sz="4000" i="1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4000" dirty="0">
                    <a:latin typeface="Times New Roman" pitchFamily="18" charset="0"/>
                    <a:cs typeface="Times New Roman" pitchFamily="18" charset="0"/>
                  </a:rPr>
                  <a:t>   </a:t>
                </a:r>
                <a:r>
                  <a:rPr lang="cs-CZ" sz="4000" dirty="0">
                    <a:latin typeface="Lucida Console"/>
                    <a:cs typeface="Times New Roman" pitchFamily="18" charset="0"/>
                  </a:rPr>
                  <a:t>→  </a:t>
                </a:r>
                <a:r>
                  <a:rPr lang="cs-CZ" sz="4000" dirty="0">
                    <a:latin typeface="Times New Roman" pitchFamily="18" charset="0"/>
                    <a:cs typeface="Times New Roman" pitchFamily="18" charset="0"/>
                  </a:rPr>
                  <a:t>W = P . t</a:t>
                </a:r>
              </a:p>
              <a:p>
                <a:pPr marL="0" indent="0">
                  <a:buNone/>
                </a:pPr>
                <a:r>
                  <a:rPr lang="cs-CZ" sz="4000" dirty="0">
                    <a:latin typeface="Times New Roman" pitchFamily="18" charset="0"/>
                    <a:cs typeface="Times New Roman" pitchFamily="18" charset="0"/>
                  </a:rPr>
                  <a:t>				práce = výkon . čas</a:t>
                </a:r>
              </a:p>
              <a:p>
                <a:pPr>
                  <a:buNone/>
                </a:pPr>
                <a:r>
                  <a:rPr lang="cs-CZ" sz="4000" dirty="0" smtClean="0">
                    <a:latin typeface="Times New Roman" pitchFamily="18" charset="0"/>
                    <a:cs typeface="Times New Roman" pitchFamily="18" charset="0"/>
                  </a:rPr>
                  <a:t>W = F . s</a:t>
                </a:r>
              </a:p>
              <a:p>
                <a:pPr>
                  <a:buNone/>
                </a:pPr>
                <a:r>
                  <a:rPr lang="cs-CZ" sz="4000" dirty="0">
                    <a:latin typeface="Times New Roman" pitchFamily="18" charset="0"/>
                    <a:cs typeface="Times New Roman" pitchFamily="18" charset="0"/>
                  </a:rPr>
                  <a:t>	 </a:t>
                </a:r>
                <a:r>
                  <a:rPr lang="cs-CZ" sz="4000" dirty="0" smtClean="0">
                    <a:latin typeface="Times New Roman" pitchFamily="18" charset="0"/>
                    <a:cs typeface="Times New Roman" pitchFamily="18" charset="0"/>
                  </a:rPr>
                  <a:t>    F = m . </a:t>
                </a:r>
                <a:r>
                  <a:rPr lang="cs-CZ" sz="4000" dirty="0">
                    <a:latin typeface="Times New Roman" pitchFamily="18" charset="0"/>
                    <a:cs typeface="Times New Roman" pitchFamily="18" charset="0"/>
                  </a:rPr>
                  <a:t>g</a:t>
                </a:r>
                <a:endParaRPr lang="cs-CZ" sz="4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buNone/>
                </a:pPr>
                <a:r>
                  <a:rPr lang="cs-CZ" sz="4000" dirty="0" smtClean="0">
                    <a:latin typeface="Times New Roman" pitchFamily="18" charset="0"/>
                    <a:cs typeface="Times New Roman" pitchFamily="18" charset="0"/>
                  </a:rPr>
                  <a:t>		       m = </a:t>
                </a:r>
                <a:r>
                  <a:rPr lang="el-GR" sz="4000" dirty="0" smtClean="0">
                    <a:latin typeface="Times New Roman" pitchFamily="18" charset="0"/>
                    <a:cs typeface="Times New Roman" pitchFamily="18" charset="0"/>
                  </a:rPr>
                  <a:t>ρ</a:t>
                </a:r>
                <a:r>
                  <a:rPr lang="cs-CZ" sz="40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4000" dirty="0" smtClean="0">
                    <a:latin typeface="Times New Roman" pitchFamily="18" charset="0"/>
                    <a:cs typeface="Times New Roman" pitchFamily="18" charset="0"/>
                  </a:rPr>
                  <a:t>. V</a:t>
                </a:r>
                <a:endParaRPr lang="cs-CZ" sz="4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052736"/>
                <a:ext cx="8229600" cy="5328592"/>
              </a:xfrm>
              <a:blipFill rotWithShape="1">
                <a:blip r:embed="rId2" cstate="print"/>
                <a:stretch>
                  <a:fillRect l="-25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9" name="Picture 9" descr="C:\Users\mahdalova\AppData\Local\Microsoft\Windows\Temporary Internet Files\Content.IE5\ABHHW628\MC9002870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84984"/>
            <a:ext cx="1800200" cy="3109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VÝKON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~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PRÁCE ( příklady)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7. Čerpadlo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přečerpá vodu o objemu 4,5 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do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výše 4 m za 10 minut. Jaký je výkon čerpadla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[300W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8. Pásovým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dopravníkem se za 20 minut vyvezl písek o objemu 13 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do výšky 10 m. Jaký byl výkon dopravníku? Hustota písku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500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kg/m</a:t>
            </a:r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[541,66W]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Vlastní výklad autora.</a:t>
            </a:r>
          </a:p>
          <a:p>
            <a:pPr>
              <a:buAutoNum type="arabicPeriod"/>
            </a:pPr>
            <a:r>
              <a:rPr lang="cs-CZ" sz="1400" dirty="0" smtClean="0"/>
              <a:t>RAUNER, Karel a kol. </a:t>
            </a:r>
            <a:r>
              <a:rPr lang="cs-CZ" sz="1400" i="1" dirty="0" smtClean="0"/>
              <a:t>Fyzika 8</a:t>
            </a:r>
            <a:r>
              <a:rPr lang="cs-CZ" sz="1400" dirty="0" smtClean="0"/>
              <a:t>. Plzeň: Fraus, 2006, ISBN 80-7238-525-9.</a:t>
            </a:r>
          </a:p>
          <a:p>
            <a:pPr>
              <a:buAutoNum type="arabicPeriod"/>
            </a:pPr>
            <a:r>
              <a:rPr lang="cs-CZ" sz="1400" dirty="0"/>
              <a:t>INTERNET. </a:t>
            </a:r>
            <a:r>
              <a:rPr lang="cs-CZ" sz="1400" i="1" dirty="0"/>
              <a:t>http://dumy.cz/</a:t>
            </a:r>
            <a:r>
              <a:rPr lang="cs-CZ" sz="1400" dirty="0"/>
              <a:t> [online]. [cit. 28.10.2012]. </a:t>
            </a:r>
            <a:r>
              <a:rPr lang="cs-CZ" sz="1400"/>
              <a:t>Dostupný na WWW: &lt;http://dumy.cz/&gt;. </a:t>
            </a:r>
            <a:endParaRPr lang="cs-CZ" sz="1400" smtClean="0"/>
          </a:p>
          <a:p>
            <a:pPr marL="0" indent="0">
              <a:buNone/>
            </a:pPr>
            <a:r>
              <a:rPr lang="cs-CZ" sz="1400" smtClean="0"/>
              <a:t> </a:t>
            </a:r>
            <a:endParaRPr lang="cs-CZ" sz="1400" dirty="0" smtClean="0"/>
          </a:p>
          <a:p>
            <a:pPr marL="82296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Ilustrace:</a:t>
            </a:r>
          </a:p>
          <a:p>
            <a:pPr marL="82296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www.office.microsoft.com</a:t>
            </a: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080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227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VÝKON – příklady.</vt:lpstr>
      <vt:lpstr>VÝKON – příklady.</vt:lpstr>
      <vt:lpstr>VÝKON – příklady.</vt:lpstr>
      <vt:lpstr>VÝKON – příklady.</vt:lpstr>
      <vt:lpstr>VÝKON ~ PRÁCE</vt:lpstr>
      <vt:lpstr>VÝKON ~ PRÁCE ( příklady)</vt:lpstr>
      <vt:lpstr>VÝKON ~ PRÁCE</vt:lpstr>
      <vt:lpstr>VÝKON ~ PRÁCE ( příklady)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VÝKON – příklady.</dc:title>
  <dc:creator>MadamA</dc:creator>
  <cp:lastModifiedBy>Dum</cp:lastModifiedBy>
  <cp:revision>14</cp:revision>
  <dcterms:created xsi:type="dcterms:W3CDTF">2012-10-14T17:42:35Z</dcterms:created>
  <dcterms:modified xsi:type="dcterms:W3CDTF">2013-03-05T18:59:25Z</dcterms:modified>
</cp:coreProperties>
</file>