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7" r:id="rId3"/>
    <p:sldId id="260" r:id="rId4"/>
    <p:sldId id="261" r:id="rId5"/>
    <p:sldId id="262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49AD1D-8413-4739-B13A-1A7BAB6843DC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1A9C14-3F17-440D-A56C-23351321D99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49AD1D-8413-4739-B13A-1A7BAB6843DC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1A9C14-3F17-440D-A56C-23351321D9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49AD1D-8413-4739-B13A-1A7BAB6843DC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1A9C14-3F17-440D-A56C-23351321D99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49AD1D-8413-4739-B13A-1A7BAB6843DC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1A9C14-3F17-440D-A56C-23351321D9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49AD1D-8413-4739-B13A-1A7BAB6843DC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1A9C14-3F17-440D-A56C-23351321D9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49AD1D-8413-4739-B13A-1A7BAB6843DC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1A9C14-3F17-440D-A56C-23351321D9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49AD1D-8413-4739-B13A-1A7BAB6843DC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1A9C14-3F17-440D-A56C-23351321D994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49AD1D-8413-4739-B13A-1A7BAB6843DC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1A9C14-3F17-440D-A56C-23351321D9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49AD1D-8413-4739-B13A-1A7BAB6843DC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1A9C14-3F17-440D-A56C-23351321D99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49AD1D-8413-4739-B13A-1A7BAB6843DC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1A9C14-3F17-440D-A56C-23351321D9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49AD1D-8413-4739-B13A-1A7BAB6843DC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1A9C14-3F17-440D-A56C-23351321D9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6449AD1D-8413-4739-B13A-1A7BAB6843DC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6F1A9C14-3F17-440D-A56C-23351321D994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157192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362835" y="1409462"/>
            <a:ext cx="3778608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cs-CZ" b="1" dirty="0" smtClean="0"/>
              <a:t>15 ENERGIE</a:t>
            </a:r>
            <a:endParaRPr lang="cs-CZ" dirty="0"/>
          </a:p>
          <a:p>
            <a:pPr algn="ctr"/>
            <a:r>
              <a:rPr lang="cs-CZ" sz="2400" b="1" dirty="0" smtClean="0"/>
              <a:t>VY_32_INOVACE_15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1331640" y="2636911"/>
            <a:ext cx="698477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autor: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Mgr. Miroslava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Mahdalová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identifikace: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G 3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– 15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třída: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8.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předmět: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Fyzika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anotace: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Výklad nového učiva – úvod do problematiky vzniku a přeměny energie. Žáci  	       rozliší druhy energií, jejich vznik a využití.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9947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643192" cy="648072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ENERGIE – jaké znáš druhy energií?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Picture 4" descr="C:\Users\mahdalova\AppData\Local\Microsoft\Windows\Temporary Internet Files\Content.IE5\ABHHW628\MP900437387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778" y="1340768"/>
            <a:ext cx="4157437" cy="5112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mahdalova\AppData\Local\Microsoft\Windows\Temporary Internet Files\Content.IE5\MM57IN1I\MP90043840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1" y="1196752"/>
            <a:ext cx="7477278" cy="5328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Users\mahdalova\AppData\Local\Microsoft\Windows\Temporary Internet Files\Content.IE5\ABHHW628\MP90040655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1" y="1196752"/>
            <a:ext cx="7569437" cy="5328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C:\Users\mahdalova\AppData\Local\Microsoft\Windows\Temporary Internet Files\Content.IE5\MM57IN1I\MP900442296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238" y="1196753"/>
            <a:ext cx="7560840" cy="5328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0588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C:\Users\MadamA\AppData\Local\Microsoft\Windows\Temporary Internet Files\Content.IE5\7G33LGIC\MP9004421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1148" y="5157192"/>
            <a:ext cx="2551212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56207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effectLst/>
                <a:latin typeface="Times New Roman" pitchFamily="18" charset="0"/>
                <a:cs typeface="Times New Roman" pitchFamily="18" charset="0"/>
              </a:rPr>
              <a:t>ENERGIE</a:t>
            </a:r>
            <a:endParaRPr lang="cs-CZ" sz="3200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MadamA\AppData\Local\Microsoft\Windows\Temporary Internet Files\Content.IE5\7L3PXYF9\MC9002374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5" y="915013"/>
            <a:ext cx="2304256" cy="1532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damA\AppData\Local\Microsoft\Windows\Temporary Internet Files\Content.IE5\LEE8JIAN\MC9003117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7941" y="2564904"/>
            <a:ext cx="1631737" cy="1332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764704"/>
            <a:ext cx="7704856" cy="5904656"/>
          </a:xfrm>
        </p:spPr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Jak to, že….</a:t>
            </a:r>
          </a:p>
          <a:p>
            <a:pPr>
              <a:buFontTx/>
              <a:buChar char="-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mohou pracovat stroje ?	</a:t>
            </a:r>
          </a:p>
          <a:p>
            <a:pPr marL="82296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….mají motory</a:t>
            </a:r>
          </a:p>
          <a:p>
            <a:pPr>
              <a:buFontTx/>
              <a:buChar char="-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 člověk schopen pracovat ?</a:t>
            </a:r>
          </a:p>
          <a:p>
            <a:pPr marL="82296" indent="0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…..má svaly</a:t>
            </a:r>
          </a:p>
          <a:p>
            <a:pPr marL="82296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Kde se bere jejich „síla“ ?</a:t>
            </a:r>
          </a:p>
          <a:p>
            <a:pPr marL="82296" indent="0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….motory spotřebovávají palivo</a:t>
            </a:r>
          </a:p>
          <a:p>
            <a:pPr marL="82296" indent="0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….člověk přijímá potravu</a:t>
            </a:r>
          </a:p>
          <a:p>
            <a:pPr marL="82296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potravě  a  palivu je „něco“, co je schopno se přeměnit v ……</a:t>
            </a: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p r á c i</a:t>
            </a:r>
          </a:p>
          <a:p>
            <a:pPr marL="82296" indent="0">
              <a:buNone/>
            </a:pPr>
            <a:endParaRPr lang="cs-CZ" sz="2800" b="1" i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7595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70609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ENERGIE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124744"/>
            <a:ext cx="7890080" cy="5472608"/>
          </a:xfrm>
        </p:spPr>
        <p:txBody>
          <a:bodyPr/>
          <a:lstStyle/>
          <a:p>
            <a:pPr marL="82296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FYZIKA</a:t>
            </a:r>
            <a:r>
              <a:rPr lang="cs-CZ" dirty="0" smtClean="0"/>
              <a:t> </a:t>
            </a:r>
            <a:r>
              <a:rPr lang="cs-CZ" sz="2000" dirty="0" smtClean="0">
                <a:sym typeface="Wingdings"/>
              </a:rPr>
              <a:t>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Wingdings"/>
              </a:rPr>
              <a:t>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by tělesa (motor, člověk…) pracovala musí přijímat energii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sym typeface="Wingdings"/>
              </a:rPr>
              <a:t>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Wingdings"/>
              </a:rPr>
              <a:t>energie se znovu přemění na práci….</a:t>
            </a:r>
          </a:p>
          <a:p>
            <a:pPr marL="82296" indent="0"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  <a:sym typeface="Wingdings"/>
            </a:endParaRPr>
          </a:p>
          <a:p>
            <a:pPr marL="82296" indent="0"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  <a:sym typeface="Wingdings"/>
            </a:endParaRPr>
          </a:p>
          <a:p>
            <a:pPr marL="82296" indent="0"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  <a:sym typeface="Wingdings"/>
            </a:endParaRPr>
          </a:p>
          <a:p>
            <a:pPr marL="82296" indent="0"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  <a:sym typeface="Wingdings"/>
            </a:endParaRPr>
          </a:p>
          <a:p>
            <a:pPr marL="82296" indent="0"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  <a:sym typeface="Wingdings"/>
            </a:endParaRPr>
          </a:p>
          <a:p>
            <a:pPr marL="82296" indent="0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  <a:sym typeface="Wingdings"/>
              </a:rPr>
              <a:t>p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Wingdings"/>
              </a:rPr>
              <a:t>otrava		energie		práce</a:t>
            </a:r>
          </a:p>
          <a:p>
            <a:pPr marL="82296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Wingdings"/>
              </a:rPr>
              <a:t>(energie)		(svaly)		(energie)</a:t>
            </a:r>
          </a:p>
          <a:p>
            <a:pPr marL="82296" indent="0"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4" name="Picture 6" descr="C:\Users\MadamA\AppData\Local\Microsoft\Windows\Temporary Internet Files\Content.IE5\7G33LGIC\MP9004228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229" y="2895161"/>
            <a:ext cx="2502714" cy="1929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MadamA\AppData\Local\Microsoft\Windows\Temporary Internet Files\Content.IE5\LEE8JIAN\MP90040730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4517" y="2658696"/>
            <a:ext cx="1800200" cy="2248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MadamA\AppData\Local\Microsoft\Windows\Temporary Internet Files\Content.IE5\7L3PXYF9\MP90043171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1038" y="2740461"/>
            <a:ext cx="2084527" cy="2084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5640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634082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ENERGIE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908720"/>
            <a:ext cx="7818072" cy="5195664"/>
          </a:xfrm>
        </p:spPr>
        <p:txBody>
          <a:bodyPr>
            <a:normAutofit/>
          </a:bodyPr>
          <a:lstStyle/>
          <a:p>
            <a:pPr marL="82296" indent="0" algn="ctr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Schopnost tělesa konat práci = energie.</a:t>
            </a:r>
          </a:p>
          <a:p>
            <a:pPr marL="82296" indent="0" algn="ctr">
              <a:buNone/>
            </a:pP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PRÁCE = ENERGIE</a:t>
            </a:r>
          </a:p>
          <a:p>
            <a:pPr marL="82296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Energie je fyzikální veličina:</a:t>
            </a:r>
          </a:p>
          <a:p>
            <a:pPr marL="82296" indent="0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načka 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E</a:t>
            </a:r>
          </a:p>
          <a:p>
            <a:pPr marL="82296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Základní jednotka: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1 J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(joule)</a:t>
            </a:r>
          </a:p>
          <a:p>
            <a:pPr marL="82296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Další jednotky:</a:t>
            </a:r>
          </a:p>
          <a:p>
            <a:pPr marL="82296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1kJ = 1 000J = 10</a:t>
            </a:r>
            <a:r>
              <a:rPr lang="cs-CZ" sz="2800" baseline="30000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</a:t>
            </a:r>
          </a:p>
          <a:p>
            <a:pPr marL="82296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 MJ = 1 000 000J = 10</a:t>
            </a:r>
            <a:r>
              <a:rPr lang="cs-CZ" sz="2800" baseline="30000" dirty="0" smtClean="0"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</a:t>
            </a:r>
          </a:p>
          <a:p>
            <a:pPr marL="82296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 GJ = 1 000 000 000J = 10</a:t>
            </a:r>
            <a:r>
              <a:rPr lang="cs-CZ" sz="2800" baseline="30000" dirty="0" smtClean="0">
                <a:latin typeface="Times New Roman" pitchFamily="18" charset="0"/>
                <a:cs typeface="Times New Roman" pitchFamily="18" charset="0"/>
              </a:rPr>
              <a:t>9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7925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778098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ENERGIE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124744"/>
            <a:ext cx="7818072" cy="5123656"/>
          </a:xfrm>
        </p:spPr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praxi se častěji setkáváme s jednotkami energie (práce) odvozenými z výkonu:</a:t>
            </a:r>
          </a:p>
          <a:p>
            <a:pPr marL="82296" indent="0"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1 Ws wattsekunda</a:t>
            </a:r>
          </a:p>
          <a:p>
            <a:pPr marL="82296" indent="0"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1 kWh kilowatthodina</a:t>
            </a:r>
          </a:p>
          <a:p>
            <a:pPr marL="82296" indent="0"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MWh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megawatthodina</a:t>
            </a:r>
          </a:p>
          <a:p>
            <a:pPr marL="82296" indent="0">
              <a:buNone/>
            </a:pP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1Ws = 1J</a:t>
            </a:r>
          </a:p>
          <a:p>
            <a:pPr marL="82296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 kWh = 1 000 Wh</a:t>
            </a:r>
          </a:p>
          <a:p>
            <a:pPr marL="82296" indent="0"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Pamatuj:</a:t>
            </a:r>
          </a:p>
          <a:p>
            <a:pPr marL="82296" indent="0"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1kWh = 3,6 MJ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6" name="Picture 4" descr="C:\Users\MadamA\AppData\Local\Microsoft\Windows\Temporary Internet Files\Content.IE5\7G33LGIC\MC90015197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19" y="2276872"/>
            <a:ext cx="2708369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9533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340768"/>
            <a:ext cx="7818072" cy="4907632"/>
          </a:xfrm>
        </p:spPr>
        <p:txBody>
          <a:bodyPr/>
          <a:lstStyle/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Text:</a:t>
            </a:r>
          </a:p>
          <a:p>
            <a:pPr>
              <a:buAutoNum type="arabicPeriod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Vlastní výklad autora.</a:t>
            </a:r>
          </a:p>
          <a:p>
            <a:pPr>
              <a:buAutoNum type="arabicPeriod"/>
            </a:pPr>
            <a:r>
              <a:rPr lang="cs-CZ" sz="1400" dirty="0"/>
              <a:t>RAUNER, Karel a kol. </a:t>
            </a:r>
            <a:r>
              <a:rPr lang="cs-CZ" sz="1400" i="1" dirty="0"/>
              <a:t>Fyzika 8</a:t>
            </a:r>
            <a:r>
              <a:rPr lang="cs-CZ" sz="1400" dirty="0"/>
              <a:t>. Plzeň: Fraus, 2006, ISBN 80-7238-525-9. </a:t>
            </a:r>
          </a:p>
          <a:p>
            <a:pPr>
              <a:buAutoNum type="arabicPeriod"/>
            </a:pPr>
            <a:r>
              <a:rPr lang="cs-CZ" sz="1400" dirty="0"/>
              <a:t>KOLÁŘOVÁ, CSC, Růžena a kol. </a:t>
            </a:r>
            <a:r>
              <a:rPr lang="cs-CZ" sz="1400" i="1" dirty="0"/>
              <a:t>Fyzika 8</a:t>
            </a:r>
            <a:r>
              <a:rPr lang="cs-CZ" sz="1400" dirty="0"/>
              <a:t>. Praha: SPN, 2005, ISBN 80-7196-149-3. 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AutoNum type="arabicPeriod"/>
            </a:pPr>
            <a:r>
              <a:rPr lang="cs-CZ" sz="1400" dirty="0"/>
              <a:t>INTERNET. </a:t>
            </a:r>
            <a:r>
              <a:rPr lang="cs-CZ" sz="1400" i="1" dirty="0"/>
              <a:t>http://dumy.cz/</a:t>
            </a:r>
            <a:r>
              <a:rPr lang="cs-CZ" sz="1400" dirty="0"/>
              <a:t> [online]. [cit. 28.10.2012]. Dostupný na WWW: &lt;http://dumy.cz/&gt;. </a:t>
            </a:r>
          </a:p>
          <a:p>
            <a:pPr marL="0" indent="0"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Ilustrace:</a:t>
            </a:r>
          </a:p>
          <a:p>
            <a:pPr marL="425196" indent="-342900">
              <a:buAutoNum type="arabicPeriod"/>
            </a:pPr>
            <a:r>
              <a:rPr lang="cs-CZ" sz="1400" dirty="0">
                <a:latin typeface="Arial" pitchFamily="34" charset="0"/>
                <a:cs typeface="Arial" pitchFamily="34" charset="0"/>
                <a:hlinkClick r:id="rId2"/>
              </a:rPr>
              <a:t>www.office.microsoft.com</a:t>
            </a: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7202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120</TotalTime>
  <Words>206</Words>
  <Application>Microsoft Office PowerPoint</Application>
  <PresentationFormat>Předvádění na obrazovce (4:3)</PresentationFormat>
  <Paragraphs>57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Slunovrat</vt:lpstr>
      <vt:lpstr>Prezentace aplikace PowerPoint</vt:lpstr>
      <vt:lpstr>ENERGIE – jaké znáš druhy energií?</vt:lpstr>
      <vt:lpstr>ENERGIE</vt:lpstr>
      <vt:lpstr>ENERGIE</vt:lpstr>
      <vt:lpstr>ENERGIE</vt:lpstr>
      <vt:lpstr>ENERGIE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MadamA</dc:creator>
  <cp:lastModifiedBy>Mahdalová</cp:lastModifiedBy>
  <cp:revision>14</cp:revision>
  <dcterms:created xsi:type="dcterms:W3CDTF">2012-10-28T20:41:54Z</dcterms:created>
  <dcterms:modified xsi:type="dcterms:W3CDTF">2012-11-01T10:31:52Z</dcterms:modified>
</cp:coreProperties>
</file>