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9" r:id="rId12"/>
    <p:sldId id="270" r:id="rId13"/>
    <p:sldId id="25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56" autoAdjust="0"/>
    <p:restoredTop sz="94660"/>
  </p:normalViewPr>
  <p:slideViewPr>
    <p:cSldViewPr>
      <p:cViewPr varScale="1">
        <p:scale>
          <a:sx n="74" d="100"/>
          <a:sy n="74" d="100"/>
        </p:scale>
        <p:origin x="-132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C625-4213-4214-A6BD-BF725B2EDCF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4F69039-A3BD-41D8-A23A-5AABAB459C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C625-4213-4214-A6BD-BF725B2EDCF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4F69039-A3BD-41D8-A23A-5AABAB459C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C625-4213-4214-A6BD-BF725B2EDCF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9039-A3BD-41D8-A23A-5AABAB459CB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C625-4213-4214-A6BD-BF725B2EDCF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9039-A3BD-41D8-A23A-5AABAB459C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C625-4213-4214-A6BD-BF725B2EDCF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4F69039-A3BD-41D8-A23A-5AABAB459CB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C625-4213-4214-A6BD-BF725B2EDCF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9039-A3BD-41D8-A23A-5AABAB459C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C625-4213-4214-A6BD-BF725B2EDCF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9039-A3BD-41D8-A23A-5AABAB459C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C625-4213-4214-A6BD-BF725B2EDCF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9039-A3BD-41D8-A23A-5AABAB459C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C625-4213-4214-A6BD-BF725B2EDCF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9039-A3BD-41D8-A23A-5AABAB459CB4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C625-4213-4214-A6BD-BF725B2EDCF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9039-A3BD-41D8-A23A-5AABAB459C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C625-4213-4214-A6BD-BF725B2EDCF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9039-A3BD-41D8-A23A-5AABAB459C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BC4C625-4213-4214-A6BD-BF725B2EDCF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4F69039-A3BD-41D8-A23A-5AABAB459CB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9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157192"/>
            <a:ext cx="5665787" cy="123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2772805" y="1409462"/>
            <a:ext cx="3785716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b="1" dirty="0" smtClean="0"/>
              <a:t>16 ENERGIE POLOHOVÁ – potenciální.</a:t>
            </a:r>
            <a:endParaRPr lang="cs-CZ" dirty="0"/>
          </a:p>
          <a:p>
            <a:pPr algn="ctr"/>
            <a:r>
              <a:rPr lang="cs-CZ" sz="2400" b="1" dirty="0" smtClean="0"/>
              <a:t>VY_32_INOVACE_16</a:t>
            </a: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1331640" y="2636911"/>
            <a:ext cx="69847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autor: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Mgr. Miroslava Mahdalová</a:t>
            </a: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identifikace: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G 3 - 16</a:t>
            </a: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třída: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 8.</a:t>
            </a: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předmět: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 Fyzika</a:t>
            </a: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anotace: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 Výklad nového učiva – definice  fyzikální veličiny 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Ep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, odvození  dalších druhů 	        energií. Výpočet, praktické příklady k pochopení přeměny energie.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0302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ENERGIE POLOHOVÁ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0" y="1154484"/>
            <a:ext cx="8991600" cy="5586884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skočíme do výšky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vykopneme míč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z</a:t>
            </a:r>
            <a:r>
              <a:rPr lang="cs-CZ" dirty="0" smtClean="0"/>
              <a:t>vedneme činku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v</a:t>
            </a:r>
            <a:r>
              <a:rPr lang="cs-CZ" dirty="0" smtClean="0"/>
              <a:t>yšlapeme do učebny fyziky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j</a:t>
            </a:r>
            <a:r>
              <a:rPr lang="cs-CZ" dirty="0" smtClean="0"/>
              <a:t>sme v klidu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zdoláme vysokou horu</a:t>
            </a:r>
          </a:p>
          <a:p>
            <a:pPr>
              <a:buFontTx/>
              <a:buChar char="-"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7" name="Picture 3" descr="C:\Users\MadamA\AppData\Local\Microsoft\Windows\Temporary Internet Files\Content.IE5\7L3PXYF9\MC9002859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1953" y="1154484"/>
            <a:ext cx="1728192" cy="1416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adamA\AppData\Local\Microsoft\Windows\Temporary Internet Files\Content.IE5\C22SQY7V\MC9002342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154484"/>
            <a:ext cx="1312370" cy="162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MadamA\AppData\Local\Microsoft\Windows\Temporary Internet Files\Content.IE5\K0LCCLD0\MP90044858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145" y="2348880"/>
            <a:ext cx="1512168" cy="1976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MadamA\AppData\Local\Microsoft\Windows\Temporary Internet Files\Content.IE5\9DYVA0EI\MC90044189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799967"/>
            <a:ext cx="1612900" cy="178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MadamA\AppData\Local\Microsoft\Windows\Temporary Internet Files\Content.IE5\Z20J3IYZ\MC90042810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95216"/>
            <a:ext cx="1447987" cy="1357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MadamA\AppData\Local\Microsoft\Windows\Temporary Internet Files\Content.IE5\Z20J3IYZ\MP90040127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338499"/>
            <a:ext cx="1826628" cy="2283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7975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667544"/>
          </a:xfrm>
        </p:spPr>
        <p:txBody>
          <a:bodyPr>
            <a:normAutofit/>
          </a:bodyPr>
          <a:lstStyle/>
          <a:p>
            <a:pPr algn="ctr"/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Potentia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= možnost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884096" cy="561662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zvedneme-li těleso do výšky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 vykonáme práci</a:t>
            </a:r>
          </a:p>
          <a:p>
            <a:pPr marL="0" indent="0" algn="ctr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ctr"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ctr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ctr"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ctr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ctr"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>
              <a:buFontTx/>
              <a:buChar char="-"/>
            </a:pPr>
            <a:r>
              <a:rPr lang="cs-CZ" sz="2800" dirty="0">
                <a:latin typeface="Times New Roman" pitchFamily="18" charset="0"/>
                <a:cs typeface="Times New Roman" pitchFamily="18" charset="0"/>
                <a:sym typeface="Wingdings"/>
              </a:rPr>
              <a:t>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a zvednutí tělesa potřebujeme energii</a:t>
            </a:r>
          </a:p>
          <a:p>
            <a:pPr>
              <a:buFontTx/>
              <a:buChar char="-"/>
            </a:pPr>
            <a:r>
              <a:rPr lang="cs-CZ" sz="2800" dirty="0">
                <a:latin typeface="Times New Roman" pitchFamily="18" charset="0"/>
                <a:cs typeface="Times New Roman" pitchFamily="18" charset="0"/>
                <a:sym typeface="Wingdings"/>
              </a:rPr>
              <a:t>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áme-li energii, můžeme konat práci</a:t>
            </a:r>
          </a:p>
          <a:p>
            <a:pPr>
              <a:buFontTx/>
              <a:buChar char="-"/>
            </a:pPr>
            <a:r>
              <a:rPr lang="cs-CZ" sz="2800" dirty="0">
                <a:latin typeface="Times New Roman" pitchFamily="18" charset="0"/>
                <a:cs typeface="Times New Roman" pitchFamily="18" charset="0"/>
                <a:sym typeface="Wingdings"/>
              </a:rPr>
              <a:t>č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ím více máme energie, tím větší můžeme vykonat práci</a:t>
            </a:r>
          </a:p>
          <a:p>
            <a:pPr>
              <a:buFontTx/>
              <a:buChar char="-"/>
            </a:pPr>
            <a:r>
              <a:rPr lang="cs-CZ" sz="2800" dirty="0">
                <a:latin typeface="Times New Roman" pitchFamily="18" charset="0"/>
                <a:cs typeface="Times New Roman" pitchFamily="18" charset="0"/>
                <a:sym typeface="Wingdings"/>
              </a:rPr>
              <a:t>č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ím větší práci konáme, tím těžší těleso zvedáme</a:t>
            </a:r>
          </a:p>
          <a:p>
            <a:pPr>
              <a:buFontTx/>
              <a:buChar char="-"/>
            </a:pPr>
            <a:endParaRPr lang="cs-CZ" sz="2800" dirty="0" smtClean="0"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700808"/>
            <a:ext cx="5971968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409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852936"/>
            <a:ext cx="2304256" cy="3589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ENERGIE POLOHOVÁ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= POTENCIÁLNÍ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740080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Abychom zvedli těleso do určité výšky,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usíme vykonat práci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 těleso změní polohu  získá</a:t>
            </a:r>
          </a:p>
          <a:p>
            <a:pPr marL="0" indent="0">
              <a:buNone/>
            </a:pPr>
            <a:r>
              <a:rPr lang="cs-CZ" sz="2800" b="1" dirty="0">
                <a:latin typeface="Times New Roman" pitchFamily="18" charset="0"/>
                <a:cs typeface="Times New Roman" pitchFamily="18" charset="0"/>
                <a:sym typeface="Wingdings"/>
              </a:rPr>
              <a:t>p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  <a:sym typeface="Wingdings"/>
              </a:rPr>
              <a:t>olohovou energii.</a:t>
            </a:r>
          </a:p>
          <a:p>
            <a:pPr marL="0" indent="0">
              <a:buNone/>
            </a:pPr>
            <a:endParaRPr lang="cs-CZ" sz="2800" b="1" dirty="0"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		Stejně velkou práci pak může vykonat těleso</a:t>
            </a: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		pro navrácení do původní polohy.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  <a:sym typeface="Wingdings"/>
              </a:rPr>
              <a:t>			TAM  ZPĚT</a:t>
            </a:r>
          </a:p>
          <a:p>
            <a:pPr marL="0" indent="0" algn="ctr"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  <a:sym typeface="Wingdings"/>
              </a:rPr>
              <a:t>			   NAHORU    DOLŮ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6755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2780928"/>
            <a:ext cx="5472608" cy="50405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595536"/>
          </a:xfrm>
        </p:spPr>
        <p:txBody>
          <a:bodyPr>
            <a:normAutofit/>
          </a:bodyPr>
          <a:lstStyle/>
          <a:p>
            <a:pPr algn="ctr"/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ENERGIE POLOHOVÁ = POTENCIÁLNÍ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4"/>
            <a:ext cx="8812088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Energie polohová je fyzikální veličina:</a:t>
            </a: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Značka: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Zákl.jednotka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J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(joule)</a:t>
            </a: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Vzorec pro výpočet: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= m . g . h </a:t>
            </a:r>
          </a:p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g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– gravitační konstanta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10 N/kg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Platí : 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těleso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 hmotnosti </a:t>
            </a:r>
            <a:r>
              <a:rPr lang="cs-CZ" b="1" i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zdvižené do výšky </a:t>
            </a:r>
            <a:r>
              <a:rPr lang="cs-CZ" b="1" i="1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nad povrch Země získá polohovou energii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olohová energie tělesa na povrchu Země (h = 0) je nulová (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0)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4098" name="Picture 2" descr="C:\Users\MadamA\AppData\Local\Microsoft\Windows\Temporary Internet Files\Content.IE5\9DYVA0EI\MC9003466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015" y="1196752"/>
            <a:ext cx="201503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4307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595536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NA ČEM ZÁVISÍ POLOHOVÁ ENERGIE?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731696" cy="5115198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hmotnosti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….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čím větší hmotnost tělesa, tím větší polohová energie         při změně jeho polohy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výšce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h</a:t>
            </a:r>
          </a:p>
          <a:p>
            <a:pPr marL="0" indent="0">
              <a:buNone/>
            </a:pP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….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čím větší výška, tím větší polohová energie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 velikosti vykonané práce</a:t>
            </a:r>
          </a:p>
          <a:p>
            <a:pPr marL="0" indent="0"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….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čím větší je práce vykonaná při změně polohy        tělesa, tím větší polohovou energii těleso získá</a:t>
            </a: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5" name="Picture 5" descr="C:\Users\MadamA\AppData\Local\Microsoft\Windows\Temporary Internet Files\Content.IE5\9DYVA0EI\MC9002903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1983" y="3429000"/>
            <a:ext cx="162208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5397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667544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VÝPOČET POLOHOVÉ ENERGIE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812088" cy="54726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Př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/ 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Jeřáb zvedl panel o hmotnosti 120kg do výšky 15m. Jak velkou        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práci jeřáb vykonal? Jak se změnila polohová energie panelu?    </a:t>
            </a: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=  120 kg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"/>
              </a:rPr>
              <a:t> F = 1 200 N		g = 10 N/kg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= 15 m  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W = ? </a:t>
            </a:r>
            <a:r>
              <a:rPr lang="en-US" sz="2400" u="sng" dirty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2400" u="sng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en-US" sz="2400" u="sng" dirty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cs-CZ" sz="2400" u="sng" dirty="0">
                <a:latin typeface="Times New Roman" pitchFamily="18" charset="0"/>
                <a:cs typeface="Times New Roman" pitchFamily="18" charset="0"/>
              </a:rPr>
              <a:t> 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u="sng" dirty="0" err="1" smtClean="0">
                <a:latin typeface="Times New Roman" pitchFamily="18" charset="0"/>
                <a:cs typeface="Times New Roman" pitchFamily="18" charset="0"/>
              </a:rPr>
              <a:t>Ep</a:t>
            </a: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 = ? </a:t>
            </a:r>
            <a:r>
              <a:rPr lang="en-US" sz="2400" u="sng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en-US" sz="2400" u="sng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W = F . s		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Ep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= m . g . h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W = 1 200 . 15		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Ep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= 120 . 10 . 15</a:t>
            </a:r>
          </a:p>
          <a:p>
            <a:pPr marL="0" indent="0">
              <a:buNone/>
            </a:pP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W = 18 000J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400" b="1" u="sng" dirty="0" err="1" smtClean="0">
                <a:latin typeface="Times New Roman" pitchFamily="18" charset="0"/>
                <a:cs typeface="Times New Roman" pitchFamily="18" charset="0"/>
              </a:rPr>
              <a:t>Ep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 =  18 000 J</a:t>
            </a:r>
          </a:p>
          <a:p>
            <a:pPr marL="0" indent="0">
              <a:buNone/>
            </a:pPr>
            <a:endParaRPr lang="cs-CZ" sz="24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Jeřáb vykonal práci 18 000 J, polohová energie panelu se zvýšila        o 18 000 J.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8" name="Picture 4" descr="C:\Users\MadamA\AppData\Local\Microsoft\Windows\Temporary Internet Files\Content.IE5\C22SQY7V\MC9003556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780928"/>
            <a:ext cx="2415457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7371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667544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ZMĚNA POLOHOVÉ ENERGIE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812088" cy="54726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Popiš změnu polohové energie: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urista „zdolal“ výšlap na Praděd</a:t>
            </a:r>
          </a:p>
          <a:p>
            <a:pPr marL="0" indent="0">
              <a:buNone/>
            </a:pPr>
            <a:r>
              <a:rPr lang="cs-CZ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	….</a:t>
            </a:r>
            <a:r>
              <a:rPr lang="cs-CZ" sz="28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Ep</a:t>
            </a:r>
            <a:r>
              <a:rPr lang="cs-CZ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se zvýšila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dnesli jsme brambory do sklepa</a:t>
            </a:r>
          </a:p>
          <a:p>
            <a:pPr marL="0" indent="0">
              <a:buNone/>
            </a:pPr>
            <a:r>
              <a:rPr lang="cs-CZ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	….</a:t>
            </a:r>
            <a:r>
              <a:rPr lang="cs-CZ" sz="28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Ep</a:t>
            </a:r>
            <a:r>
              <a:rPr lang="cs-CZ" sz="2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se </a:t>
            </a:r>
            <a:r>
              <a:rPr lang="cs-CZ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snížila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ýtah zastavil v pátém patře</a:t>
            </a:r>
          </a:p>
          <a:p>
            <a:pPr marL="0" indent="0">
              <a:buNone/>
            </a:pPr>
            <a:r>
              <a:rPr lang="cs-CZ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	….</a:t>
            </a:r>
            <a:r>
              <a:rPr lang="cs-CZ" sz="28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Ep</a:t>
            </a:r>
            <a:r>
              <a:rPr lang="cs-CZ" sz="2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se </a:t>
            </a:r>
            <a:r>
              <a:rPr lang="cs-CZ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zvýšila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„zakázané uvolnění“ hokejového puku</a:t>
            </a:r>
          </a:p>
          <a:p>
            <a:pPr marL="0" indent="0">
              <a:buNone/>
            </a:pPr>
            <a:r>
              <a:rPr lang="cs-CZ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	….</a:t>
            </a:r>
            <a:r>
              <a:rPr lang="cs-CZ" sz="28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Ep</a:t>
            </a:r>
            <a:r>
              <a:rPr lang="cs-CZ" sz="2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se </a:t>
            </a:r>
            <a:r>
              <a:rPr lang="cs-CZ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nezměnila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jablko spadlo ze stromu</a:t>
            </a:r>
          </a:p>
          <a:p>
            <a:pPr marL="0" indent="0">
              <a:buNone/>
            </a:pPr>
            <a:r>
              <a:rPr lang="cs-CZ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	….</a:t>
            </a:r>
            <a:r>
              <a:rPr lang="cs-CZ" sz="28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Ep</a:t>
            </a:r>
            <a:r>
              <a:rPr lang="cs-CZ" sz="2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se </a:t>
            </a:r>
            <a:r>
              <a:rPr lang="cs-CZ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snížila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 descr="C:\Users\MadamA\AppData\Local\Microsoft\Windows\Temporary Internet Files\Content.IE5\9DYVA0EI\MC90030146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365104"/>
            <a:ext cx="2100941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MadamA\AppData\Local\Microsoft\Windows\Temporary Internet Files\Content.IE5\Z20J3IYZ\MC9001547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276872"/>
            <a:ext cx="1813255" cy="111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206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523528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ENERGIE POLOHOVÁ -  druhy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740080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Zvláštním druhem polohové energie 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energie pružnosti.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Energii pružnosti mají:</a:t>
            </a:r>
          </a:p>
          <a:p>
            <a:pPr>
              <a:buFont typeface="Wingdings" pitchFamily="2" charset="2"/>
              <a:buChar char="v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tlačená nebo protažená pružina</a:t>
            </a:r>
          </a:p>
          <a:p>
            <a:pPr marL="0" indent="0">
              <a:buNone/>
            </a:pPr>
            <a:r>
              <a:rPr lang="cs-CZ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…“pérko“ v hodinách nebo v autíčku, tětiva luku</a:t>
            </a:r>
          </a:p>
          <a:p>
            <a:pPr>
              <a:buFont typeface="Wingdings" pitchFamily="2" charset="2"/>
              <a:buChar char="v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tlačený plyn</a:t>
            </a:r>
          </a:p>
          <a:p>
            <a:pPr marL="0" indent="0">
              <a:buNone/>
            </a:pPr>
            <a:r>
              <a:rPr lang="cs-CZ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….injekční stříkačka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deformované těleso</a:t>
            </a:r>
          </a:p>
          <a:p>
            <a:pPr marL="0" indent="0">
              <a:buNone/>
            </a:pPr>
            <a:r>
              <a:rPr lang="cs-CZ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….gumička</a:t>
            </a:r>
            <a:endParaRPr lang="cs-CZ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C:\Users\MadamA\AppData\Local\Microsoft\Windows\Temporary Internet Files\Content.IE5\Z20J3IYZ\MC9003244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71453" y="1689586"/>
            <a:ext cx="1538486" cy="1940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MadamA\AppData\Local\Microsoft\Windows\Temporary Internet Files\Content.IE5\9DYVA0EI\MC90025097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208" y="4187674"/>
            <a:ext cx="1936234" cy="212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MadamA\AppData\Local\Microsoft\Windows\Temporary Internet Files\Content.IE5\K0LCCLD0\MC90019936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984604">
            <a:off x="5091228" y="3918923"/>
            <a:ext cx="807587" cy="2963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9861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52352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Polohová energie pružnosti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96752"/>
            <a:ext cx="8884096" cy="5400600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Protažená nebo stlačená pružina má </a:t>
            </a:r>
            <a:r>
              <a:rPr lang="cs-CZ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polohovou energii pružnosti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 protažení 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nebo stlačení pružiny musíme vykonat určitou práci.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stejně 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velkou práci vykoná pružina po uvolnění a její prodloužení zanikne.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uvolněná 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pružina má nulovou polohovou energii pružnosti.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5" name="Picture 7" descr="C:\Users\MadamA\AppData\Local\Microsoft\Windows\Temporary Internet Files\Content.IE5\9DYVA0EI\MC9003523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97152"/>
            <a:ext cx="2607308" cy="179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3408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3203848" y="2924944"/>
            <a:ext cx="2808312" cy="64807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667544"/>
          </a:xfrm>
        </p:spPr>
        <p:txBody>
          <a:bodyPr>
            <a:normAutofit/>
          </a:bodyPr>
          <a:lstStyle/>
          <a:p>
            <a:pPr algn="ctr"/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Polohová – potenciální energie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268760"/>
            <a:ext cx="8812088" cy="525658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těleso o hmotnosti </a:t>
            </a:r>
            <a:r>
              <a:rPr lang="cs-CZ" b="1" i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zdvižené do výšky </a:t>
            </a:r>
            <a:r>
              <a:rPr lang="cs-CZ" b="1" i="1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nad povrch Země získá polohovou energii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Ep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načka: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Ep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zákl.jednotka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1J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joule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Ep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= m . g . h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polohová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energie tělesa na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povrchu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Země (h = 0) je nulová (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Ep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= 0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Font typeface="Wingdings" pitchFamily="2" charset="2"/>
              <a:buChar char="v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energii polohovou má také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stlačená (protažená) pružina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stlačený plyn, pružné deformované těleso (guma)</a:t>
            </a:r>
          </a:p>
          <a:p>
            <a:pPr>
              <a:buFont typeface="Wingdings" pitchFamily="2" charset="2"/>
              <a:buChar char="v"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00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23549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692696"/>
            <a:ext cx="8884096" cy="61653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 roce 1972 byla na oběžnou dráhu vypuštěna 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umělá družice 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Země </a:t>
            </a:r>
            <a:r>
              <a:rPr lang="cs-CZ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Landsat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1, jejíž hmotnost byla 816 kg a od Země byla </a:t>
            </a:r>
            <a:r>
              <a:rPr lang="cs-CZ" sz="28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vzdálena cca 900 km. Jaká byla polohová energie družice?</a:t>
            </a:r>
          </a:p>
          <a:p>
            <a:pPr marL="0" indent="0">
              <a:buNone/>
            </a:pP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816 kg				g = 10 N/kg</a:t>
            </a:r>
          </a:p>
          <a:p>
            <a:pPr marL="0" indent="0">
              <a:buNone/>
            </a:pP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900 km = 900 000m</a:t>
            </a:r>
          </a:p>
          <a:p>
            <a:pPr marL="0" indent="0">
              <a:buNone/>
            </a:pPr>
            <a:r>
              <a:rPr lang="cs-CZ" sz="2800" u="sng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Ep</a:t>
            </a:r>
            <a:r>
              <a:rPr lang="cs-CZ" sz="28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? </a:t>
            </a:r>
            <a:r>
              <a:rPr lang="en-US" sz="28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2800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en-US" sz="28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endParaRPr lang="cs-CZ" sz="2800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Ep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m.g.h</a:t>
            </a:r>
            <a:endParaRPr lang="cs-CZ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Ep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816.10.900 000</a:t>
            </a:r>
          </a:p>
          <a:p>
            <a:pPr marL="0" indent="0">
              <a:buNone/>
            </a:pPr>
            <a:r>
              <a:rPr lang="cs-CZ" sz="2800" b="1" u="sng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Ep</a:t>
            </a:r>
            <a:r>
              <a:rPr lang="cs-CZ" sz="28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7 344 000 000 J</a:t>
            </a:r>
          </a:p>
          <a:p>
            <a:pPr marL="0" indent="0">
              <a:buNone/>
            </a:pPr>
            <a:r>
              <a:rPr lang="cs-CZ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Ep</a:t>
            </a:r>
            <a:r>
              <a:rPr lang="cs-CZ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7 344 000 </a:t>
            </a:r>
            <a:r>
              <a:rPr lang="cs-CZ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kJ</a:t>
            </a:r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7 344MJ = 7,344 GJ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 umístění družice na oběžnou dráhu, musela být vykonána práce 7,344GJ. Tímto umístěním získala družice polohovou energii 7,344 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GJ.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8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309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340768"/>
            <a:ext cx="7818072" cy="4907632"/>
          </a:xfrm>
        </p:spPr>
        <p:txBody>
          <a:bodyPr/>
          <a:lstStyle/>
          <a:p>
            <a:pPr>
              <a:buNone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Text:</a:t>
            </a:r>
          </a:p>
          <a:p>
            <a:pPr>
              <a:buAutoNum type="arabicPeriod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Vlastní výklad autora.</a:t>
            </a:r>
          </a:p>
          <a:p>
            <a:pPr>
              <a:buAutoNum type="arabicPeriod"/>
            </a:pPr>
            <a:r>
              <a:rPr lang="cs-CZ" sz="1400" dirty="0"/>
              <a:t>RAUNER, Karel a kol. </a:t>
            </a:r>
            <a:r>
              <a:rPr lang="cs-CZ" sz="1400" i="1" dirty="0"/>
              <a:t>Fyzika 8</a:t>
            </a:r>
            <a:r>
              <a:rPr lang="cs-CZ" sz="1400" dirty="0"/>
              <a:t>. Plzeň: Fraus, 2006, ISBN 80-7238-525-9. </a:t>
            </a:r>
          </a:p>
          <a:p>
            <a:pPr>
              <a:buAutoNum type="arabicPeriod"/>
            </a:pPr>
            <a:r>
              <a:rPr lang="cs-CZ" sz="1400" dirty="0"/>
              <a:t>KOLÁŘOVÁ, CSC, Růžena a kol. </a:t>
            </a:r>
            <a:r>
              <a:rPr lang="cs-CZ" sz="1400" i="1" dirty="0"/>
              <a:t>Fyzika 8</a:t>
            </a:r>
            <a:r>
              <a:rPr lang="cs-CZ" sz="1400" dirty="0"/>
              <a:t>. Praha: SPN, 2005, ISBN 80-7196-149-3. 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AutoNum type="arabicPeriod"/>
            </a:pPr>
            <a:r>
              <a:rPr lang="cs-CZ" sz="1400" dirty="0"/>
              <a:t>INTERNET. </a:t>
            </a:r>
            <a:r>
              <a:rPr lang="cs-CZ" sz="1400" i="1" dirty="0"/>
              <a:t>http://dumy.cz/</a:t>
            </a:r>
            <a:r>
              <a:rPr lang="cs-CZ" sz="1400" dirty="0"/>
              <a:t> [online]. [cit. 28.10.2012]. Dostupný na WWW: &lt;http://dumy.cz/&gt;. </a:t>
            </a:r>
          </a:p>
          <a:p>
            <a:pPr marL="0" indent="0">
              <a:buNone/>
            </a:pP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r>
              <a:rPr lang="cs-CZ" sz="1400" dirty="0">
                <a:latin typeface="Arial" pitchFamily="34" charset="0"/>
                <a:cs typeface="Arial" pitchFamily="34" charset="0"/>
              </a:rPr>
              <a:t>Ilustrace:</a:t>
            </a:r>
          </a:p>
          <a:p>
            <a:pPr marL="425196" indent="-342900">
              <a:buAutoNum type="arabicPeriod"/>
            </a:pPr>
            <a:r>
              <a:rPr lang="cs-CZ" sz="1400" dirty="0">
                <a:latin typeface="Arial" pitchFamily="34" charset="0"/>
                <a:cs typeface="Arial" pitchFamily="34" charset="0"/>
                <a:hlinkClick r:id="rId2"/>
              </a:rPr>
              <a:t>www.office.microsoft.com</a:t>
            </a:r>
            <a:endParaRPr lang="cs-CZ" sz="1400" dirty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endParaRPr lang="cs-CZ" sz="1400" dirty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endParaRPr lang="cs-CZ" sz="1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66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312</TotalTime>
  <Words>445</Words>
  <Application>Microsoft Office PowerPoint</Application>
  <PresentationFormat>Předvádění na obrazovce (4:3)</PresentationFormat>
  <Paragraphs>115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Prezentace aplikace PowerPoint</vt:lpstr>
      <vt:lpstr>ENERGIE POLOHOVÁ</vt:lpstr>
      <vt:lpstr>Potentia = možnost</vt:lpstr>
      <vt:lpstr>ENERGIE POLOHOVÁ = POTENCIÁLNÍ</vt:lpstr>
      <vt:lpstr>ENERGIE POLOHOVÁ = POTENCIÁLNÍ</vt:lpstr>
      <vt:lpstr>NA ČEM ZÁVISÍ POLOHOVÁ ENERGIE?</vt:lpstr>
      <vt:lpstr>VÝPOČET POLOHOVÉ ENERGIE</vt:lpstr>
      <vt:lpstr>ZMĚNA POLOHOVÉ ENERGIE</vt:lpstr>
      <vt:lpstr>ENERGIE POLOHOVÁ -  druhy</vt:lpstr>
      <vt:lpstr>Polohová energie pružnosti</vt:lpstr>
      <vt:lpstr>Polohová – potenciální energie</vt:lpstr>
      <vt:lpstr>Prezentace aplikace PowerPoint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Mahdalová</dc:creator>
  <cp:lastModifiedBy>Mahdalová</cp:lastModifiedBy>
  <cp:revision>29</cp:revision>
  <dcterms:created xsi:type="dcterms:W3CDTF">2012-11-01T10:27:49Z</dcterms:created>
  <dcterms:modified xsi:type="dcterms:W3CDTF">2012-11-12T09:09:48Z</dcterms:modified>
</cp:coreProperties>
</file>