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59" r:id="rId3"/>
    <p:sldId id="260" r:id="rId4"/>
    <p:sldId id="262" r:id="rId5"/>
    <p:sldId id="258" r:id="rId6"/>
    <p:sldId id="263" r:id="rId7"/>
    <p:sldId id="264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942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518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18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34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892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04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964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290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97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936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091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FE7880-DCF9-421A-9A65-AC2B3574BAA6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9D1EA-8464-4CC8-9AAB-8E50CFFF41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196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85090" y="1409462"/>
            <a:ext cx="276114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18 POHYBOVÁ ENERGIE</a:t>
            </a:r>
            <a:endParaRPr lang="cs-CZ" dirty="0"/>
          </a:p>
          <a:p>
            <a:pPr algn="ctr"/>
            <a:r>
              <a:rPr lang="cs-CZ" sz="2400" b="1" dirty="0" smtClean="0"/>
              <a:t>VY_32_INOVACE_18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3 - 18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pohybová energie. Výklad a odvození pojmu. Vzorec pro 	        výpočet pohybové energie – jednotlivé veličiny, jednotky. Výpočet pohybové 	   	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energie.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749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POHYBOVÁ ENERGIE – </a:t>
            </a:r>
            <a:r>
              <a:rPr lang="cs-CZ" sz="3200" b="1" cap="none" dirty="0" smtClean="0">
                <a:latin typeface="Times New Roman" pitchFamily="18" charset="0"/>
                <a:cs typeface="Times New Roman" pitchFamily="18" charset="0"/>
              </a:rPr>
              <a:t>odvození pojmu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Lyžuje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Hraje hokej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Jezdí na koni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Hraje fotbal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Jede na kole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POHYB</a:t>
            </a: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Users\MadamA\AppData\Local\Microsoft\Windows\Temporary Internet Files\Content.IE5\Z20J3IYZ\MP900422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282" y="1018921"/>
            <a:ext cx="1999765" cy="301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damA\AppData\Local\Microsoft\Windows\Temporary Internet Files\Content.IE5\9DYVA0EI\MP9004244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76759"/>
            <a:ext cx="2808834" cy="187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damA\AppData\Local\Microsoft\Windows\Temporary Internet Files\Content.IE5\K0LCCLD0\MP9004221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18229"/>
            <a:ext cx="2345431" cy="234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damA\AppData\Local\Microsoft\Windows\Temporary Internet Files\Content.IE5\C22SQY7V\MP9004330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72" y="4428809"/>
            <a:ext cx="2444316" cy="162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damA\AppData\Local\Microsoft\Windows\Temporary Internet Files\Content.IE5\C22SQY7V\MP9004231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6752"/>
            <a:ext cx="2520280" cy="1669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039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Pohybující se těleso má pohybovou energii.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51454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Chlapec na kolečkových bruslích vrazí do kamaráda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 - 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uvede ho do pohybu – 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koná práci. </a:t>
            </a: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  <a:sym typeface="Wingdings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						W = F . 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29610"/>
            <a:ext cx="5439062" cy="38164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35228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Pohybující se těleso má pohybovou energii.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472608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  <a:sym typeface="Wingdings"/>
              </a:rPr>
              <a:t>Př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  <a:sym typeface="Wingdings"/>
              </a:rPr>
              <a:t>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/>
              </a:rPr>
              <a:t>Jakou přibližně pohybovou energii má sekyra těsně na špalek, když na něj působila silou 700 N a zasekla se do hloubky 15 cm ?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/>
              </a:rPr>
              <a:t>					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  <a:sym typeface="Wingdings"/>
              </a:rPr>
              <a:t>Těžší sekyra – tvrdé dřevo. </a:t>
            </a:r>
          </a:p>
          <a:p>
            <a:pPr marL="0" indent="0">
              <a:buNone/>
            </a:pPr>
            <a:r>
              <a:rPr lang="cs-CZ" sz="2500" dirty="0">
                <a:latin typeface="Times New Roman" pitchFamily="18" charset="0"/>
                <a:cs typeface="Times New Roman" pitchFamily="18" charset="0"/>
                <a:sym typeface="Wingdings"/>
              </a:rPr>
              <a:t>	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  <a:sym typeface="Wingdings"/>
              </a:rPr>
              <a:t>				Lehčí sekyra – měkké dřevo.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4248472" cy="33843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1117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Pohybující se těleso má pohybovou energii.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836712"/>
            <a:ext cx="4176464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Pohybová energie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b="1" baseline="-250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sekery těsně před dopadem na špalek je tak velká jako práce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kterou sekera vykonala, než se  zasekla  ve špalku: </a:t>
            </a:r>
          </a:p>
          <a:p>
            <a:pPr marL="0" indent="0"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600" b="1" baseline="-250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b="1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= W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Předpokládáme, že síla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byla stálá a působila ve směru dráhy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052736"/>
            <a:ext cx="4248472" cy="5616624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baseline="-250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?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 = 700 N</a:t>
            </a:r>
          </a:p>
          <a:p>
            <a:pPr marL="0" indent="0">
              <a:buNone/>
            </a:pPr>
            <a:r>
              <a:rPr lang="cs-CZ" u="sng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= 15 cm = 0,15 m</a:t>
            </a:r>
          </a:p>
          <a:p>
            <a:pPr marL="0" indent="0"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baseline="-25000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W	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 = F 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 = 700 . 0,15</a:t>
            </a:r>
          </a:p>
          <a:p>
            <a:pPr marL="0" indent="0">
              <a:buNone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W = 105 J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Pohybová energie sekery před dopadem na špalek byla 105 J.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264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2771800" y="3027040"/>
            <a:ext cx="3888432" cy="1410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POHYBOVÁ ENERGIE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1979712" y="4107160"/>
            <a:ext cx="1088639" cy="3299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554421" y="3963144"/>
            <a:ext cx="0" cy="4739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322979" y="4035152"/>
            <a:ext cx="833197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5" name="Picture 7" descr="C:\Users\MadamA\AppData\Local\Microsoft\Windows\Temporary Internet Files\Content.IE5\K0LCCLD0\MM90028667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493" y="188640"/>
            <a:ext cx="773899" cy="67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908720"/>
                <a:ext cx="8784976" cy="5949280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sz="3300" dirty="0" smtClean="0">
                    <a:latin typeface="Times New Roman" pitchFamily="18" charset="0"/>
                    <a:cs typeface="Times New Roman" pitchFamily="18" charset="0"/>
                  </a:rPr>
                  <a:t>Pohybová energie je druh mechanické energie, kterou má pohybující se těleso.</a:t>
                </a:r>
              </a:p>
              <a:p>
                <a:pPr marL="0" indent="0">
                  <a:buNone/>
                </a:pPr>
                <a:r>
                  <a:rPr lang="cs-CZ" sz="3300" dirty="0" smtClean="0">
                    <a:latin typeface="Times New Roman" pitchFamily="18" charset="0"/>
                    <a:cs typeface="Times New Roman" pitchFamily="18" charset="0"/>
                  </a:rPr>
                  <a:t>Velikost pohybové energie posuzujeme podle práce vykonané pohybujícím se tělesem až do jeho zastavení.</a:t>
                </a:r>
              </a:p>
              <a:p>
                <a:pPr marL="0" indent="0">
                  <a:buNone/>
                </a:pPr>
                <a:r>
                  <a:rPr lang="cs-CZ" sz="3300" dirty="0" smtClean="0">
                    <a:latin typeface="Times New Roman" pitchFamily="18" charset="0"/>
                    <a:cs typeface="Times New Roman" pitchFamily="18" charset="0"/>
                  </a:rPr>
                  <a:t>Pohybová energie tělesa tedy závisí na hmotnosti a rychlosti tělesa:</a:t>
                </a:r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ctr">
                  <a:buNone/>
                </a:pPr>
                <a:r>
                  <a:rPr lang="cs-CZ" sz="4700" b="1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4700" b="1" baseline="-25000" dirty="0" err="1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4700" b="1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4700" b="1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7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47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47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700" b="1" dirty="0" smtClean="0">
                    <a:latin typeface="Times New Roman" pitchFamily="18" charset="0"/>
                    <a:cs typeface="Times New Roman" pitchFamily="18" charset="0"/>
                  </a:rPr>
                  <a:t> m . </a:t>
                </a:r>
                <a:r>
                  <a:rPr lang="en-US" sz="4700" b="1" dirty="0"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cs-CZ" sz="4700" b="1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en-US" sz="4700" b="1" dirty="0" smtClean="0">
                    <a:latin typeface="Times New Roman" pitchFamily="18" charset="0"/>
                    <a:cs typeface="Times New Roman" pitchFamily="18" charset="0"/>
                  </a:rPr>
                  <a:t>[J]</a:t>
                </a:r>
                <a:endParaRPr lang="cs-CZ" sz="47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en-US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        pohybová	         hmotnost 	rychlost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         energie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         tělesa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kg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        tělesa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m/s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							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Pohybovou energii mají také rotující tělesa.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Těleso, které je v klidu, má pohybovou energii nulovou.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908720"/>
                <a:ext cx="8784976" cy="5949280"/>
              </a:xfrm>
              <a:blipFill rotWithShape="1">
                <a:blip r:embed="rId3"/>
                <a:stretch>
                  <a:fillRect l="-1388" t="-2459" r="-2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4" name="Picture 6" descr="C:\Users\MadamA\AppData\Local\Microsoft\Windows\Temporary Internet Files\Content.IE5\K0LCCLD0\MM9003651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85184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121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POHYBOVÁ ENERGIE – výpočet.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836712"/>
                <a:ext cx="8640960" cy="5904656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uč.18/2</a:t>
                </a:r>
              </a:p>
              <a:p>
                <a:pPr marL="0" indent="0">
                  <a:buNone/>
                </a:pPr>
                <a:r>
                  <a:rPr lang="cs-CZ" sz="2700" dirty="0" smtClean="0">
                    <a:latin typeface="Times New Roman" pitchFamily="18" charset="0"/>
                    <a:cs typeface="Times New Roman" pitchFamily="18" charset="0"/>
                  </a:rPr>
                  <a:t>Kolikrát se zvětší pohybová energie automobilu s hmotností </a:t>
                </a:r>
                <a:r>
                  <a:rPr lang="cs-CZ" sz="2700" u="sng" dirty="0" smtClean="0">
                    <a:latin typeface="Times New Roman" pitchFamily="18" charset="0"/>
                    <a:cs typeface="Times New Roman" pitchFamily="18" charset="0"/>
                  </a:rPr>
                  <a:t>1 200 kg při zvýšení rychlosti ze 40 km/h na 80 km/h?</a:t>
                </a:r>
              </a:p>
              <a:p>
                <a:pPr marL="0" indent="0">
                  <a:buNone/>
                </a:pPr>
                <a:r>
                  <a:rPr lang="cs-CZ" sz="2700" dirty="0" smtClean="0">
                    <a:latin typeface="Times New Roman" pitchFamily="18" charset="0"/>
                    <a:cs typeface="Times New Roman" pitchFamily="18" charset="0"/>
                  </a:rPr>
                  <a:t>a) v = 40km/h = 11m/s		b) v = 80km/h = 22 m/s</a:t>
                </a:r>
              </a:p>
              <a:p>
                <a:pPr marL="0" indent="0">
                  <a:buNone/>
                </a:pPr>
                <a:r>
                  <a:rPr lang="cs-CZ" sz="2700" dirty="0" smtClean="0">
                    <a:latin typeface="Times New Roman" pitchFamily="18" charset="0"/>
                    <a:cs typeface="Times New Roman" pitchFamily="18" charset="0"/>
                  </a:rPr>
                  <a:t>    m = 1 200 kg                                m = 1 200 kg</a:t>
                </a:r>
              </a:p>
              <a:p>
                <a:pPr marL="0" indent="0">
                  <a:buNone/>
                </a:pPr>
                <a:r>
                  <a:rPr lang="cs-CZ" sz="2700" dirty="0" smtClean="0">
                    <a:latin typeface="Times New Roman" pitchFamily="18" charset="0"/>
                    <a:cs typeface="Times New Roman" pitchFamily="18" charset="0"/>
                  </a:rPr>
                  <a:t>    </a:t>
                </a:r>
                <a:r>
                  <a:rPr lang="cs-CZ" sz="2700" u="sng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700" u="sng" baseline="-25000" dirty="0" err="1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700" u="sng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700" u="sng" dirty="0" smtClean="0">
                    <a:latin typeface="Times New Roman" pitchFamily="18" charset="0"/>
                    <a:cs typeface="Times New Roman" pitchFamily="18" charset="0"/>
                  </a:rPr>
                  <a:t>= ? </a:t>
                </a:r>
                <a:r>
                  <a:rPr lang="en-US" sz="2700" u="sng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700" u="sng" dirty="0" smtClean="0">
                    <a:latin typeface="Times New Roman" pitchFamily="18" charset="0"/>
                    <a:cs typeface="Times New Roman" pitchFamily="18" charset="0"/>
                  </a:rPr>
                  <a:t>J</a:t>
                </a:r>
                <a:r>
                  <a:rPr lang="en-US" sz="2700" u="sng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700" dirty="0" smtClean="0">
                    <a:latin typeface="Times New Roman" pitchFamily="18" charset="0"/>
                    <a:cs typeface="Times New Roman" pitchFamily="18" charset="0"/>
                  </a:rPr>
                  <a:t>                                       </a:t>
                </a:r>
                <a:r>
                  <a:rPr lang="cs-CZ" sz="2700" u="sng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700" u="sng" baseline="-25000" dirty="0" err="1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700" u="sng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700" u="sng" dirty="0" smtClean="0">
                    <a:latin typeface="Times New Roman" pitchFamily="18" charset="0"/>
                    <a:cs typeface="Times New Roman" pitchFamily="18" charset="0"/>
                  </a:rPr>
                  <a:t>= ? </a:t>
                </a:r>
                <a:r>
                  <a:rPr lang="en-US" sz="2700" u="sng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700" u="sng" dirty="0" smtClean="0">
                    <a:latin typeface="Times New Roman" pitchFamily="18" charset="0"/>
                    <a:cs typeface="Times New Roman" pitchFamily="18" charset="0"/>
                  </a:rPr>
                  <a:t>J</a:t>
                </a:r>
                <a:r>
                  <a:rPr lang="en-US" sz="2700" u="sng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7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7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800" baseline="-25000" dirty="0" err="1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800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 . 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cs-CZ" sz="2800" baseline="30000" dirty="0" smtClean="0">
                    <a:latin typeface="Times New Roman" pitchFamily="18" charset="0"/>
                    <a:cs typeface="Times New Roman" pitchFamily="18" charset="0"/>
                  </a:rPr>
                  <a:t>2                                                   </a:t>
                </a:r>
                <a:r>
                  <a:rPr lang="cs-CZ" sz="2400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400" baseline="-25000" dirty="0" err="1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m . 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27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800" baseline="-25000" dirty="0" err="1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.1200.11</a:t>
                </a:r>
                <a:r>
                  <a:rPr lang="cs-CZ" sz="2800" baseline="30000" dirty="0" smtClean="0">
                    <a:latin typeface="Times New Roman" pitchFamily="18" charset="0"/>
                    <a:cs typeface="Times New Roman" pitchFamily="18" charset="0"/>
                  </a:rPr>
                  <a:t>2                                           </a:t>
                </a:r>
                <a:r>
                  <a:rPr lang="cs-CZ" sz="2800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800" baseline="-25000" dirty="0" err="1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.1200.22</a:t>
                </a:r>
                <a:r>
                  <a:rPr lang="cs-CZ" sz="28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b="1" u="sng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800" b="1" u="sng" baseline="-25000" dirty="0" err="1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800" b="1" u="sng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b="1" u="sng" dirty="0" smtClean="0">
                    <a:latin typeface="Times New Roman" pitchFamily="18" charset="0"/>
                    <a:cs typeface="Times New Roman" pitchFamily="18" charset="0"/>
                  </a:rPr>
                  <a:t>= 72 600 J 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                                </a:t>
                </a:r>
                <a:r>
                  <a:rPr lang="cs-CZ" sz="2800" b="1" u="sng" dirty="0" err="1" smtClean="0">
                    <a:latin typeface="Times New Roman" pitchFamily="18" charset="0"/>
                    <a:cs typeface="Times New Roman" pitchFamily="18" charset="0"/>
                  </a:rPr>
                  <a:t>E</a:t>
                </a:r>
                <a:r>
                  <a:rPr lang="cs-CZ" sz="2800" b="1" u="sng" baseline="-25000" dirty="0" err="1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800" b="1" u="sng" dirty="0" smtClean="0">
                    <a:latin typeface="Times New Roman" pitchFamily="18" charset="0"/>
                    <a:cs typeface="Times New Roman" pitchFamily="18" charset="0"/>
                  </a:rPr>
                  <a:t> = 290 400 J</a:t>
                </a:r>
              </a:p>
              <a:p>
                <a:pPr marL="0" indent="0">
                  <a:buNone/>
                </a:pPr>
                <a:endParaRPr lang="cs-CZ" sz="2800" b="1" u="sng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ctr">
                  <a:buNone/>
                </a:pPr>
                <a:r>
                  <a:rPr lang="cs-CZ" sz="2800" b="1" dirty="0">
                    <a:latin typeface="Times New Roman" pitchFamily="18" charset="0"/>
                    <a:cs typeface="Times New Roman" pitchFamily="18" charset="0"/>
                  </a:rPr>
                  <a:t>b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) : a) = 290 400 : 72 600 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  <a:sym typeface="Wingdings"/>
                  </a:rPr>
                  <a:t> 4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Pohybová energie automobilu se zvětšila čtyřikrát.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Dvakrát větší rychlost 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  <a:sym typeface="Wingdings"/>
                  </a:rPr>
                  <a:t> čtyřikrát větší rychlost.</a:t>
                </a:r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2800" baseline="30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27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27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836712"/>
                <a:ext cx="8640960" cy="5904656"/>
              </a:xfrm>
              <a:blipFill rotWithShape="1">
                <a:blip r:embed="rId2"/>
                <a:stretch>
                  <a:fillRect l="-1199" t="-1548" r="-1975" b="-21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35141"/>
            <a:ext cx="1315588" cy="82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020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/>
              <a:t>Autor.</a:t>
            </a:r>
          </a:p>
          <a:p>
            <a:pPr>
              <a:buAutoNum type="arabicPeriod"/>
            </a:pPr>
            <a:r>
              <a:rPr lang="cs-CZ" sz="1400" dirty="0" smtClean="0"/>
              <a:t>RAUNER, Karel a kol. </a:t>
            </a:r>
            <a:r>
              <a:rPr lang="cs-CZ" sz="1400" i="1" dirty="0" smtClean="0"/>
              <a:t>Fyzika 8</a:t>
            </a:r>
            <a:r>
              <a:rPr lang="cs-CZ" sz="1400" dirty="0" smtClean="0"/>
              <a:t>. Plzeň: Fraus, 2006, ISBN 80-7238-525-9. </a:t>
            </a:r>
          </a:p>
          <a:p>
            <a:pPr>
              <a:buAutoNum type="arabicPeriod"/>
            </a:pPr>
            <a:r>
              <a:rPr lang="cs-CZ" sz="1400" dirty="0" smtClean="0"/>
              <a:t>KOLÁŘOVÁ, Růžena a kol. </a:t>
            </a:r>
            <a:r>
              <a:rPr lang="cs-CZ" sz="1400" i="1" dirty="0" smtClean="0"/>
              <a:t>Fyzika 8</a:t>
            </a:r>
            <a:r>
              <a:rPr lang="cs-CZ" sz="1400" dirty="0" smtClean="0"/>
              <a:t>. Praha: SPN, 1992, ISBN 80-04-25111-0. </a:t>
            </a:r>
          </a:p>
          <a:p>
            <a:pPr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8</a:t>
            </a:r>
            <a:r>
              <a:rPr lang="cs-CZ" sz="1400" dirty="0"/>
              <a:t>. Praha: Prometheus, 1999, ISBN 80-7196-149-3. </a:t>
            </a:r>
            <a:r>
              <a:rPr lang="cs-CZ" sz="1400" dirty="0" smtClean="0"/>
              <a:t> </a:t>
            </a:r>
            <a:endParaRPr lang="cs-CZ" sz="1400" dirty="0" smtClean="0"/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>
              <a:buFont typeface="Arial" pitchFamily="34" charset="0"/>
              <a:buAutoNum type="arabicPeriod"/>
            </a:pPr>
            <a:r>
              <a:rPr lang="cs-CZ" sz="1400" dirty="0" err="1" smtClean="0"/>
              <a:t>Sken</a:t>
            </a:r>
            <a:r>
              <a:rPr lang="cs-CZ" sz="1400" dirty="0" smtClean="0"/>
              <a:t> obrázku, KOLÁŘOVÁ, Růžena a kol. </a:t>
            </a:r>
            <a:r>
              <a:rPr lang="cs-CZ" sz="1400" i="1" dirty="0" smtClean="0"/>
              <a:t>Fyzika 8</a:t>
            </a:r>
            <a:r>
              <a:rPr lang="cs-CZ" sz="1400" dirty="0" smtClean="0"/>
              <a:t>. Praha: SPN, 1992, ISBN 80-04-25111-0. </a:t>
            </a:r>
          </a:p>
          <a:p>
            <a:pPr marL="425196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>
              <a:buAutoNum type="arabicPeriod"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32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</TotalTime>
  <Words>314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POHYBOVÁ ENERGIE – odvození pojmu</vt:lpstr>
      <vt:lpstr>Pohybující se těleso má pohybovou energii.</vt:lpstr>
      <vt:lpstr>Pohybující se těleso má pohybovou energii.</vt:lpstr>
      <vt:lpstr> Pohybující se těleso má pohybovou energii. </vt:lpstr>
      <vt:lpstr>POHYBOVÁ ENERGIE </vt:lpstr>
      <vt:lpstr>POHYBOVÁ ENERGIE – výpočet.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MadamA</dc:creator>
  <cp:lastModifiedBy>MadamA</cp:lastModifiedBy>
  <cp:revision>18</cp:revision>
  <dcterms:created xsi:type="dcterms:W3CDTF">2012-11-19T17:48:20Z</dcterms:created>
  <dcterms:modified xsi:type="dcterms:W3CDTF">2012-11-19T21:30:04Z</dcterms:modified>
</cp:coreProperties>
</file>