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60" r:id="rId4"/>
    <p:sldId id="258" r:id="rId5"/>
    <p:sldId id="262" r:id="rId6"/>
    <p:sldId id="263" r:id="rId7"/>
    <p:sldId id="26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6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4B3474-0D11-4E56-A1A2-9C2187A61151}" type="datetimeFigureOut">
              <a:rPr lang="cs-CZ" smtClean="0"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47CC3B-7153-4D95-8755-FF33CFC6DE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31918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4B3474-0D11-4E56-A1A2-9C2187A61151}" type="datetimeFigureOut">
              <a:rPr lang="cs-CZ" smtClean="0"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47CC3B-7153-4D95-8755-FF33CFC6DE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432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4B3474-0D11-4E56-A1A2-9C2187A61151}" type="datetimeFigureOut">
              <a:rPr lang="cs-CZ" smtClean="0"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47CC3B-7153-4D95-8755-FF33CFC6DE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68449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4B3474-0D11-4E56-A1A2-9C2187A61151}" type="datetimeFigureOut">
              <a:rPr lang="cs-CZ" smtClean="0"/>
              <a:t>18.11.2012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47CC3B-7153-4D95-8755-FF33CFC6DE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75639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4B3474-0D11-4E56-A1A2-9C2187A61151}" type="datetimeFigureOut">
              <a:rPr lang="cs-CZ" smtClean="0"/>
              <a:t>18.11.2012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47CC3B-7153-4D95-8755-FF33CFC6DE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70339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4B3474-0D11-4E56-A1A2-9C2187A61151}" type="datetimeFigureOut">
              <a:rPr lang="cs-CZ" smtClean="0"/>
              <a:t>18.11.2012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47CC3B-7153-4D95-8755-FF33CFC6DE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0533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4B3474-0D11-4E56-A1A2-9C2187A61151}" type="datetimeFigureOut">
              <a:rPr lang="cs-CZ" smtClean="0"/>
              <a:t>18.11.2012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47CC3B-7153-4D95-8755-FF33CFC6DE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54040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4B3474-0D11-4E56-A1A2-9C2187A61151}" type="datetimeFigureOut">
              <a:rPr lang="cs-CZ" smtClean="0"/>
              <a:t>18.11.2012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47CC3B-7153-4D95-8755-FF33CFC6DE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03041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4B3474-0D11-4E56-A1A2-9C2187A61151}" type="datetimeFigureOut">
              <a:rPr lang="cs-CZ" smtClean="0"/>
              <a:t>18.11.2012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47CC3B-7153-4D95-8755-FF33CFC6DE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51152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4B3474-0D11-4E56-A1A2-9C2187A61151}" type="datetimeFigureOut">
              <a:rPr lang="cs-CZ" smtClean="0"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47CC3B-7153-4D95-8755-FF33CFC6DE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68803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4B3474-0D11-4E56-A1A2-9C2187A61151}" type="datetimeFigureOut">
              <a:rPr lang="cs-CZ" smtClean="0"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47CC3B-7153-4D95-8755-FF33CFC6DE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45769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4B3474-0D11-4E56-A1A2-9C2187A61151}" type="datetimeFigureOut">
              <a:rPr lang="cs-CZ" smtClean="0"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47CC3B-7153-4D95-8755-FF33CFC6DE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99478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cs.wikipedia.org/wiki/Soubor:Perpetuum_mobile_villard_de_honnecourt.jpg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5157192"/>
            <a:ext cx="5665787" cy="1239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4F81BD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3" name="Rectangle 6"/>
          <p:cNvSpPr>
            <a:spLocks noChangeArrowheads="1"/>
          </p:cNvSpPr>
          <p:nvPr/>
        </p:nvSpPr>
        <p:spPr bwMode="auto">
          <a:xfrm>
            <a:off x="3285090" y="1409462"/>
            <a:ext cx="2761140" cy="738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 b="1" dirty="0" smtClean="0"/>
              <a:t>19</a:t>
            </a:r>
            <a:r>
              <a:rPr lang="cs-CZ" b="1" dirty="0" smtClean="0"/>
              <a:t> PERPETUUM MOBILE</a:t>
            </a:r>
            <a:endParaRPr lang="cs-CZ" dirty="0" smtClean="0"/>
          </a:p>
          <a:p>
            <a:pPr algn="ctr"/>
            <a:r>
              <a:rPr lang="cs-CZ" sz="2400" b="1" dirty="0" smtClean="0"/>
              <a:t>VY_32_INOVACE_19</a:t>
            </a:r>
            <a:endParaRPr lang="cs-CZ" sz="2400" b="1" dirty="0"/>
          </a:p>
        </p:txBody>
      </p:sp>
      <p:sp>
        <p:nvSpPr>
          <p:cNvPr id="6" name="Obdélník 5"/>
          <p:cNvSpPr/>
          <p:nvPr/>
        </p:nvSpPr>
        <p:spPr>
          <a:xfrm>
            <a:off x="1331640" y="2636911"/>
            <a:ext cx="6984776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autor: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      Mgr. Miroslava </a:t>
            </a:r>
            <a:r>
              <a:rPr lang="cs-CZ" sz="1200" dirty="0" err="1" smtClean="0">
                <a:latin typeface="Arial" pitchFamily="34" charset="0"/>
                <a:cs typeface="Arial" pitchFamily="34" charset="0"/>
              </a:rPr>
              <a:t>Mahdalová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spcBef>
                <a:spcPct val="50000"/>
              </a:spcBef>
            </a:pP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identifikace: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      G 3 - 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19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spcBef>
                <a:spcPct val="50000"/>
              </a:spcBef>
            </a:pP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třída: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       8.</a:t>
            </a:r>
          </a:p>
          <a:p>
            <a:pPr>
              <a:spcBef>
                <a:spcPct val="50000"/>
              </a:spcBef>
            </a:pP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předmět: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       Fyzika</a:t>
            </a:r>
          </a:p>
          <a:p>
            <a:pPr>
              <a:spcBef>
                <a:spcPct val="50000"/>
              </a:spcBef>
            </a:pP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anotace: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       Výklad nového učiva – </a:t>
            </a:r>
            <a:r>
              <a:rPr lang="cs-CZ" sz="1200" dirty="0" err="1" smtClean="0">
                <a:latin typeface="Arial" pitchFamily="34" charset="0"/>
                <a:cs typeface="Arial" pitchFamily="34" charset="0"/>
              </a:rPr>
              <a:t>pertpetuum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 mobile. Definice pojmu, historické kořeny.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0008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24744"/>
            <a:ext cx="8363272" cy="5256584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sz="36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hypotetický stroj, který by pracoval bez vnějšího zdroje energie</a:t>
            </a:r>
          </a:p>
          <a:p>
            <a:pPr>
              <a:buFontTx/>
              <a:buChar char="-"/>
            </a:pPr>
            <a:r>
              <a:rPr lang="cs-CZ" sz="36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ařízení, pracující bez dodávání energie</a:t>
            </a:r>
          </a:p>
          <a:p>
            <a:pPr>
              <a:buFontTx/>
              <a:buChar char="-"/>
            </a:pPr>
            <a:r>
              <a:rPr lang="cs-CZ" sz="36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ěčný stroj</a:t>
            </a:r>
          </a:p>
          <a:p>
            <a:pPr>
              <a:buFontTx/>
              <a:buChar char="-"/>
            </a:pPr>
            <a:r>
              <a:rPr lang="cs-CZ" sz="3600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36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amohyb</a:t>
            </a:r>
          </a:p>
          <a:p>
            <a:pPr>
              <a:buFontTx/>
              <a:buChar char="-"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MadamA\AppData\Local\Microsoft\Windows\Temporary Internet Files\Content.IE5\K0LCCLD0\MP90038528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3089764"/>
            <a:ext cx="3816424" cy="3363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PERPETUUM  MOBILE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Users\MadamA\AppData\Local\Microsoft\Windows\Temporary Internet Files\Content.IE5\C22SQY7V\MC9004419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347" y="4771550"/>
            <a:ext cx="1429006" cy="1688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1083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cs-CZ" sz="3200" dirty="0" smtClean="0">
                <a:effectLst/>
                <a:latin typeface="Times New Roman" pitchFamily="18" charset="0"/>
                <a:cs typeface="Times New Roman" pitchFamily="18" charset="0"/>
              </a:rPr>
              <a:t>Perpetuum mobile </a:t>
            </a:r>
            <a:r>
              <a:rPr lang="cs-CZ" sz="3200" b="1" dirty="0" err="1" smtClean="0">
                <a:effectLst/>
                <a:latin typeface="Times New Roman" pitchFamily="18" charset="0"/>
                <a:cs typeface="Times New Roman" pitchFamily="18" charset="0"/>
              </a:rPr>
              <a:t>Villarda</a:t>
            </a:r>
            <a:r>
              <a:rPr lang="cs-CZ" sz="3200" b="1" dirty="0" smtClean="0">
                <a:effectLst/>
                <a:latin typeface="Times New Roman" pitchFamily="18" charset="0"/>
                <a:cs typeface="Times New Roman" pitchFamily="18" charset="0"/>
              </a:rPr>
              <a:t> de </a:t>
            </a:r>
            <a:r>
              <a:rPr lang="cs-CZ" sz="3200" b="1" dirty="0" err="1" smtClean="0">
                <a:effectLst/>
                <a:latin typeface="Times New Roman" pitchFamily="18" charset="0"/>
                <a:cs typeface="Times New Roman" pitchFamily="18" charset="0"/>
              </a:rPr>
              <a:t>Honnecourta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16016" y="1340768"/>
            <a:ext cx="3960440" cy="5256584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 fontScale="85000" lnSpcReduction="20000"/>
          </a:bodyPr>
          <a:lstStyle/>
          <a:p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Villard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de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Honnecourt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byl autor skicáře ze 13.století plného náčrtků, jeho profese není známa. Bývá považován za architekta či putujícího stavitele pravděpodobně z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Pikardie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Honnecourtova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sláva spočívá v dochovaném skicáři (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Bibliothèque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Nationale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Paris MS Fr 19093) obsahujícím 33 pergamenových listů se 250 kresbami světských i duchovních motivů.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Zástupný symbol pro obsah 4" descr="http://upload.wikimedia.org/wikipedia/commons/thumb/b/b2/Perpetuum_mobile_villard_de_honnecourt.jpg/220px-Perpetuum_mobile_villard_de_honnecourt.jpg">
            <a:hlinkClick r:id="rId2"/>
          </p:cNvPr>
          <p:cNvPicPr>
            <a:picLocks noGrp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556792"/>
            <a:ext cx="4104456" cy="4752528"/>
          </a:xfrm>
          <a:prstGeom prst="rect">
            <a:avLst/>
          </a:prstGeom>
          <a:noFill/>
          <a:ln>
            <a:noFill/>
          </a:ln>
        </p:spPr>
      </p:pic>
      <p:pic>
        <p:nvPicPr>
          <p:cNvPr id="6146" name="Picture 2" descr="C:\Users\MadamA\AppData\Local\Microsoft\Windows\Temporary Internet Files\Content.IE5\C22SQY7V\MC90044190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4368" y="5733256"/>
            <a:ext cx="609396" cy="7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098061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Perpetuum mobile poháněné vodou přečerpávanou Archimédovým  šroubem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sah 3" descr="Soubor:WaterScrewPerpetualMotion.png"/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00200"/>
            <a:ext cx="4485486" cy="4853136"/>
          </a:xfrm>
          <a:prstGeom prst="rect">
            <a:avLst/>
          </a:prstGeom>
          <a:noFill/>
          <a:ln>
            <a:noFill/>
          </a:ln>
        </p:spPr>
      </p:pic>
      <p:pic>
        <p:nvPicPr>
          <p:cNvPr id="4098" name="Picture 2" descr="C:\Users\MadamA\AppData\Local\Microsoft\Windows\Temporary Internet Files\Content.IE5\C22SQY7V\MC9004419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4581128"/>
            <a:ext cx="1520825" cy="1797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79716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ARCHIMÉDŮV ŠROUB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0" y="1052736"/>
            <a:ext cx="4114800" cy="5472608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b="1" dirty="0" smtClean="0"/>
              <a:t>Archimédův šroub</a:t>
            </a:r>
            <a:r>
              <a:rPr lang="cs-CZ" dirty="0" smtClean="0"/>
              <a:t> je jedno z nejstarších známých čerpadel, popsané Archimédem, který toto zařízení viděl při svých cestách po Egyptě. </a:t>
            </a:r>
          </a:p>
          <a:p>
            <a:pPr marL="0" indent="0">
              <a:buNone/>
            </a:pPr>
            <a:r>
              <a:rPr lang="cs-CZ" dirty="0" smtClean="0"/>
              <a:t>Jde o šikmo uložený šnekový mechanismus v korytě, případně o trubku namotanou kolem šikmo uložené hřídele.</a:t>
            </a:r>
          </a:p>
          <a:p>
            <a:pPr marL="0" indent="0">
              <a:buNone/>
            </a:pPr>
            <a:r>
              <a:rPr lang="cs-CZ" dirty="0" smtClean="0"/>
              <a:t> Přepravovaná kapalina (nejčastěji voda) je v kapsách tvořených závity</a:t>
            </a:r>
            <a:r>
              <a:rPr lang="cs-CZ" dirty="0"/>
              <a:t> </a:t>
            </a:r>
            <a:r>
              <a:rPr lang="cs-CZ" dirty="0" smtClean="0"/>
              <a:t>držena gravitací a čerpání je prováděno otáčením šneku nebo hřídele.</a:t>
            </a:r>
            <a:endParaRPr lang="cs-CZ" dirty="0"/>
          </a:p>
        </p:txBody>
      </p:sp>
      <p:pic>
        <p:nvPicPr>
          <p:cNvPr id="5" name="Zástupný symbol pro obsah 4" descr="Soubor:Archimedes screw.JPG"/>
          <p:cNvPicPr>
            <a:picLocks noGrp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196752"/>
            <a:ext cx="2952328" cy="1944216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Zástupný symbol pro obsah 5" descr="Soubor:Archimedes-screw one-screw-threads with-ball 3D-view animated small.gif"/>
          <p:cNvPicPr>
            <a:picLocks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789040"/>
            <a:ext cx="2880320" cy="2232248"/>
          </a:xfrm>
          <a:prstGeom prst="rect">
            <a:avLst/>
          </a:prstGeom>
          <a:noFill/>
          <a:ln>
            <a:noFill/>
          </a:ln>
        </p:spPr>
      </p:pic>
      <p:pic>
        <p:nvPicPr>
          <p:cNvPr id="5122" name="Picture 2" descr="C:\Users\MadamA\AppData\Local\Microsoft\Windows\Temporary Internet Files\Content.IE5\C22SQY7V\MC90044190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5444395"/>
            <a:ext cx="976436" cy="1153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77117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PERPETUUM  MOBILE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90323" y="1124744"/>
            <a:ext cx="8396477" cy="5397450"/>
          </a:xfrm>
        </p:spPr>
        <p:txBody>
          <a:bodyPr/>
          <a:lstStyle/>
          <a:p>
            <a:pPr marL="0" indent="0" algn="ctr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Česky = ustavičný pohyb.</a:t>
            </a:r>
          </a:p>
          <a:p>
            <a:pPr marL="0" indent="0" algn="ctr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Latinsky = věčně v pohybu.</a:t>
            </a:r>
          </a:p>
          <a:p>
            <a:pPr marL="0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Nelze sestavit perpetuum mobile – stroj, který by neustále pracoval, aniž by mu byla dodána nebo dodávána energie.</a:t>
            </a:r>
          </a:p>
          <a:p>
            <a:pPr marL="0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Obecně by to znamenalo popření fyzikálních zákonů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sym typeface="Wingdings"/>
              </a:rPr>
              <a:t>:</a:t>
            </a:r>
          </a:p>
          <a:p>
            <a:pPr marL="0" indent="0" algn="ctr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  <a:sym typeface="Wingdings"/>
              </a:rPr>
              <a:t>? neexistuje tření ?</a:t>
            </a:r>
          </a:p>
          <a:p>
            <a:pPr marL="0" indent="0" algn="ctr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  <a:sym typeface="Wingdings"/>
              </a:rPr>
              <a:t>? </a:t>
            </a:r>
            <a:r>
              <a:rPr lang="cs-CZ" sz="2800" dirty="0">
                <a:latin typeface="Times New Roman" pitchFamily="18" charset="0"/>
                <a:cs typeface="Times New Roman" pitchFamily="18" charset="0"/>
                <a:sym typeface="Wingdings"/>
              </a:rPr>
              <a:t>p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sym typeface="Wingdings"/>
              </a:rPr>
              <a:t>řeměna energií energii nelze zničit ?</a:t>
            </a:r>
          </a:p>
          <a:p>
            <a:pPr marL="0" indent="0" algn="ctr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  <a:sym typeface="Wingdings"/>
              </a:rPr>
              <a:t>? výkon větší jak příkon ?</a:t>
            </a:r>
          </a:p>
          <a:p>
            <a:pPr marL="0" indent="0"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5" name="Picture 3" descr="C:\Users\MadamA\AppData\Local\Microsoft\Windows\Temporary Internet Files\Content.IE5\Z20J3IYZ\MC9002321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6384" y="-12509"/>
            <a:ext cx="2088232" cy="2444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MadamA\AppData\Local\Microsoft\Windows\Temporary Internet Files\Content.IE5\C22SQY7V\MC9004419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5089902"/>
            <a:ext cx="1232793" cy="1456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65121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Text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pPr>
              <a:buAutoNum type="arabicPeriod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Autor.</a:t>
            </a:r>
          </a:p>
          <a:p>
            <a:pPr>
              <a:buAutoNum type="arabicPeriod"/>
            </a:pPr>
            <a:r>
              <a:rPr lang="cs-CZ" sz="1400" dirty="0" smtClean="0"/>
              <a:t>NTERNET, Internet. </a:t>
            </a:r>
            <a:r>
              <a:rPr lang="cs-CZ" sz="1400" i="1" dirty="0" smtClean="0"/>
              <a:t>http://cs.wikipedia.org/wiki/Perpetuum_mobile</a:t>
            </a:r>
            <a:r>
              <a:rPr lang="cs-CZ" sz="1400" dirty="0" smtClean="0"/>
              <a:t> [online]. [cit. 18.11.2012]. Dostupný na WWW: http://cs.wikipedia.org/wiki/Perpetuum_mobile </a:t>
            </a:r>
          </a:p>
          <a:p>
            <a:pPr>
              <a:buAutoNum type="arabicPeriod"/>
            </a:pPr>
            <a:r>
              <a:rPr lang="cs-CZ" sz="1400" dirty="0" smtClean="0"/>
              <a:t>RAUNER</a:t>
            </a:r>
            <a:r>
              <a:rPr lang="cs-CZ" sz="1400" dirty="0" smtClean="0"/>
              <a:t>, Karel a kol. </a:t>
            </a:r>
            <a:r>
              <a:rPr lang="cs-CZ" sz="1400" i="1" dirty="0" smtClean="0"/>
              <a:t>Fyzika 8</a:t>
            </a:r>
            <a:r>
              <a:rPr lang="cs-CZ" sz="1400" dirty="0" smtClean="0"/>
              <a:t>. Plzeň: Fraus, 2006, ISBN 80-7238-525-9. </a:t>
            </a:r>
          </a:p>
          <a:p>
            <a:pPr marL="82296" indent="0">
              <a:buNone/>
            </a:pP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Ilustrace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pPr marL="425196">
              <a:buAutoNum type="arabicPeriod"/>
            </a:pPr>
            <a:r>
              <a:rPr lang="cs-CZ" sz="1400" dirty="0" smtClean="0">
                <a:latin typeface="Arial" pitchFamily="34" charset="0"/>
                <a:cs typeface="Arial" pitchFamily="34" charset="0"/>
                <a:hlinkClick r:id="rId2"/>
              </a:rPr>
              <a:t>www.office.microsoft.com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marL="425196">
              <a:buAutoNum type="arabicPeriod"/>
            </a:pPr>
            <a:r>
              <a:rPr lang="cs-CZ" sz="1400" dirty="0" smtClean="0"/>
              <a:t>NTERNET, Internet. </a:t>
            </a:r>
            <a:r>
              <a:rPr lang="cs-CZ" sz="1400" i="1" dirty="0" smtClean="0"/>
              <a:t>http://cs.wikipedia.org/wiki/Perpetuum_mobile</a:t>
            </a:r>
            <a:r>
              <a:rPr lang="cs-CZ" sz="1400" dirty="0" smtClean="0"/>
              <a:t> [online]. [cit. 18.11.2012]. Dostupný na WWW: http://cs.wikipedia.org/wiki/Perpetuum_mobile </a:t>
            </a:r>
          </a:p>
          <a:p>
            <a:pPr marL="425196">
              <a:buAutoNum type="arabicPeriod"/>
            </a:pP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marL="425196">
              <a:buAutoNum type="arabicPeriod"/>
            </a:pPr>
            <a:endParaRPr lang="cs-CZ" sz="1400" dirty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sz="1400" dirty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sz="1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44684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75</TotalTime>
  <Words>289</Words>
  <Application>Microsoft Office PowerPoint</Application>
  <PresentationFormat>Předvádění na obrazovce (4:3)</PresentationFormat>
  <Paragraphs>42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PERPETUUM  MOBILE</vt:lpstr>
      <vt:lpstr>Perpetuum mobile Villarda de Honnecourta</vt:lpstr>
      <vt:lpstr>Perpetuum mobile poháněné vodou přečerpávanou Archimédovým  šroubem</vt:lpstr>
      <vt:lpstr>ARCHIMÉDŮV ŠROUB</vt:lpstr>
      <vt:lpstr>PERPETUUM  MOBILE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PERPETUUM  MOBILE</dc:title>
  <dc:creator>MadamA</dc:creator>
  <cp:lastModifiedBy>MadamA</cp:lastModifiedBy>
  <cp:revision>8</cp:revision>
  <dcterms:created xsi:type="dcterms:W3CDTF">2012-11-18T18:17:22Z</dcterms:created>
  <dcterms:modified xsi:type="dcterms:W3CDTF">2012-11-18T19:32:48Z</dcterms:modified>
</cp:coreProperties>
</file>