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5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B43D-9F96-4D77-BE01-29DFF3D39C78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1FE75-F942-441A-85E2-992BDD3666C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B43D-9F96-4D77-BE01-29DFF3D39C78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1FE75-F942-441A-85E2-992BDD3666C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B43D-9F96-4D77-BE01-29DFF3D39C78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1FE75-F942-441A-85E2-992BDD3666C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B43D-9F96-4D77-BE01-29DFF3D39C78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1FE75-F942-441A-85E2-992BDD3666C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B43D-9F96-4D77-BE01-29DFF3D39C78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1FE75-F942-441A-85E2-992BDD3666C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B43D-9F96-4D77-BE01-29DFF3D39C78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1FE75-F942-441A-85E2-992BDD3666C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B43D-9F96-4D77-BE01-29DFF3D39C78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1FE75-F942-441A-85E2-992BDD3666C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B43D-9F96-4D77-BE01-29DFF3D39C78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1FE75-F942-441A-85E2-992BDD3666C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B43D-9F96-4D77-BE01-29DFF3D39C78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D11FE75-F942-441A-85E2-992BDD3666C1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B43D-9F96-4D77-BE01-29DFF3D39C78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1FE75-F942-441A-85E2-992BDD3666C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5B43D-9F96-4D77-BE01-29DFF3D39C78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1FE75-F942-441A-85E2-992BDD3666C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675B43D-9F96-4D77-BE01-29DFF3D39C78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D11FE75-F942-441A-85E2-992BDD3666C1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7" Type="http://schemas.openxmlformats.org/officeDocument/2006/relationships/image" Target="../media/image15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157192"/>
            <a:ext cx="5665787" cy="123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3285090" y="1409462"/>
            <a:ext cx="276114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b="1" dirty="0" smtClean="0"/>
              <a:t>22 ÚČINNOST</a:t>
            </a:r>
            <a:endParaRPr lang="cs-CZ" dirty="0"/>
          </a:p>
          <a:p>
            <a:pPr algn="ctr"/>
            <a:r>
              <a:rPr lang="cs-CZ" sz="2400" b="1" dirty="0" smtClean="0"/>
              <a:t>VY_32_INOVACE_20</a:t>
            </a:r>
            <a:endParaRPr lang="cs-CZ" sz="2400" b="1" dirty="0"/>
          </a:p>
        </p:txBody>
      </p:sp>
      <p:sp>
        <p:nvSpPr>
          <p:cNvPr id="6" name="Obdélník 5"/>
          <p:cNvSpPr/>
          <p:nvPr/>
        </p:nvSpPr>
        <p:spPr>
          <a:xfrm>
            <a:off x="1331640" y="2636911"/>
            <a:ext cx="69847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autor: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Mgr. Miroslava 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Mahdalová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identifikace: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G 3 - 20</a:t>
            </a: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třída: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 8.</a:t>
            </a: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předmět: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 Fyzika</a:t>
            </a: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anotace: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 Výklad nového učiva – posouzení práce a výkonu v závislosti na čase. Srovnání 	       výkonnosti stroje a člověka. Význam a možnost nahrazení lidské práce strojem. 	       Žák pochopí význam účinnosti jako možnosti srovnání příkonu a výkonu z hlediska 	       energetických ztrát. 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26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ÚČINNOST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052736"/>
            <a:ext cx="843528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Při každé lidské činnosti dochází ke ztrátám energie.</a:t>
            </a:r>
          </a:p>
          <a:p>
            <a:pPr marL="0" indent="0" algn="ctr">
              <a:buNone/>
            </a:pP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ráce = energie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  <a:sym typeface="Wingdings"/>
              </a:rPr>
              <a:t>ztráty</a:t>
            </a:r>
          </a:p>
          <a:p>
            <a:pPr marL="0" indent="0" algn="ctr">
              <a:buNone/>
            </a:pPr>
            <a:endParaRPr lang="cs-CZ" sz="2800" b="1" dirty="0"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Neexistuje přístroj, který by „odevzdal“, </a:t>
            </a: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to, co „do něj bylo vloženo“.</a:t>
            </a:r>
          </a:p>
          <a:p>
            <a:pPr marL="0" indent="0"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Známe: neexistuje perpetuum mobile!</a:t>
            </a:r>
          </a:p>
          <a:p>
            <a:pPr marL="0" indent="0">
              <a:buNone/>
            </a:pP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MadamA\AppData\Local\Microsoft\Windows\Temporary Internet Files\Content.IE5\C22SQY7V\MC90043859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564904"/>
            <a:ext cx="2113792" cy="2816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5338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ÚČINNOST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052736"/>
            <a:ext cx="843528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Vše, co je do stroje „dodáno“ nazýváme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  <a:sym typeface="Wingdings"/>
              </a:rPr>
              <a:t>příkon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.</a:t>
            </a: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Co dodáváme? 	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  <a:sym typeface="Wingdings"/>
              </a:rPr>
              <a:t>energii		</a:t>
            </a:r>
            <a:endParaRPr lang="cs-CZ" sz="2800" dirty="0" smtClean="0"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>
              <a:buFontTx/>
              <a:buChar char="-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Energie vody	</a:t>
            </a:r>
          </a:p>
          <a:p>
            <a:pPr>
              <a:buFontTx/>
              <a:buChar char="-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Energie větru</a:t>
            </a:r>
          </a:p>
          <a:p>
            <a:pPr>
              <a:buFontTx/>
              <a:buChar char="-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Elektrická energie</a:t>
            </a:r>
          </a:p>
          <a:p>
            <a:pPr>
              <a:buFontTx/>
              <a:buChar char="-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Atomová energie</a:t>
            </a:r>
          </a:p>
          <a:p>
            <a:pPr>
              <a:buFontTx/>
              <a:buChar char="-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Sluneční energie</a:t>
            </a:r>
          </a:p>
          <a:p>
            <a:pPr>
              <a:buFontTx/>
              <a:buChar char="-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Energie v potravě</a:t>
            </a: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</a:p>
          <a:p>
            <a:pPr marL="0" indent="0">
              <a:buNone/>
            </a:pPr>
            <a:endParaRPr lang="cs-CZ" sz="2800" b="1" dirty="0">
              <a:latin typeface="Times New Roman" pitchFamily="18" charset="0"/>
              <a:cs typeface="Times New Roman" pitchFamily="18" charset="0"/>
              <a:sym typeface="Wingdings"/>
            </a:endParaRPr>
          </a:p>
        </p:txBody>
      </p:sp>
      <p:pic>
        <p:nvPicPr>
          <p:cNvPr id="2050" name="Picture 2" descr="C:\Users\MadamA\AppData\Local\Microsoft\Windows\Temporary Internet Files\Content.IE5\Z20J3IYZ\MP90017989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478" y="1700806"/>
            <a:ext cx="1523865" cy="2412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MadamA\AppData\Local\Microsoft\Windows\Temporary Internet Files\Content.IE5\K0LCCLD0\MP90043738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844824"/>
            <a:ext cx="1636439" cy="2461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MadamA\AppData\Local\Microsoft\Windows\Temporary Internet Files\Content.IE5\9DYVA0EI\MP90043725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157" y="5301208"/>
            <a:ext cx="2286806" cy="1443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MadamA\AppData\Local\Microsoft\Windows\Temporary Internet Files\Content.IE5\K0LCCLD0\MP90044229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2344" y="4719464"/>
            <a:ext cx="2642968" cy="1756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MadamA\AppData\Local\Microsoft\Windows\Temporary Internet Files\Content.IE5\C22SQY7V\MP90043840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1470" y="4283621"/>
            <a:ext cx="1823904" cy="2035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MadamA\AppData\Local\Microsoft\Windows\Temporary Internet Files\Content.IE5\Z20J3IYZ\MP900409621[1]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400" y="490296"/>
            <a:ext cx="6024156" cy="6024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1985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ÚČINNOST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052736"/>
            <a:ext cx="843528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Co dostáváme?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 práci stroje nebo člověka  výkon</a:t>
            </a:r>
          </a:p>
          <a:p>
            <a:pPr>
              <a:buFontTx/>
              <a:buChar char="-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Žárovka svítí - elektřina</a:t>
            </a:r>
            <a:endParaRPr lang="cs-CZ" sz="1800" dirty="0" smtClean="0"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>
              <a:buFontTx/>
              <a:buChar char="-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Žehlička žehlí – stroj + člověk</a:t>
            </a:r>
          </a:p>
          <a:p>
            <a:pPr>
              <a:buFontTx/>
              <a:buChar char="-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Vrtačka vrtá – stroj + člověk</a:t>
            </a:r>
          </a:p>
          <a:p>
            <a:pPr>
              <a:buFontTx/>
              <a:buChar char="-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Auto jede – motor </a:t>
            </a:r>
          </a:p>
          <a:p>
            <a:pPr>
              <a:buFontTx/>
              <a:buChar char="-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Pila řeže – stroj(nástroj) + člověk</a:t>
            </a:r>
          </a:p>
          <a:p>
            <a:pPr>
              <a:buFontTx/>
              <a:buChar char="-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/>
              </a:rPr>
              <a:t>Hoblík hobluje – nástroj + člověk </a:t>
            </a:r>
          </a:p>
          <a:p>
            <a:pPr>
              <a:buFontTx/>
              <a:buChar char="-"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MadamA\AppData\Local\Microsoft\Windows\Temporary Internet Files\Content.IE5\9DYVA0EI\MC9003329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9381" y="2176466"/>
            <a:ext cx="1962080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Program Files\Microsoft Office\MEDIA\CAGCAT10\j0195812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842036"/>
            <a:ext cx="1440160" cy="1481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MadamA\AppData\Local\Microsoft\Windows\Temporary Internet Files\Content.IE5\9DYVA0EI\MC90029234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6887" y="4149080"/>
            <a:ext cx="1918761" cy="2316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229" y="4487052"/>
            <a:ext cx="2328658" cy="146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MadamA\AppData\Local\Microsoft\Windows\Temporary Internet Files\Content.IE5\9DYVA0EI\MC90018293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890021"/>
            <a:ext cx="1837030" cy="1411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Users\MadamA\AppData\Local\Microsoft\Windows\Temporary Internet Files\Content.IE5\K0LCCLD0\MC90033166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413" y="4687888"/>
            <a:ext cx="1782762" cy="1706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6380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ÚČINNOST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052736"/>
            <a:ext cx="843528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To, co stroj přijímá (co je vloženo) = příkon  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800" b="1" baseline="-25000" dirty="0" smtClean="0">
                <a:latin typeface="Times New Roman" pitchFamily="18" charset="0"/>
                <a:cs typeface="Times New Roman" pitchFamily="18" charset="0"/>
              </a:rPr>
              <a:t>o 	</a:t>
            </a:r>
          </a:p>
          <a:p>
            <a:pPr marL="0" indent="0"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To, co stroj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odevzdá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(co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je vykonáno)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výkon  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cs-CZ" sz="2800" b="1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Ve fyzice při konání práce rozlišujeme dva druhy práce:</a:t>
            </a:r>
          </a:p>
          <a:p>
            <a:pPr marL="514350" indent="-514350">
              <a:buAutoNum type="arabicParenR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Práce užitečná – práce skutečně vykonaná</a:t>
            </a:r>
          </a:p>
          <a:p>
            <a:pPr marL="514350" indent="-514350">
              <a:buAutoNum type="arabicParenR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Práce neužitečná – ztráty</a:t>
            </a: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Např. zvedáme těleso – pracujeme – ale současně zvedáme i ruku – ztráty  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MadamA\AppData\Local\Microsoft\Windows\Temporary Internet Files\Content.IE5\9DYVA0EI\MC900437988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869159"/>
            <a:ext cx="2808312" cy="1774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3015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ÚČINNOST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					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1052736"/>
                <a:ext cx="8568952" cy="5616624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K posouzení  výhodnosti zařízení, které koná práci, zavádíme fyzikální veličinu </a:t>
                </a:r>
                <a:r>
                  <a:rPr lang="cs-CZ" sz="2800" b="1" dirty="0" smtClean="0">
                    <a:latin typeface="Times New Roman" pitchFamily="18" charset="0"/>
                    <a:cs typeface="Times New Roman" pitchFamily="18" charset="0"/>
                  </a:rPr>
                  <a:t>účinnost .</a:t>
                </a:r>
              </a:p>
              <a:p>
                <a:pPr marL="0" indent="0">
                  <a:buNone/>
                </a:pP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Účinnost slouží ke srovnání „dodaného“ a „vykonaného“ .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latin typeface="Times New Roman" pitchFamily="18" charset="0"/>
                    <a:cs typeface="Times New Roman" pitchFamily="18" charset="0"/>
                  </a:rPr>
                  <a:t>Účinnost </a:t>
                </a: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je podíl vykonané práce a dodané energie.</a:t>
                </a:r>
              </a:p>
              <a:p>
                <a:pPr marL="0" indent="0">
                  <a:buNone/>
                </a:pP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Je to podíl výkonu stroje nebo zařízení a jeho příkonu.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latin typeface="Times New Roman" pitchFamily="18" charset="0"/>
                    <a:cs typeface="Times New Roman" pitchFamily="18" charset="0"/>
                  </a:rPr>
                  <a:t>Účinnost:</a:t>
                </a:r>
                <a:r>
                  <a:rPr lang="cs-CZ" sz="2800" b="1" dirty="0" smtClean="0"/>
                  <a:t> </a:t>
                </a:r>
                <a:r>
                  <a:rPr lang="el-GR" sz="4000" dirty="0" smtClean="0"/>
                  <a:t>η</a:t>
                </a:r>
                <a:r>
                  <a:rPr lang="cs-CZ" sz="2800" dirty="0" smtClean="0"/>
                  <a:t> </a:t>
                </a:r>
                <a:r>
                  <a:rPr lang="en-US" sz="2800" dirty="0" smtClean="0"/>
                  <a:t>[</a:t>
                </a:r>
                <a:r>
                  <a:rPr lang="cs-CZ" sz="2800" dirty="0" smtClean="0"/>
                  <a:t>éta</a:t>
                </a:r>
                <a:r>
                  <a:rPr lang="en-US" sz="2800" dirty="0" smtClean="0"/>
                  <a:t>]</a:t>
                </a:r>
                <a:endParaRPr lang="cs-CZ" sz="2800" dirty="0" smtClean="0"/>
              </a:p>
              <a:p>
                <a:pPr marL="0" indent="0">
                  <a:buNone/>
                </a:pPr>
                <a:r>
                  <a:rPr lang="cs-CZ" sz="2800" dirty="0" smtClean="0"/>
                  <a:t>			</a:t>
                </a:r>
                <a:r>
                  <a:rPr lang="el-GR" sz="3600" b="1" dirty="0" smtClean="0"/>
                  <a:t>η</a:t>
                </a:r>
                <a:r>
                  <a:rPr lang="cs-CZ" sz="3600" b="1" dirty="0" smtClean="0"/>
                  <a:t>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smtClean="0">
                            <a:latin typeface="Cambria Math"/>
                          </a:rPr>
                          <m:t>𝒑𝒓</m:t>
                        </m:r>
                        <m:r>
                          <a:rPr lang="cs-CZ" sz="3600" b="1" i="1" smtClean="0">
                            <a:latin typeface="Cambria Math"/>
                          </a:rPr>
                          <m:t>á</m:t>
                        </m:r>
                        <m:r>
                          <a:rPr lang="cs-CZ" sz="3600" b="1" i="1" smtClean="0">
                            <a:latin typeface="Cambria Math"/>
                          </a:rPr>
                          <m:t>𝒄𝒆</m:t>
                        </m:r>
                        <m:r>
                          <a:rPr lang="cs-CZ" sz="3600" b="1" i="1" smtClean="0">
                            <a:latin typeface="Cambria Math"/>
                          </a:rPr>
                          <m:t> </m:t>
                        </m:r>
                        <m:r>
                          <a:rPr lang="cs-CZ" sz="3600" b="1" i="1" smtClean="0">
                            <a:latin typeface="Cambria Math"/>
                          </a:rPr>
                          <m:t>𝒗𝒚𝒌𝒐𝒏𝒂𝒏</m:t>
                        </m:r>
                        <m:r>
                          <a:rPr lang="cs-CZ" sz="3600" b="1" i="0" smtClean="0">
                            <a:latin typeface="Cambria Math"/>
                          </a:rPr>
                          <m:t>á</m:t>
                        </m:r>
                        <m:r>
                          <a:rPr lang="cs-CZ" sz="3600" b="1" i="1" smtClean="0">
                            <a:latin typeface="Cambria Math"/>
                          </a:rPr>
                          <m:t>(</m:t>
                        </m:r>
                        <m:r>
                          <a:rPr lang="cs-CZ" sz="3600" b="1" i="1" smtClean="0">
                            <a:latin typeface="Cambria Math"/>
                          </a:rPr>
                          <m:t>𝒖</m:t>
                        </m:r>
                        <m:r>
                          <a:rPr lang="cs-CZ" sz="3600" b="1" i="1" smtClean="0">
                            <a:latin typeface="Cambria Math"/>
                          </a:rPr>
                          <m:t>ž</m:t>
                        </m:r>
                        <m:r>
                          <a:rPr lang="cs-CZ" sz="3600" b="1" i="1" smtClean="0">
                            <a:latin typeface="Cambria Math"/>
                          </a:rPr>
                          <m:t>𝒊𝒕𝒆</m:t>
                        </m:r>
                        <m:r>
                          <a:rPr lang="cs-CZ" sz="3600" b="1" i="1" smtClean="0">
                            <a:latin typeface="Cambria Math"/>
                          </a:rPr>
                          <m:t>č</m:t>
                        </m:r>
                        <m:r>
                          <a:rPr lang="cs-CZ" sz="3600" b="1" i="1" smtClean="0">
                            <a:latin typeface="Cambria Math"/>
                          </a:rPr>
                          <m:t>𝒏</m:t>
                        </m:r>
                        <m:r>
                          <a:rPr lang="cs-CZ" sz="3600" b="1" i="1" smtClean="0">
                            <a:latin typeface="Cambria Math"/>
                          </a:rPr>
                          <m:t>á)</m:t>
                        </m:r>
                      </m:num>
                      <m:den>
                        <m:r>
                          <a:rPr lang="cs-CZ" sz="3600" b="1" i="1" smtClean="0">
                            <a:latin typeface="Cambria Math"/>
                          </a:rPr>
                          <m:t>𝒅𝒐𝒅𝒂𝒏</m:t>
                        </m:r>
                        <m:r>
                          <a:rPr lang="cs-CZ" sz="3600" b="1" i="1" smtClean="0">
                            <a:latin typeface="Cambria Math"/>
                          </a:rPr>
                          <m:t>á </m:t>
                        </m:r>
                        <m:r>
                          <a:rPr lang="cs-CZ" sz="3600" b="1" i="1" smtClean="0">
                            <a:latin typeface="Cambria Math"/>
                          </a:rPr>
                          <m:t>𝒆𝒏𝒆𝒓𝒈𝒊𝒆</m:t>
                        </m:r>
                      </m:den>
                    </m:f>
                  </m:oMath>
                </a14:m>
                <a:r>
                  <a:rPr lang="cs-CZ" sz="3600" b="1" dirty="0" smtClean="0">
                    <a:latin typeface="Times New Roman" pitchFamily="18" charset="0"/>
                    <a:cs typeface="Times New Roman" pitchFamily="18" charset="0"/>
                  </a:rPr>
                  <a:t>  </a:t>
                </a:r>
              </a:p>
              <a:p>
                <a:pPr marL="0" indent="0">
                  <a:buNone/>
                </a:pPr>
                <a:endParaRPr lang="cs-CZ" sz="3600" b="1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cs-CZ" sz="36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1052736"/>
                <a:ext cx="8568952" cy="5616624"/>
              </a:xfrm>
              <a:blipFill rotWithShape="1">
                <a:blip r:embed="rId2"/>
                <a:stretch>
                  <a:fillRect l="-1422" t="-1086" r="-5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48" name="Picture 4" descr="C:\Users\MadamA\AppData\Local\Microsoft\Windows\Temporary Internet Files\Content.IE5\9DYVA0EI\MM900286670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5085184"/>
            <a:ext cx="1495551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772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076056" y="1038537"/>
            <a:ext cx="3528392" cy="100811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1052736"/>
                <a:ext cx="8568952" cy="5616624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el-GR" sz="3600" b="1" dirty="0" smtClean="0"/>
                  <a:t>η</a:t>
                </a:r>
                <a:r>
                  <a:rPr lang="cs-CZ" sz="3600" b="1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smtClean="0">
                            <a:latin typeface="Cambria Math"/>
                          </a:rPr>
                          <m:t>𝒗</m:t>
                        </m:r>
                        <m:r>
                          <a:rPr lang="cs-CZ" sz="3600" b="1" i="1" smtClean="0">
                            <a:latin typeface="Cambria Math"/>
                          </a:rPr>
                          <m:t>ý</m:t>
                        </m:r>
                        <m:r>
                          <a:rPr lang="cs-CZ" sz="3600" b="1" i="1" smtClean="0">
                            <a:latin typeface="Cambria Math"/>
                          </a:rPr>
                          <m:t>𝒌𝒐𝒏</m:t>
                        </m:r>
                      </m:num>
                      <m:den>
                        <m:r>
                          <a:rPr lang="cs-CZ" sz="3600" b="1" i="1" smtClean="0">
                            <a:latin typeface="Cambria Math"/>
                          </a:rPr>
                          <m:t>𝒑</m:t>
                        </m:r>
                        <m:r>
                          <a:rPr lang="cs-CZ" sz="3600" b="1" i="1" smtClean="0">
                            <a:latin typeface="Cambria Math"/>
                          </a:rPr>
                          <m:t>ří</m:t>
                        </m:r>
                        <m:r>
                          <a:rPr lang="cs-CZ" sz="3600" b="1" i="1" smtClean="0">
                            <a:latin typeface="Cambria Math"/>
                          </a:rPr>
                          <m:t>𝒌𝒐𝒏</m:t>
                        </m:r>
                      </m:den>
                    </m:f>
                  </m:oMath>
                </a14:m>
                <a:r>
                  <a:rPr lang="cs-CZ" sz="3600" b="1" dirty="0" smtClean="0">
                    <a:latin typeface="Times New Roman" pitchFamily="18" charset="0"/>
                    <a:cs typeface="Times New Roman" pitchFamily="18" charset="0"/>
                  </a:rPr>
                  <a:t>	 </a:t>
                </a:r>
                <a:r>
                  <a:rPr lang="en-US" sz="3600" dirty="0" smtClean="0">
                    <a:latin typeface="Times New Roman" pitchFamily="18" charset="0"/>
                    <a:cs typeface="Times New Roman" pitchFamily="18" charset="0"/>
                  </a:rPr>
                  <a:t>[</a:t>
                </a:r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bez </a:t>
                </a:r>
                <a:r>
                  <a:rPr lang="cs-CZ" sz="2000" dirty="0">
                    <a:latin typeface="Times New Roman" pitchFamily="18" charset="0"/>
                    <a:cs typeface="Times New Roman" pitchFamily="18" charset="0"/>
                  </a:rPr>
                  <a:t>j</a:t>
                </a:r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ednotky</a:t>
                </a:r>
                <a:r>
                  <a:rPr lang="en-US" sz="3600" dirty="0" smtClean="0">
                    <a:latin typeface="Times New Roman" pitchFamily="18" charset="0"/>
                    <a:cs typeface="Times New Roman" pitchFamily="18" charset="0"/>
                  </a:rPr>
                  <a:t>]</a:t>
                </a:r>
                <a:r>
                  <a:rPr lang="cs-CZ" sz="36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3600" b="1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el-GR" sz="3600" b="1" dirty="0" smtClean="0"/>
                  <a:t> </a:t>
                </a:r>
                <a:r>
                  <a:rPr lang="el-GR" sz="3600" b="1" dirty="0"/>
                  <a:t>η</a:t>
                </a:r>
                <a:r>
                  <a:rPr lang="cs-CZ" sz="3600" b="1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smtClean="0">
                            <a:latin typeface="Cambria Math"/>
                          </a:rPr>
                          <m:t>𝑷</m:t>
                        </m:r>
                      </m:num>
                      <m:den>
                        <m:r>
                          <a:rPr lang="cs-CZ" sz="3600" b="1" i="1" smtClean="0">
                            <a:latin typeface="Cambria Math"/>
                          </a:rPr>
                          <m:t>𝑷</m:t>
                        </m:r>
                        <m:r>
                          <a:rPr lang="cs-CZ" sz="3600" b="1" i="1" baseline="-25000" smtClean="0">
                            <a:latin typeface="Cambria Math"/>
                          </a:rPr>
                          <m:t>𝒐</m:t>
                        </m:r>
                      </m:den>
                    </m:f>
                    <m:r>
                      <a:rPr lang="cs-CZ" sz="3600" b="1" i="0" baseline="-25000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sz="3600" b="1" dirty="0" smtClean="0">
                    <a:latin typeface="Lucida Console"/>
                    <a:cs typeface="Times New Roman" pitchFamily="18" charset="0"/>
                  </a:rPr>
                  <a:t>·</a:t>
                </a:r>
                <a:r>
                  <a:rPr lang="cs-CZ" sz="2800" b="1" dirty="0" smtClean="0">
                    <a:latin typeface="Lucida Console"/>
                    <a:cs typeface="Times New Roman" pitchFamily="18" charset="0"/>
                  </a:rPr>
                  <a:t>100</a:t>
                </a:r>
                <a:r>
                  <a:rPr lang="cs-CZ" sz="2800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3600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smtClean="0">
                    <a:latin typeface="Times New Roman" pitchFamily="18" charset="0"/>
                    <a:cs typeface="Times New Roman" pitchFamily="18" charset="0"/>
                  </a:rPr>
                  <a:t>[</a:t>
                </a:r>
                <a:r>
                  <a:rPr lang="cs-CZ" sz="3600" dirty="0">
                    <a:latin typeface="Times New Roman" pitchFamily="18" charset="0"/>
                    <a:cs typeface="Times New Roman" pitchFamily="18" charset="0"/>
                  </a:rPr>
                  <a:t>%</a:t>
                </a:r>
                <a:r>
                  <a:rPr lang="en-US" sz="3600" dirty="0" smtClean="0">
                    <a:latin typeface="Times New Roman" pitchFamily="18" charset="0"/>
                    <a:cs typeface="Times New Roman" pitchFamily="18" charset="0"/>
                  </a:rPr>
                  <a:t>]</a:t>
                </a:r>
                <a:endParaRPr lang="cs-CZ" sz="36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cs-CZ" sz="28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cs-CZ" sz="28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Platí:   </a:t>
                </a:r>
                <a:r>
                  <a:rPr lang="cs-CZ" sz="2800" b="1" dirty="0" smtClean="0">
                    <a:latin typeface="Times New Roman" pitchFamily="18" charset="0"/>
                    <a:cs typeface="Times New Roman" pitchFamily="18" charset="0"/>
                  </a:rPr>
                  <a:t>P &lt; P</a:t>
                </a:r>
                <a:r>
                  <a:rPr lang="cs-CZ" sz="2800" b="1" baseline="-25000" dirty="0" smtClean="0">
                    <a:latin typeface="Times New Roman" pitchFamily="18" charset="0"/>
                    <a:cs typeface="Times New Roman" pitchFamily="18" charset="0"/>
                  </a:rPr>
                  <a:t>o	</a:t>
                </a:r>
                <a:r>
                  <a:rPr lang="cs-CZ" sz="2800" b="1" dirty="0" smtClean="0">
                    <a:latin typeface="Times New Roman" pitchFamily="18" charset="0"/>
                    <a:cs typeface="Times New Roman" pitchFamily="18" charset="0"/>
                  </a:rPr>
                  <a:t>výkon je vždy menší než příkon</a:t>
                </a:r>
              </a:p>
              <a:p>
                <a:pPr marL="0" indent="0">
                  <a:buNone/>
                </a:pPr>
                <a:r>
                  <a:rPr lang="cs-CZ" sz="2800" b="1" baseline="-25000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sz="2800" b="1" baseline="-25000" dirty="0" smtClean="0">
                    <a:latin typeface="Times New Roman" pitchFamily="18" charset="0"/>
                    <a:cs typeface="Times New Roman" pitchFamily="18" charset="0"/>
                  </a:rPr>
                  <a:t>		      </a:t>
                </a: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(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při práci vždy dochází ke ztrátám)</a:t>
                </a:r>
              </a:p>
              <a:p>
                <a:pPr>
                  <a:buFontTx/>
                  <a:buChar char="-"/>
                </a:pPr>
                <a:endParaRPr lang="cs-CZ" sz="28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>
                  <a:buFontTx/>
                  <a:buChar char="-"/>
                </a:pP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účinnost je bezrozměrná (nemá jednotku)</a:t>
                </a:r>
              </a:p>
              <a:p>
                <a:pPr>
                  <a:buFontTx/>
                  <a:buChar char="-"/>
                </a:pP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je vždy menší než 1</a:t>
                </a:r>
              </a:p>
              <a:p>
                <a:pPr>
                  <a:buFontTx/>
                  <a:buChar char="-"/>
                </a:pP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udává se v procentech		</a:t>
                </a: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1052736"/>
                <a:ext cx="8568952" cy="5616624"/>
              </a:xfrm>
              <a:blipFill rotWithShape="1">
                <a:blip r:embed="rId2"/>
                <a:stretch>
                  <a:fillRect l="-14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ÚČINNOST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5" name="Picture 5" descr="C:\Users\MadamA\AppData\Local\Microsoft\Windows\Temporary Internet Files\Content.IE5\9DYVA0EI\MM900286670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941168"/>
            <a:ext cx="1724603" cy="149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079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Text:</a:t>
            </a:r>
          </a:p>
          <a:p>
            <a:pPr>
              <a:buAutoNum type="arabicPeriod"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1. Autor</a:t>
            </a:r>
          </a:p>
          <a:p>
            <a:pPr>
              <a:buAutoNum type="arabicPeriod"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RAUNER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, Karel a kol. </a:t>
            </a:r>
            <a:r>
              <a:rPr lang="cs-CZ" sz="1600" i="1" dirty="0" smtClean="0">
                <a:latin typeface="Times New Roman" pitchFamily="18" charset="0"/>
                <a:cs typeface="Times New Roman" pitchFamily="18" charset="0"/>
              </a:rPr>
              <a:t>Fyzika 8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. Plzeň: Fraus, 2006, ISBN 80-7238-525-9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 2"/>
              <a:buAutoNum type="arabicPeriod"/>
            </a:pP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KOLÁŘOVÁ, Růžena a kol. </a:t>
            </a:r>
            <a:r>
              <a:rPr lang="cs-CZ" sz="1600" i="1" dirty="0">
                <a:latin typeface="Times New Roman" pitchFamily="18" charset="0"/>
                <a:cs typeface="Times New Roman" pitchFamily="18" charset="0"/>
              </a:rPr>
              <a:t>Fyzika 8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. Praha: Prometheus, 1999, ISBN 80-7196-149-3</a:t>
            </a:r>
            <a:r>
              <a:rPr lang="cs-CZ" sz="1800" dirty="0"/>
              <a:t>.  </a:t>
            </a:r>
          </a:p>
          <a:p>
            <a:pPr marL="0" indent="0">
              <a:buNone/>
            </a:pPr>
            <a:endParaRPr lang="cs-CZ" sz="1800" dirty="0" smtClean="0"/>
          </a:p>
          <a:p>
            <a:pPr marL="82296" indent="0">
              <a:buNone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Ilustrace:</a:t>
            </a:r>
          </a:p>
          <a:p>
            <a:pPr marL="82296" indent="0">
              <a:buNone/>
            </a:pPr>
            <a:r>
              <a:rPr lang="cs-CZ" sz="1800" dirty="0">
                <a:latin typeface="Arial" pitchFamily="34" charset="0"/>
                <a:cs typeface="Arial" pitchFamily="34" charset="0"/>
              </a:rPr>
              <a:t>www.office.microsoft.com</a:t>
            </a:r>
          </a:p>
          <a:p>
            <a:pPr marL="82296" indent="0">
              <a:buNone/>
            </a:pP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endParaRPr lang="cs-CZ" sz="1400" dirty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endParaRPr lang="cs-CZ" sz="1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75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171</TotalTime>
  <Words>229</Words>
  <Application>Microsoft Office PowerPoint</Application>
  <PresentationFormat>Předvádění na obrazovce (4:3)</PresentationFormat>
  <Paragraphs>67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ÚČINNOST</vt:lpstr>
      <vt:lpstr>ÚČINNOST</vt:lpstr>
      <vt:lpstr>ÚČINNOST</vt:lpstr>
      <vt:lpstr>ÚČINNOST</vt:lpstr>
      <vt:lpstr>ÚČINNOST     </vt:lpstr>
      <vt:lpstr>ÚČINNOST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Mahdalová</dc:creator>
  <cp:lastModifiedBy>Mahdalová</cp:lastModifiedBy>
  <cp:revision>15</cp:revision>
  <dcterms:created xsi:type="dcterms:W3CDTF">2012-11-20T09:02:31Z</dcterms:created>
  <dcterms:modified xsi:type="dcterms:W3CDTF">2012-11-28T11:41:39Z</dcterms:modified>
</cp:coreProperties>
</file>