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2" r:id="rId3"/>
    <p:sldId id="261" r:id="rId4"/>
    <p:sldId id="263" r:id="rId5"/>
    <p:sldId id="257" r:id="rId6"/>
    <p:sldId id="258" r:id="rId7"/>
    <p:sldId id="259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</a:t>
          </a:r>
          <a:r>
            <a:rPr lang="cs-CZ" sz="2000" baseline="0" dirty="0" smtClean="0"/>
            <a:t>_ </a:t>
          </a:r>
          <a:r>
            <a:rPr lang="cs-CZ" sz="2000" baseline="0" dirty="0" smtClean="0"/>
            <a:t>ČJ_03_PODSTATNÁ JMÉNA - OPAKOVÁNÍ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smtClean="0"/>
            <a:t>NÁZEV ŠKOLY: Základní škola a Mateřská škola Halže,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Fukalová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Opakování probraného učiva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CZ.1.07/1.4.00/21.3551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X="100137" custScaleY="9575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A294D3D-E14B-4255-85C9-277A790F79D5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B2E1A55-E1EF-4A0F-A926-225E41EC08B4}" type="presOf" srcId="{D1D4F407-5343-4D3F-B5B9-D407B03CAEB4}" destId="{AED2198E-93D5-4001-81B4-73124B309672}" srcOrd="1" destOrd="0" presId="urn:microsoft.com/office/officeart/2005/8/layout/target3"/>
    <dgm:cxn modelId="{6F5172F8-0D9D-41AE-B188-B09B49850795}" type="presOf" srcId="{4C35D32F-0EAB-4CD7-82EE-45574DC2A586}" destId="{890E4F0B-2866-4A3F-A3C7-2A14B1797930}" srcOrd="1" destOrd="0" presId="urn:microsoft.com/office/officeart/2005/8/layout/target3"/>
    <dgm:cxn modelId="{4025EED2-19B8-4EB4-A50B-0C19AA4664B2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6F2E348-DDFA-4B88-9F44-E5BA952ECFB8}" type="presOf" srcId="{4C35D32F-0EAB-4CD7-82EE-45574DC2A586}" destId="{8BEBB6EC-1DAA-4CAC-8A25-BC0FCBD5DBD5}" srcOrd="0" destOrd="0" presId="urn:microsoft.com/office/officeart/2005/8/layout/target3"/>
    <dgm:cxn modelId="{79BF6D3D-8DFF-4544-BF6B-850781FE8D9C}" type="presOf" srcId="{D8197B8C-B260-4A16-BDF4-0947B075E274}" destId="{25B08C86-7E15-44DC-BE7F-FFB55DD49D12}" srcOrd="0" destOrd="0" presId="urn:microsoft.com/office/officeart/2005/8/layout/target3"/>
    <dgm:cxn modelId="{3BA00C92-CA1C-4104-A8DB-7DA2DD22602E}" type="presOf" srcId="{D8197B8C-B260-4A16-BDF4-0947B075E274}" destId="{5A5FFA88-C948-4069-8E93-59FA12366E83}" srcOrd="1" destOrd="0" presId="urn:microsoft.com/office/officeart/2005/8/layout/target3"/>
    <dgm:cxn modelId="{635D9BF8-3316-4BFC-A391-8237E3C69858}" type="presOf" srcId="{757F3AB3-0718-4624-B441-E567A8F0AB56}" destId="{333A1088-737F-45CB-B68E-254E46348037}" srcOrd="0" destOrd="0" presId="urn:microsoft.com/office/officeart/2005/8/layout/target3"/>
    <dgm:cxn modelId="{F0030E7A-B77A-43D3-8A2B-AE2B221DA8E8}" type="presOf" srcId="{B651F6E3-6281-48DB-9319-2AEAFDAE7572}" destId="{619D679B-A015-4ECF-8348-D1034C574F40}" srcOrd="0" destOrd="0" presId="urn:microsoft.com/office/officeart/2005/8/layout/target3"/>
    <dgm:cxn modelId="{18475AFC-7068-4D37-B424-64E7FA694230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AAC108D-2CA5-44F2-95B3-975684B273C9}" type="presOf" srcId="{D1B46980-6531-4606-95E6-44980827E919}" destId="{6140AFEC-043D-4C43-A2F9-D0F5331DF3A3}" srcOrd="0" destOrd="0" presId="urn:microsoft.com/office/officeart/2005/8/layout/target3"/>
    <dgm:cxn modelId="{A600046F-B568-48D2-8620-B3736D8B4E9F}" type="presParOf" srcId="{333A1088-737F-45CB-B68E-254E46348037}" destId="{F5ABB229-8D3B-4694-996A-96F23CF14429}" srcOrd="0" destOrd="0" presId="urn:microsoft.com/office/officeart/2005/8/layout/target3"/>
    <dgm:cxn modelId="{6196C1AB-EF54-43A3-873E-90FCC893393D}" type="presParOf" srcId="{333A1088-737F-45CB-B68E-254E46348037}" destId="{F41139FD-01EE-4571-8B17-4FB00FC51163}" srcOrd="1" destOrd="0" presId="urn:microsoft.com/office/officeart/2005/8/layout/target3"/>
    <dgm:cxn modelId="{4A51410F-0245-4148-BA76-3264C93A7EAC}" type="presParOf" srcId="{333A1088-737F-45CB-B68E-254E46348037}" destId="{D005CE8C-CC26-4C3E-AC11-E15060ECD759}" srcOrd="2" destOrd="0" presId="urn:microsoft.com/office/officeart/2005/8/layout/target3"/>
    <dgm:cxn modelId="{C7FE79C3-9744-4F5F-A462-39B353566F7F}" type="presParOf" srcId="{333A1088-737F-45CB-B68E-254E46348037}" destId="{2C702D82-9B77-49B7-9568-BB8EB47C3372}" srcOrd="3" destOrd="0" presId="urn:microsoft.com/office/officeart/2005/8/layout/target3"/>
    <dgm:cxn modelId="{C7C9C215-B090-4235-BBE9-516834EDAB15}" type="presParOf" srcId="{333A1088-737F-45CB-B68E-254E46348037}" destId="{A52A0455-90FF-4808-ABD0-F02540D31D5A}" srcOrd="4" destOrd="0" presId="urn:microsoft.com/office/officeart/2005/8/layout/target3"/>
    <dgm:cxn modelId="{48DB05FB-74FA-4A0D-A88D-96E4227000D5}" type="presParOf" srcId="{333A1088-737F-45CB-B68E-254E46348037}" destId="{6140AFEC-043D-4C43-A2F9-D0F5331DF3A3}" srcOrd="5" destOrd="0" presId="urn:microsoft.com/office/officeart/2005/8/layout/target3"/>
    <dgm:cxn modelId="{2A63DEED-9ECC-4BBC-A898-FBB63716CC2F}" type="presParOf" srcId="{333A1088-737F-45CB-B68E-254E46348037}" destId="{9358AC05-5D7D-4327-9F80-1AD486AEA664}" srcOrd="6" destOrd="0" presId="urn:microsoft.com/office/officeart/2005/8/layout/target3"/>
    <dgm:cxn modelId="{75D51931-E319-4BA0-9BDF-558C3F243955}" type="presParOf" srcId="{333A1088-737F-45CB-B68E-254E46348037}" destId="{313FC574-E1CD-4FB4-B054-0B805CE0447D}" srcOrd="7" destOrd="0" presId="urn:microsoft.com/office/officeart/2005/8/layout/target3"/>
    <dgm:cxn modelId="{5F87FA73-7EC4-46EA-A9F8-9C058A411580}" type="presParOf" srcId="{333A1088-737F-45CB-B68E-254E46348037}" destId="{619D679B-A015-4ECF-8348-D1034C574F40}" srcOrd="8" destOrd="0" presId="urn:microsoft.com/office/officeart/2005/8/layout/target3"/>
    <dgm:cxn modelId="{28784575-5A5D-4BEF-83BC-E0E82BF5A32C}" type="presParOf" srcId="{333A1088-737F-45CB-B68E-254E46348037}" destId="{322283A8-4A27-4CDA-BAE3-F381106A9174}" srcOrd="9" destOrd="0" presId="urn:microsoft.com/office/officeart/2005/8/layout/target3"/>
    <dgm:cxn modelId="{6BC16E68-292E-4813-A9DF-B2C78C1EE132}" type="presParOf" srcId="{333A1088-737F-45CB-B68E-254E46348037}" destId="{FFC9F71D-1B4F-4AD9-A4A6-86ADEFC8AF5C}" srcOrd="10" destOrd="0" presId="urn:microsoft.com/office/officeart/2005/8/layout/target3"/>
    <dgm:cxn modelId="{3070A4C0-4989-466C-A8A1-E28AFAF16595}" type="presParOf" srcId="{333A1088-737F-45CB-B68E-254E46348037}" destId="{25B08C86-7E15-44DC-BE7F-FFB55DD49D12}" srcOrd="11" destOrd="0" presId="urn:microsoft.com/office/officeart/2005/8/layout/target3"/>
    <dgm:cxn modelId="{DE477FA9-725B-4331-96EA-4FE07C66AE84}" type="presParOf" srcId="{333A1088-737F-45CB-B68E-254E46348037}" destId="{76644BE8-9D7C-4C09-B250-3D10AF48CBB7}" srcOrd="12" destOrd="0" presId="urn:microsoft.com/office/officeart/2005/8/layout/target3"/>
    <dgm:cxn modelId="{C26C6719-595E-4518-9796-DCA84B094E7E}" type="presParOf" srcId="{333A1088-737F-45CB-B68E-254E46348037}" destId="{EE85B701-7295-41C0-BA7A-34D3756A2AE6}" srcOrd="13" destOrd="0" presId="urn:microsoft.com/office/officeart/2005/8/layout/target3"/>
    <dgm:cxn modelId="{A998098A-498D-4AEB-9DA2-C0123D16ED12}" type="presParOf" srcId="{333A1088-737F-45CB-B68E-254E46348037}" destId="{8BEBB6EC-1DAA-4CAC-8A25-BC0FCBD5DBD5}" srcOrd="14" destOrd="0" presId="urn:microsoft.com/office/officeart/2005/8/layout/target3"/>
    <dgm:cxn modelId="{4DF15DD4-0954-41FB-AF62-6A87C9F8C1E9}" type="presParOf" srcId="{333A1088-737F-45CB-B68E-254E46348037}" destId="{AED2198E-93D5-4001-81B4-73124B309672}" srcOrd="15" destOrd="0" presId="urn:microsoft.com/office/officeart/2005/8/layout/target3"/>
    <dgm:cxn modelId="{846C4560-410E-49CA-AD2C-F216106DE99D}" type="presParOf" srcId="{333A1088-737F-45CB-B68E-254E46348037}" destId="{2BE915AB-18AA-4053-B92C-3BFC9ED204BB}" srcOrd="16" destOrd="0" presId="urn:microsoft.com/office/officeart/2005/8/layout/target3"/>
    <dgm:cxn modelId="{F2DA1006-397B-4611-B653-01AA32776E83}" type="presParOf" srcId="{333A1088-737F-45CB-B68E-254E46348037}" destId="{6BB5E863-4638-4E1D-BFDE-399D028AC4ED}" srcOrd="17" destOrd="0" presId="urn:microsoft.com/office/officeart/2005/8/layout/target3"/>
    <dgm:cxn modelId="{E4320C00-9574-4EBE-A218-60ACDAC2BDCA}" type="presParOf" srcId="{333A1088-737F-45CB-B68E-254E46348037}" destId="{5A5FFA88-C948-4069-8E93-59FA12366E83}" srcOrd="18" destOrd="0" presId="urn:microsoft.com/office/officeart/2005/8/layout/target3"/>
    <dgm:cxn modelId="{5C9A6622-88AC-4783-A62D-C50BBCCFC62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2140" y="0"/>
          <a:ext cx="3483818" cy="348381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24515" y="0"/>
          <a:ext cx="6250979" cy="348381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 ŠKOLY: Základní škola a Mateřská škola Halže, příspěvková organizace</a:t>
          </a:r>
          <a:endParaRPr lang="cs-CZ" sz="2000" kern="1200" dirty="0"/>
        </a:p>
      </dsp:txBody>
      <dsp:txXfrm>
        <a:off x="1724515" y="0"/>
        <a:ext cx="6250979" cy="557410"/>
      </dsp:txXfrm>
    </dsp:sp>
    <dsp:sp modelId="{A52A0455-90FF-4808-ABD0-F02540D31D5A}">
      <dsp:nvSpPr>
        <dsp:cNvPr id="0" name=""/>
        <dsp:cNvSpPr/>
      </dsp:nvSpPr>
      <dsp:spPr>
        <a:xfrm>
          <a:off x="363659" y="557410"/>
          <a:ext cx="2752216" cy="2752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39768" y="557410"/>
          <a:ext cx="6250979" cy="2752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Fukalová</a:t>
          </a:r>
          <a:endParaRPr lang="cs-CZ" sz="2000" kern="1200" dirty="0"/>
        </a:p>
      </dsp:txBody>
      <dsp:txXfrm>
        <a:off x="1739768" y="557410"/>
        <a:ext cx="6250979" cy="557410"/>
      </dsp:txXfrm>
    </dsp:sp>
    <dsp:sp modelId="{313FC574-E1CD-4FB4-B054-0B805CE0447D}">
      <dsp:nvSpPr>
        <dsp:cNvPr id="0" name=""/>
        <dsp:cNvSpPr/>
      </dsp:nvSpPr>
      <dsp:spPr>
        <a:xfrm>
          <a:off x="729460" y="1114821"/>
          <a:ext cx="2020614" cy="20206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735486" y="1157668"/>
          <a:ext cx="6259542" cy="19349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</a:t>
          </a:r>
          <a:r>
            <a:rPr lang="cs-CZ" sz="2000" kern="1200" baseline="0" dirty="0" smtClean="0"/>
            <a:t>_ </a:t>
          </a:r>
          <a:r>
            <a:rPr lang="cs-CZ" sz="2000" kern="1200" baseline="0" dirty="0" smtClean="0"/>
            <a:t>ČJ_03_PODSTATNÁ JMÉNA - OPAKOVÁNÍ</a:t>
          </a:r>
          <a:endParaRPr lang="cs-CZ" sz="2000" kern="1200" dirty="0"/>
        </a:p>
      </dsp:txBody>
      <dsp:txXfrm>
        <a:off x="1735486" y="1157668"/>
        <a:ext cx="6259542" cy="533771"/>
      </dsp:txXfrm>
    </dsp:sp>
    <dsp:sp modelId="{FFC9F71D-1B4F-4AD9-A4A6-86ADEFC8AF5C}">
      <dsp:nvSpPr>
        <dsp:cNvPr id="0" name=""/>
        <dsp:cNvSpPr/>
      </dsp:nvSpPr>
      <dsp:spPr>
        <a:xfrm>
          <a:off x="1095261" y="1672232"/>
          <a:ext cx="1289012" cy="1289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39768" y="1672232"/>
          <a:ext cx="6250979" cy="1289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Opakování probraného učiva</a:t>
          </a:r>
          <a:endParaRPr lang="cs-CZ" sz="2000" kern="1200" dirty="0"/>
        </a:p>
      </dsp:txBody>
      <dsp:txXfrm>
        <a:off x="1739768" y="1672232"/>
        <a:ext cx="6250979" cy="557410"/>
      </dsp:txXfrm>
    </dsp:sp>
    <dsp:sp modelId="{EE85B701-7295-41C0-BA7A-34D3756A2AE6}">
      <dsp:nvSpPr>
        <dsp:cNvPr id="0" name=""/>
        <dsp:cNvSpPr/>
      </dsp:nvSpPr>
      <dsp:spPr>
        <a:xfrm>
          <a:off x="1461062" y="2229643"/>
          <a:ext cx="557410" cy="5574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739768" y="2229643"/>
          <a:ext cx="6250979" cy="5574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CZ.1.07/1.4.00/21.3551</a:t>
          </a:r>
          <a:endParaRPr lang="cs-CZ" sz="2000" kern="1200" dirty="0"/>
        </a:p>
      </dsp:txBody>
      <dsp:txXfrm>
        <a:off x="1739768" y="2229643"/>
        <a:ext cx="6250979" cy="5574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C11647-0FD1-4402-8BFB-3FE59FF4F360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0EC544-734F-4EFC-9D81-FD49208716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8318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E7164-6E37-4136-9B6F-F54D1942A4DC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BD9DD5-7737-4E91-9096-CFC391AA93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5423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E7164-6E37-4136-9B6F-F54D1942A4DC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BD9DD5-7737-4E91-9096-CFC391AA93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8711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E7164-6E37-4136-9B6F-F54D1942A4DC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BD9DD5-7737-4E91-9096-CFC391AA93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71047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E7164-6E37-4136-9B6F-F54D1942A4DC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BD9DD5-7737-4E91-9096-CFC391AA93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71056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E7164-6E37-4136-9B6F-F54D1942A4DC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BD9DD5-7737-4E91-9096-CFC391AA93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08334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E7164-6E37-4136-9B6F-F54D1942A4DC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BD9DD5-7737-4E91-9096-CFC391AA93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66869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E7164-6E37-4136-9B6F-F54D1942A4DC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BD9DD5-7737-4E91-9096-CFC391AA93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20401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E7164-6E37-4136-9B6F-F54D1942A4DC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BD9DD5-7737-4E91-9096-CFC391AA93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0402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E7164-6E37-4136-9B6F-F54D1942A4DC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BD9DD5-7737-4E91-9096-CFC391AA93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400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E7164-6E37-4136-9B6F-F54D1942A4DC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BD9DD5-7737-4E91-9096-CFC391AA93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81423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E7164-6E37-4136-9B6F-F54D1942A4DC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BD9DD5-7737-4E91-9096-CFC391AA93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6185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6E7164-6E37-4136-9B6F-F54D1942A4DC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BD9DD5-7737-4E91-9096-CFC391AA93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6062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jpeg"/><Relationship Id="rId10" Type="http://schemas.openxmlformats.org/officeDocument/2006/relationships/image" Target="../media/image10.wmf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Podstatná jména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5718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33880542"/>
              </p:ext>
            </p:extLst>
          </p:nvPr>
        </p:nvGraphicFramePr>
        <p:xfrm>
          <a:off x="467544" y="836712"/>
          <a:ext cx="7992888" cy="3483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206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opakování učiva o podstatných jménech a k připomenutí blížících se Velikonoc</a:t>
            </a:r>
          </a:p>
          <a:p>
            <a:r>
              <a:rPr lang="cs-CZ" dirty="0" smtClean="0"/>
              <a:t>Je možné ji využít pro žáky 4. a 5. ročníku</a:t>
            </a:r>
          </a:p>
          <a:p>
            <a:r>
              <a:rPr lang="cs-CZ" dirty="0" smtClean="0"/>
              <a:t>Byla využita při práci na interaktivním </a:t>
            </a:r>
            <a:r>
              <a:rPr lang="cs-CZ" dirty="0" err="1" smtClean="0"/>
              <a:t>zařízrní</a:t>
            </a:r>
            <a:endParaRPr lang="cs-CZ" dirty="0" smtClean="0"/>
          </a:p>
          <a:p>
            <a:r>
              <a:rPr lang="cs-CZ" dirty="0" smtClean="0"/>
              <a:t>Žáci si správnost svých odpovědí okamžitě kontrolují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4733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prezentaci byly použity obrázky ze souboru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3922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Podstatná jména rozdělte do skupin podle rodů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Mrak 3"/>
          <p:cNvSpPr/>
          <p:nvPr/>
        </p:nvSpPr>
        <p:spPr>
          <a:xfrm>
            <a:off x="971600" y="1520788"/>
            <a:ext cx="3312368" cy="194421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Slunce 4"/>
          <p:cNvSpPr/>
          <p:nvPr/>
        </p:nvSpPr>
        <p:spPr>
          <a:xfrm>
            <a:off x="5220072" y="1412776"/>
            <a:ext cx="3600400" cy="3384376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7cípá hvězda 5"/>
          <p:cNvSpPr/>
          <p:nvPr/>
        </p:nvSpPr>
        <p:spPr>
          <a:xfrm>
            <a:off x="1475656" y="3465004"/>
            <a:ext cx="3744416" cy="2628292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339752" y="177281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mužský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58019" y="3756783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ženský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88224" y="230823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střední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508104" y="4941168"/>
            <a:ext cx="936104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jaro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508104" y="5301208"/>
            <a:ext cx="936104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skřivani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508104" y="5625244"/>
            <a:ext cx="1080120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sněženka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6732240" y="4941168"/>
            <a:ext cx="1008112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jehnědy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732240" y="5301208"/>
            <a:ext cx="1008112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tání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732240" y="5625244"/>
            <a:ext cx="1008112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déšť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5508104" y="5950723"/>
            <a:ext cx="1080120" cy="2520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čáp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6732240" y="5950723"/>
            <a:ext cx="1008112" cy="2520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orba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7884368" y="4941168"/>
            <a:ext cx="792088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setí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7884368" y="5301208"/>
            <a:ext cx="792088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květy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7865907" y="5650788"/>
            <a:ext cx="1259632" cy="21674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Velikonoce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7865907" y="5950723"/>
            <a:ext cx="954565" cy="2520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mláďata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9083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2.59259E-6 L 0.05122 -0.3414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52" y="-170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2.59259E-6 L -0.45278 -0.45672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639" y="-228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3.7037E-7 L -0.33472 -0.54329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36" y="-271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2.59259E-6 L -0.53542 -0.01574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771" y="-7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2.59259E-6 L 0.0158 -0.3726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1" y="-186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1.11111E-6 L -0.61215 -0.43055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608" y="-215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3.7037E-7 L -0.46458 -0.10232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229" y="-5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2.59259E-6 L -0.15348 -0.27824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674" y="-139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2.59259E-6 L -0.64184 -0.39375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101" y="-196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4.81481E-6 L -0.58646 -0.1824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323" y="-91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3.7037E-7 L -0.17605 -0.36482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802" y="-182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je mluvnické číslo?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Pomlázka</a:t>
            </a:r>
          </a:p>
          <a:p>
            <a:r>
              <a:rPr lang="cs-CZ" dirty="0" smtClean="0"/>
              <a:t>Proutí</a:t>
            </a:r>
          </a:p>
          <a:p>
            <a:r>
              <a:rPr lang="cs-CZ" dirty="0" smtClean="0"/>
              <a:t>Vajíčko</a:t>
            </a:r>
          </a:p>
          <a:p>
            <a:r>
              <a:rPr lang="cs-CZ" dirty="0" smtClean="0"/>
              <a:t>Velikonoce</a:t>
            </a:r>
          </a:p>
          <a:p>
            <a:r>
              <a:rPr lang="cs-CZ" dirty="0" smtClean="0"/>
              <a:t>Polévání</a:t>
            </a:r>
          </a:p>
          <a:p>
            <a:r>
              <a:rPr lang="cs-CZ" dirty="0" smtClean="0"/>
              <a:t>Malování</a:t>
            </a:r>
          </a:p>
          <a:p>
            <a:r>
              <a:rPr lang="cs-CZ" dirty="0" smtClean="0"/>
              <a:t>Kraslice</a:t>
            </a:r>
          </a:p>
          <a:p>
            <a:r>
              <a:rPr lang="cs-CZ" dirty="0" smtClean="0"/>
              <a:t>Beránci</a:t>
            </a:r>
          </a:p>
          <a:p>
            <a:endParaRPr lang="cs-CZ" dirty="0"/>
          </a:p>
        </p:txBody>
      </p:sp>
      <p:sp>
        <p:nvSpPr>
          <p:cNvPr id="5" name="Šipka doleva 4"/>
          <p:cNvSpPr/>
          <p:nvPr/>
        </p:nvSpPr>
        <p:spPr>
          <a:xfrm>
            <a:off x="6012160" y="1700808"/>
            <a:ext cx="2376264" cy="360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jednotné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Šipka doleva 5"/>
          <p:cNvSpPr/>
          <p:nvPr/>
        </p:nvSpPr>
        <p:spPr>
          <a:xfrm>
            <a:off x="6012160" y="2213248"/>
            <a:ext cx="2376264" cy="360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jednotné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Šipka doleva 6"/>
          <p:cNvSpPr/>
          <p:nvPr/>
        </p:nvSpPr>
        <p:spPr>
          <a:xfrm>
            <a:off x="6019297" y="2780928"/>
            <a:ext cx="2376264" cy="360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jednotné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Šipka doleva 7"/>
          <p:cNvSpPr/>
          <p:nvPr/>
        </p:nvSpPr>
        <p:spPr>
          <a:xfrm>
            <a:off x="6019297" y="3789040"/>
            <a:ext cx="2376264" cy="360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jednotné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Šipka doleva 8"/>
          <p:cNvSpPr/>
          <p:nvPr/>
        </p:nvSpPr>
        <p:spPr>
          <a:xfrm>
            <a:off x="6002707" y="4365104"/>
            <a:ext cx="2376264" cy="360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jednotné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Šipka doleva 9"/>
          <p:cNvSpPr/>
          <p:nvPr/>
        </p:nvSpPr>
        <p:spPr>
          <a:xfrm>
            <a:off x="6019297" y="3284984"/>
            <a:ext cx="2376264" cy="360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množné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Šipka doleva 10"/>
          <p:cNvSpPr/>
          <p:nvPr/>
        </p:nvSpPr>
        <p:spPr>
          <a:xfrm>
            <a:off x="6019297" y="4941168"/>
            <a:ext cx="2376264" cy="360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množné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2" name="Šipka doleva 11"/>
          <p:cNvSpPr/>
          <p:nvPr/>
        </p:nvSpPr>
        <p:spPr>
          <a:xfrm>
            <a:off x="6019297" y="5445224"/>
            <a:ext cx="2376264" cy="360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množné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8502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Životný nebo neživotný?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Obrázek nahraďte podstatným jménem a rozhodněte zda je rodu mužského životného nebo neživotného.</a:t>
            </a:r>
            <a:endParaRPr lang="cs-CZ" sz="1400" dirty="0"/>
          </a:p>
        </p:txBody>
      </p:sp>
      <p:pic>
        <p:nvPicPr>
          <p:cNvPr id="1026" name="Picture 2" descr="C:\Users\hfukalova\AppData\Local\Microsoft\Windows\Temporary Internet Files\Content.IE5\TXJ1BYNV\MP9004422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060848"/>
            <a:ext cx="792088" cy="1188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fukalova\AppData\Local\Microsoft\Windows\Temporary Internet Files\Content.IE5\MV2W216J\MP9004490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9474" y="2354841"/>
            <a:ext cx="1259632" cy="944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fukalova\AppData\Local\Microsoft\Windows\Temporary Internet Files\Content.IE5\L1CM3AML\MC90044028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217136"/>
            <a:ext cx="1472208" cy="1064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fukalova\AppData\Local\Microsoft\Windows\Temporary Internet Files\Content.IE5\TXJ1BYNV\MP90031377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252068"/>
            <a:ext cx="796296" cy="1185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fukalova\AppData\Local\Microsoft\Windows\Temporary Internet Files\Content.IE5\E4P95PT7\MC90040805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287119"/>
            <a:ext cx="1120088" cy="1205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036" y="4077072"/>
            <a:ext cx="1016354" cy="1069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hfukalova\AppData\Local\Microsoft\Windows\Temporary Internet Files\Content.IE5\HCYGOXSD\MP90040653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9102" y="3909996"/>
            <a:ext cx="824868" cy="1236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hfukalova\AppData\Local\Microsoft\Windows\Temporary Internet Files\Content.IE5\D73K9JGR\MP90042310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842407"/>
            <a:ext cx="1026468" cy="1538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hfukalova\AppData\Local\Microsoft\Windows\Temporary Internet Files\Content.IE5\3OU5ETHM\MC90033796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1957" y="4051372"/>
            <a:ext cx="1188589" cy="953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hfukalova\AppData\Local\Microsoft\Windows\Temporary Internet Files\Content.IE5\3OU5ETHM\MC90025091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7268" y="3888410"/>
            <a:ext cx="1192539" cy="1279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1560" y="3414192"/>
            <a:ext cx="106783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Basketbalista - Ž</a:t>
            </a:r>
            <a:endParaRPr lang="cs-CZ" sz="9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51720" y="3437620"/>
            <a:ext cx="125963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Strom - NEŽ</a:t>
            </a:r>
            <a:endParaRPr lang="cs-CZ" sz="9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78149" y="3442030"/>
            <a:ext cx="147220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Sněhulák - Ž</a:t>
            </a:r>
            <a:endParaRPr lang="cs-CZ" sz="9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92534" y="3452882"/>
            <a:ext cx="99244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Hmyz - NEŽ</a:t>
            </a:r>
            <a:endParaRPr lang="cs-CZ" sz="9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114368" y="3449710"/>
            <a:ext cx="78788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Drak - Ž</a:t>
            </a:r>
            <a:endParaRPr lang="cs-CZ" sz="9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75131" y="5733256"/>
            <a:ext cx="80425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Mrak - NEŽ</a:t>
            </a:r>
            <a:endParaRPr lang="cs-CZ" sz="9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269102" y="5733256"/>
            <a:ext cx="104225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Dobytek - NEŽ</a:t>
            </a:r>
            <a:endParaRPr lang="cs-CZ" sz="9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79912" y="5733256"/>
            <a:ext cx="102646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Dort - NEŽ</a:t>
            </a:r>
            <a:endParaRPr lang="cs-CZ" sz="9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11957" y="5735310"/>
            <a:ext cx="84421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Orel - Ž</a:t>
            </a:r>
            <a:endParaRPr lang="cs-CZ" sz="9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159597" y="5733256"/>
            <a:ext cx="78788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Prsten - NEŽ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454609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2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podstatná jména  z textu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Blíží se svátky jara. Hoši si nařežou proutí. Děvčata  obarví vejce. Maminka upeče beránka. Taťkové upletou pomlázku .</a:t>
            </a:r>
            <a:endParaRPr lang="cs-CZ" sz="12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3319885"/>
              </p:ext>
            </p:extLst>
          </p:nvPr>
        </p:nvGraphicFramePr>
        <p:xfrm>
          <a:off x="1547664" y="2060848"/>
          <a:ext cx="6096000" cy="4074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1390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Pod.jméno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vzor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svátky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Mn.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Muž.než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hrad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jara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Jed.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Stř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město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hoši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Mn.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Muž.živ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pán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proutí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Jed.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Stř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stavení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děvčata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Mn.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Stř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město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vejce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Mn.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Stř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moře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maminka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Jed.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Žen.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žena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beránka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Jed.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Muž.živ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pán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taťkové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Mn.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Muž.živ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předseda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pomlázku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Jed.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Žen.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žena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C:\Users\hfukalova\AppData\Local\Microsoft\Windows\Temporary Internet Files\Content.IE5\1O10QNUQ\MC9003361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2032" y="2389470"/>
            <a:ext cx="504056" cy="415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hfukalova\AppData\Local\Microsoft\Windows\Temporary Internet Files\Content.IE5\1O10QNUQ\MC9003361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2032" y="2776902"/>
            <a:ext cx="504056" cy="415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hfukalova\AppData\Local\Microsoft\Windows\Temporary Internet Files\Content.IE5\1O10QNUQ\MC9003361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2032" y="3170934"/>
            <a:ext cx="504056" cy="415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hfukalova\AppData\Local\Microsoft\Windows\Temporary Internet Files\Content.IE5\1O10QNUQ\MC9003361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9882" y="3491677"/>
            <a:ext cx="504056" cy="415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hfukalova\AppData\Local\Microsoft\Windows\Temporary Internet Files\Content.IE5\1O10QNUQ\MC9003361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796" y="3907058"/>
            <a:ext cx="504056" cy="415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hfukalova\AppData\Local\Microsoft\Windows\Temporary Internet Files\Content.IE5\1O10QNUQ\MC9003361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2032" y="4273759"/>
            <a:ext cx="504056" cy="415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hfukalova\AppData\Local\Microsoft\Windows\Temporary Internet Files\Content.IE5\1O10QNUQ\MC9003361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7591" y="4589461"/>
            <a:ext cx="504056" cy="415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hfukalova\AppData\Local\Microsoft\Windows\Temporary Internet Files\Content.IE5\1O10QNUQ\MC9003361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9882" y="4978184"/>
            <a:ext cx="504056" cy="415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hfukalova\AppData\Local\Microsoft\Windows\Temporary Internet Files\Content.IE5\1O10QNUQ\MC9003361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2032" y="5393565"/>
            <a:ext cx="504056" cy="415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C:\Users\hfukalova\AppData\Local\Microsoft\Windows\Temporary Internet Files\Content.IE5\1O10QNUQ\MC9003361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2032" y="5709268"/>
            <a:ext cx="504056" cy="415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fukalova\AppData\Local\Microsoft\Windows\Temporary Internet Files\Content.IE5\1W8F1JXC\MC9002343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422593"/>
            <a:ext cx="1026405" cy="29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4" descr="C:\Users\hfukalova\AppData\Local\Microsoft\Windows\Temporary Internet Files\Content.IE5\1W8F1JXC\MC9002343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8320" y="2812819"/>
            <a:ext cx="1026405" cy="29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4" descr="C:\Users\hfukalova\AppData\Local\Microsoft\Windows\Temporary Internet Files\Content.IE5\1W8F1JXC\MC9002343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7559" y="3191183"/>
            <a:ext cx="1026405" cy="29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4" descr="C:\Users\hfukalova\AppData\Local\Microsoft\Windows\Temporary Internet Files\Content.IE5\1W8F1JXC\MC9002343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8594" y="3551238"/>
            <a:ext cx="1026405" cy="29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4" descr="C:\Users\hfukalova\AppData\Local\Microsoft\Windows\Temporary Internet Files\Content.IE5\1W8F1JXC\MC9002343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1329" y="3924831"/>
            <a:ext cx="1026405" cy="29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4" descr="C:\Users\hfukalova\AppData\Local\Microsoft\Windows\Temporary Internet Files\Content.IE5\1W8F1JXC\MC9002343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303671"/>
            <a:ext cx="1026405" cy="29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4" descr="C:\Users\hfukalova\AppData\Local\Microsoft\Windows\Temporary Internet Files\Content.IE5\1W8F1JXC\MC9002343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8477" y="4681927"/>
            <a:ext cx="1026405" cy="29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4" descr="C:\Users\hfukalova\AppData\Local\Microsoft\Windows\Temporary Internet Files\Content.IE5\1W8F1JXC\MC9002343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8595" y="5037745"/>
            <a:ext cx="1026405" cy="29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4" descr="C:\Users\hfukalova\AppData\Local\Microsoft\Windows\Temporary Internet Files\Content.IE5\1W8F1JXC\MC9002343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7869" y="5413011"/>
            <a:ext cx="1026405" cy="29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4" descr="C:\Users\hfukalova\AppData\Local\Microsoft\Windows\Temporary Internet Files\Content.IE5\1W8F1JXC\MC9002343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8595" y="5765147"/>
            <a:ext cx="1026405" cy="29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hfukalova\AppData\Local\Microsoft\Windows\Temporary Internet Files\Content.IE5\WUPNYC8F\MC90023434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4796" y="2376534"/>
            <a:ext cx="867544" cy="400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5" descr="C:\Users\hfukalova\AppData\Local\Microsoft\Windows\Temporary Internet Files\Content.IE5\WUPNYC8F\MC90023434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4093" y="2770566"/>
            <a:ext cx="867544" cy="400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5" descr="C:\Users\hfukalova\AppData\Local\Microsoft\Windows\Temporary Internet Files\Content.IE5\WUPNYC8F\MC90023434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170934"/>
            <a:ext cx="867544" cy="400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5" descr="C:\Users\hfukalova\AppData\Local\Microsoft\Windows\Temporary Internet Files\Content.IE5\WUPNYC8F\MC90023434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637" y="3520443"/>
            <a:ext cx="867544" cy="400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5" descr="C:\Users\hfukalova\AppData\Local\Microsoft\Windows\Temporary Internet Files\Content.IE5\WUPNYC8F\MC90023434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6794" y="3846038"/>
            <a:ext cx="867544" cy="400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5" descr="C:\Users\hfukalova\AppData\Local\Microsoft\Windows\Temporary Internet Files\Content.IE5\WUPNYC8F\MC90023434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1075" y="4221088"/>
            <a:ext cx="867544" cy="400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5" descr="C:\Users\hfukalova\AppData\Local\Microsoft\Windows\Temporary Internet Files\Content.IE5\WUPNYC8F\MC90023434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6794" y="4629871"/>
            <a:ext cx="867544" cy="400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5" descr="C:\Users\hfukalova\AppData\Local\Microsoft\Windows\Temporary Internet Files\Content.IE5\WUPNYC8F\MC90023434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998511"/>
            <a:ext cx="867544" cy="400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5" descr="C:\Users\hfukalova\AppData\Local\Microsoft\Windows\Temporary Internet Files\Content.IE5\WUPNYC8F\MC90023434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4796" y="5393565"/>
            <a:ext cx="1031540" cy="400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5" descr="C:\Users\hfukalova\AppData\Local\Microsoft\Windows\Temporary Internet Files\Content.IE5\WUPNYC8F\MC90023434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4093" y="5750138"/>
            <a:ext cx="867544" cy="400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hfukalova\AppData\Local\Microsoft\Windows\Temporary Internet Files\Content.IE5\D73K9JGR\MP90042309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466081"/>
            <a:ext cx="168101" cy="252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6" descr="C:\Users\hfukalova\AppData\Local\Microsoft\Windows\Temporary Internet Files\Content.IE5\D73K9JGR\MP90042309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212" y="2856307"/>
            <a:ext cx="168101" cy="252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6" descr="C:\Users\hfukalova\AppData\Local\Microsoft\Windows\Temporary Internet Files\Content.IE5\D73K9JGR\MP90042309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1629" y="3238908"/>
            <a:ext cx="168101" cy="252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6" descr="C:\Users\hfukalova\AppData\Local\Microsoft\Windows\Temporary Internet Files\Content.IE5\D73K9JGR\MP90042309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7580" y="3596391"/>
            <a:ext cx="168101" cy="252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6" descr="C:\Users\hfukalova\AppData\Local\Microsoft\Windows\Temporary Internet Files\Content.IE5\D73K9JGR\MP90042309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4328" y="3988363"/>
            <a:ext cx="168101" cy="252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6" descr="C:\Users\hfukalova\AppData\Local\Microsoft\Windows\Temporary Internet Files\Content.IE5\D73K9JGR\MP90042309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6816" y="4347525"/>
            <a:ext cx="168101" cy="252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6" descr="C:\Users\hfukalova\AppData\Local\Microsoft\Windows\Temporary Internet Files\Content.IE5\D73K9JGR\MP90042309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725415"/>
            <a:ext cx="168101" cy="252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6" descr="C:\Users\hfukalova\AppData\Local\Microsoft\Windows\Temporary Internet Files\Content.IE5\D73K9JGR\MP90042309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1630" y="5086479"/>
            <a:ext cx="168101" cy="252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6" descr="C:\Users\hfukalova\AppData\Local\Microsoft\Windows\Temporary Internet Files\Content.IE5\D73K9JGR\MP90042309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6817" y="5398879"/>
            <a:ext cx="168101" cy="252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6" descr="C:\Users\hfukalova\AppData\Local\Microsoft\Windows\Temporary Internet Files\Content.IE5\D73K9JGR\MP90042309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3355" y="5823938"/>
            <a:ext cx="168101" cy="252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Vodorovný svitek 15"/>
          <p:cNvSpPr/>
          <p:nvPr/>
        </p:nvSpPr>
        <p:spPr>
          <a:xfrm>
            <a:off x="1691680" y="2466081"/>
            <a:ext cx="864096" cy="304485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odorovný svitek 57"/>
          <p:cNvSpPr/>
          <p:nvPr/>
        </p:nvSpPr>
        <p:spPr>
          <a:xfrm>
            <a:off x="1715344" y="2826330"/>
            <a:ext cx="864096" cy="304485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odorovný svitek 58"/>
          <p:cNvSpPr/>
          <p:nvPr/>
        </p:nvSpPr>
        <p:spPr>
          <a:xfrm>
            <a:off x="1716832" y="3198300"/>
            <a:ext cx="864096" cy="304485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odorovný svitek 59"/>
          <p:cNvSpPr/>
          <p:nvPr/>
        </p:nvSpPr>
        <p:spPr>
          <a:xfrm>
            <a:off x="1716057" y="3558186"/>
            <a:ext cx="864096" cy="304485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Vodorovný svitek 60"/>
          <p:cNvSpPr/>
          <p:nvPr/>
        </p:nvSpPr>
        <p:spPr>
          <a:xfrm>
            <a:off x="1716832" y="3941587"/>
            <a:ext cx="864096" cy="304485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Vodorovný svitek 61"/>
          <p:cNvSpPr/>
          <p:nvPr/>
        </p:nvSpPr>
        <p:spPr>
          <a:xfrm>
            <a:off x="1681808" y="4308134"/>
            <a:ext cx="864096" cy="304485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Vodorovný svitek 62"/>
          <p:cNvSpPr/>
          <p:nvPr/>
        </p:nvSpPr>
        <p:spPr>
          <a:xfrm>
            <a:off x="1681808" y="4701745"/>
            <a:ext cx="1051520" cy="276439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Vodorovný svitek 63"/>
          <p:cNvSpPr/>
          <p:nvPr/>
        </p:nvSpPr>
        <p:spPr>
          <a:xfrm>
            <a:off x="1716832" y="5060620"/>
            <a:ext cx="864096" cy="304485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Vodorovný svitek 64"/>
          <p:cNvSpPr/>
          <p:nvPr/>
        </p:nvSpPr>
        <p:spPr>
          <a:xfrm>
            <a:off x="1741984" y="5402379"/>
            <a:ext cx="864096" cy="304485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Vodorovný svitek 65"/>
          <p:cNvSpPr/>
          <p:nvPr/>
        </p:nvSpPr>
        <p:spPr>
          <a:xfrm>
            <a:off x="1691680" y="5772222"/>
            <a:ext cx="1016496" cy="304485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12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6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9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8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9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4" fill="hold">
                      <p:stCondLst>
                        <p:cond delay="indefinite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7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8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0" fill="hold">
                      <p:stCondLst>
                        <p:cond delay="indefinite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4" fill="hold">
                      <p:stCondLst>
                        <p:cond delay="indefinite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4" fill="hold">
                      <p:stCondLst>
                        <p:cond delay="indefinite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8" fill="hold">
                      <p:stCondLst>
                        <p:cond delay="indefinite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>
                      <p:stCondLst>
                        <p:cond delay="indefinite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6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7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>
                      <p:stCondLst>
                        <p:cond delay="indefinite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3" fill="hold">
                      <p:stCondLst>
                        <p:cond delay="indefinite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5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3" fill="hold">
                      <p:stCondLst>
                        <p:cond delay="indefinite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7" fill="hold">
                      <p:stCondLst>
                        <p:cond delay="indefinite"/>
                      </p:stCondLst>
                      <p:childTnLst>
                        <p:par>
                          <p:cTn id="278" fill="hold">
                            <p:stCondLst>
                              <p:cond delay="0"/>
                            </p:stCondLst>
                            <p:childTnLst>
                              <p:par>
                                <p:cTn id="27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2" fill="hold">
                      <p:stCondLst>
                        <p:cond delay="indefinite"/>
                      </p:stCondLst>
                      <p:childTnLst>
                        <p:par>
                          <p:cTn id="283" fill="hold">
                            <p:stCondLst>
                              <p:cond delay="0"/>
                            </p:stCondLst>
                            <p:childTnLst>
                              <p:par>
                                <p:cTn id="28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5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6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8" fill="hold">
                      <p:stCondLst>
                        <p:cond delay="indefinite"/>
                      </p:stCondLst>
                      <p:childTnLst>
                        <p:par>
                          <p:cTn id="289" fill="hold">
                            <p:stCondLst>
                              <p:cond delay="0"/>
                            </p:stCondLst>
                            <p:childTnLst>
                              <p:par>
                                <p:cTn id="2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2" fill="hold">
                      <p:stCondLst>
                        <p:cond delay="indefinite"/>
                      </p:stCondLst>
                      <p:childTnLst>
                        <p:par>
                          <p:cTn id="293" fill="hold">
                            <p:stCondLst>
                              <p:cond delay="0"/>
                            </p:stCondLst>
                            <p:childTnLst>
                              <p:par>
                                <p:cTn id="294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2" fill="hold">
                      <p:stCondLst>
                        <p:cond delay="indefinite"/>
                      </p:stCondLst>
                      <p:childTnLst>
                        <p:par>
                          <p:cTn id="313" fill="hold">
                            <p:stCondLst>
                              <p:cond delay="0"/>
                            </p:stCondLst>
                            <p:childTnLst>
                              <p:par>
                                <p:cTn id="31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6" fill="hold">
                      <p:stCondLst>
                        <p:cond delay="indefinite"/>
                      </p:stCondLst>
                      <p:childTnLst>
                        <p:par>
                          <p:cTn id="317" fill="hold">
                            <p:stCondLst>
                              <p:cond delay="0"/>
                            </p:stCondLst>
                            <p:childTnLst>
                              <p:par>
                                <p:cTn id="31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1" fill="hold">
                      <p:stCondLst>
                        <p:cond delay="indefinite"/>
                      </p:stCondLst>
                      <p:childTnLst>
                        <p:par>
                          <p:cTn id="322" fill="hold">
                            <p:stCondLst>
                              <p:cond delay="0"/>
                            </p:stCondLst>
                            <p:childTnLst>
                              <p:par>
                                <p:cTn id="3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4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5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7" fill="hold">
                      <p:stCondLst>
                        <p:cond delay="indefinite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1" fill="hold">
                      <p:stCondLst>
                        <p:cond delay="indefinite"/>
                      </p:stCondLst>
                      <p:childTnLst>
                        <p:par>
                          <p:cTn id="332" fill="hold">
                            <p:stCondLst>
                              <p:cond delay="0"/>
                            </p:stCondLst>
                            <p:childTnLst>
                              <p:par>
                                <p:cTn id="333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1" fill="hold">
                      <p:stCondLst>
                        <p:cond delay="indefinite"/>
                      </p:stCondLst>
                      <p:childTnLst>
                        <p:par>
                          <p:cTn id="352" fill="hold">
                            <p:stCondLst>
                              <p:cond delay="0"/>
                            </p:stCondLst>
                            <p:childTnLst>
                              <p:par>
                                <p:cTn id="35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5" fill="hold">
                      <p:stCondLst>
                        <p:cond delay="indefinite"/>
                      </p:stCondLst>
                      <p:childTnLst>
                        <p:par>
                          <p:cTn id="356" fill="hold">
                            <p:stCondLst>
                              <p:cond delay="0"/>
                            </p:stCondLst>
                            <p:childTnLst>
                              <p:par>
                                <p:cTn id="35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0" fill="hold">
                      <p:stCondLst>
                        <p:cond delay="indefinite"/>
                      </p:stCondLst>
                      <p:childTnLst>
                        <p:par>
                          <p:cTn id="361" fill="hold">
                            <p:stCondLst>
                              <p:cond delay="0"/>
                            </p:stCondLst>
                            <p:childTnLst>
                              <p:par>
                                <p:cTn id="36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3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4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6" fill="hold">
                      <p:stCondLst>
                        <p:cond delay="indefinite"/>
                      </p:stCondLst>
                      <p:childTnLst>
                        <p:par>
                          <p:cTn id="367" fill="hold">
                            <p:stCondLst>
                              <p:cond delay="0"/>
                            </p:stCondLst>
                            <p:childTnLst>
                              <p:par>
                                <p:cTn id="36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0" fill="hold">
                      <p:stCondLst>
                        <p:cond delay="indefinite"/>
                      </p:stCondLst>
                      <p:childTnLst>
                        <p:par>
                          <p:cTn id="371" fill="hold">
                            <p:stCondLst>
                              <p:cond delay="0"/>
                            </p:stCondLst>
                            <p:childTnLst>
                              <p:par>
                                <p:cTn id="372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7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0" fill="hold">
                      <p:stCondLst>
                        <p:cond delay="indefinite"/>
                      </p:stCondLst>
                      <p:childTnLst>
                        <p:par>
                          <p:cTn id="391" fill="hold">
                            <p:stCondLst>
                              <p:cond delay="0"/>
                            </p:stCondLst>
                            <p:childTnLst>
                              <p:par>
                                <p:cTn id="39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4" fill="hold">
                      <p:stCondLst>
                        <p:cond delay="indefinite"/>
                      </p:stCondLst>
                      <p:childTnLst>
                        <p:par>
                          <p:cTn id="395" fill="hold">
                            <p:stCondLst>
                              <p:cond delay="0"/>
                            </p:stCondLst>
                            <p:childTnLst>
                              <p:par>
                                <p:cTn id="39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9" fill="hold">
                      <p:stCondLst>
                        <p:cond delay="indefinite"/>
                      </p:stCondLst>
                      <p:childTnLst>
                        <p:par>
                          <p:cTn id="400" fill="hold">
                            <p:stCondLst>
                              <p:cond delay="0"/>
                            </p:stCondLst>
                            <p:childTnLst>
                              <p:par>
                                <p:cTn id="40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2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3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292</Words>
  <Application>Microsoft Office PowerPoint</Application>
  <PresentationFormat>Předvádění na obrazovce (4:3)</PresentationFormat>
  <Paragraphs>117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Podstatná jména</vt:lpstr>
      <vt:lpstr>Prezentace aplikace PowerPoint</vt:lpstr>
      <vt:lpstr>ANOTACE</vt:lpstr>
      <vt:lpstr>CITACE</vt:lpstr>
      <vt:lpstr>Podstatná jména rozdělte do skupin podle rodů</vt:lpstr>
      <vt:lpstr>Jaké je mluvnické číslo?</vt:lpstr>
      <vt:lpstr>Životný nebo neživotný?</vt:lpstr>
      <vt:lpstr>Urči podstatná jména  z textu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</dc:title>
  <dc:creator>Fukalová Hana</dc:creator>
  <cp:lastModifiedBy>Fukalová Hana</cp:lastModifiedBy>
  <cp:revision>15</cp:revision>
  <dcterms:created xsi:type="dcterms:W3CDTF">2013-03-03T08:38:45Z</dcterms:created>
  <dcterms:modified xsi:type="dcterms:W3CDTF">2013-03-05T20:14:50Z</dcterms:modified>
</cp:coreProperties>
</file>