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9" r:id="rId4"/>
    <p:sldId id="270" r:id="rId5"/>
    <p:sldId id="265" r:id="rId6"/>
    <p:sldId id="266" r:id="rId7"/>
    <p:sldId id="261" r:id="rId8"/>
    <p:sldId id="271" r:id="rId9"/>
    <p:sldId id="272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543000"/>
              </p:ext>
            </p:extLst>
          </p:nvPr>
        </p:nvGraphicFramePr>
        <p:xfrm>
          <a:off x="1223082" y="1628800"/>
          <a:ext cx="6984776" cy="5134024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 procvičení učiva o objemu a povrchu těles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 a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její aplikace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Geometrie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 rovině a prostoru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vypočítat objem a povrch těles a využívat  je</a:t>
                      </a:r>
                    </a:p>
                    <a:p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v praxi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Těleso,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krychle, hranol, objem, povrch,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6. 3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. 2013                           </a:t>
                      </a:r>
                      <a:r>
                        <a:rPr lang="cs-CZ" sz="1100" dirty="0">
                          <a:effectLst/>
                        </a:rPr>
                        <a:t>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EU_42_sada1_05_M_Tělesa_2_Šeb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Procvičování  objemu těles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50396" y="5237179"/>
            <a:ext cx="2129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= a. a. 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978" y="4713959"/>
            <a:ext cx="26059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Objem  krychle:</a:t>
            </a:r>
            <a:endParaRPr lang="cs-CZ" sz="2800" dirty="0"/>
          </a:p>
        </p:txBody>
      </p:sp>
      <p:sp>
        <p:nvSpPr>
          <p:cNvPr id="3" name="Krychle 2"/>
          <p:cNvSpPr/>
          <p:nvPr/>
        </p:nvSpPr>
        <p:spPr>
          <a:xfrm>
            <a:off x="4463988" y="2018012"/>
            <a:ext cx="2772308" cy="2058615"/>
          </a:xfrm>
          <a:prstGeom prst="cub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463988" y="3961785"/>
            <a:ext cx="0" cy="5765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732240" y="3961785"/>
            <a:ext cx="0" cy="5765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226542" y="3407138"/>
            <a:ext cx="0" cy="5546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226542" y="2018013"/>
            <a:ext cx="4418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236296" y="3580593"/>
            <a:ext cx="432048" cy="2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463988" y="4394277"/>
            <a:ext cx="226825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6732240" y="3854216"/>
            <a:ext cx="494302" cy="54006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7586582" y="2018012"/>
            <a:ext cx="0" cy="16053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436096" y="4008314"/>
            <a:ext cx="324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817373" y="3730952"/>
            <a:ext cx="324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50" name="TextovéPole 49"/>
          <p:cNvSpPr txBox="1"/>
          <p:nvPr/>
        </p:nvSpPr>
        <p:spPr>
          <a:xfrm rot="16200000">
            <a:off x="7267097" y="2602694"/>
            <a:ext cx="360692" cy="457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grpSp>
        <p:nvGrpSpPr>
          <p:cNvPr id="60" name="Skupina 59"/>
          <p:cNvGrpSpPr/>
          <p:nvPr/>
        </p:nvGrpSpPr>
        <p:grpSpPr>
          <a:xfrm>
            <a:off x="915112" y="1905902"/>
            <a:ext cx="2666918" cy="2664296"/>
            <a:chOff x="895770" y="2007128"/>
            <a:chExt cx="2666918" cy="2664296"/>
          </a:xfrm>
        </p:grpSpPr>
        <p:cxnSp>
          <p:nvCxnSpPr>
            <p:cNvPr id="42" name="Přímá spojnice se šipkou 41"/>
            <p:cNvCxnSpPr/>
            <p:nvPr/>
          </p:nvCxnSpPr>
          <p:spPr>
            <a:xfrm flipV="1">
              <a:off x="2394849" y="4008315"/>
              <a:ext cx="513909" cy="529978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Skupina 58"/>
            <p:cNvGrpSpPr/>
            <p:nvPr/>
          </p:nvGrpSpPr>
          <p:grpSpPr>
            <a:xfrm>
              <a:off x="895770" y="2007128"/>
              <a:ext cx="2666918" cy="2664296"/>
              <a:chOff x="922021" y="2018013"/>
              <a:chExt cx="2666918" cy="2664296"/>
            </a:xfrm>
          </p:grpSpPr>
          <p:sp>
            <p:nvSpPr>
              <p:cNvPr id="7" name="Krychle 6"/>
              <p:cNvSpPr/>
              <p:nvPr/>
            </p:nvSpPr>
            <p:spPr>
              <a:xfrm>
                <a:off x="922021" y="2018013"/>
                <a:ext cx="1986737" cy="2088232"/>
              </a:xfrm>
              <a:prstGeom prst="cube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2868859" y="3602189"/>
                <a:ext cx="72008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2881940" y="2018013"/>
                <a:ext cx="70699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922021" y="4106245"/>
                <a:ext cx="0" cy="57606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2394849" y="4085049"/>
                <a:ext cx="0" cy="57606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TextovéPole 24"/>
              <p:cNvSpPr txBox="1"/>
              <p:nvPr/>
            </p:nvSpPr>
            <p:spPr>
              <a:xfrm>
                <a:off x="2818917" y="2600464"/>
                <a:ext cx="553998" cy="461665"/>
              </a:xfrm>
              <a:prstGeom prst="rect">
                <a:avLst/>
              </a:prstGeom>
              <a:noFill/>
            </p:spPr>
            <p:txBody>
              <a:bodyPr vert="vert270" wrap="square" rtlCol="0">
                <a:spAutoFit/>
              </a:bodyPr>
              <a:lstStyle/>
              <a:p>
                <a:r>
                  <a:rPr lang="cs-CZ" sz="2400" dirty="0" smtClean="0"/>
                  <a:t>a</a:t>
                </a:r>
                <a:endParaRPr lang="cs-CZ" sz="2400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1486344" y="4076628"/>
                <a:ext cx="32403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a</a:t>
                </a:r>
                <a:endParaRPr lang="cs-CZ" sz="2400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2494881" y="3777046"/>
                <a:ext cx="32403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a</a:t>
                </a:r>
                <a:endParaRPr lang="cs-CZ" sz="2400" dirty="0"/>
              </a:p>
            </p:txBody>
          </p:sp>
          <p:cxnSp>
            <p:nvCxnSpPr>
              <p:cNvPr id="45" name="Přímá spojnice se šipkou 44"/>
              <p:cNvCxnSpPr/>
              <p:nvPr/>
            </p:nvCxnSpPr>
            <p:spPr>
              <a:xfrm flipV="1">
                <a:off x="3372915" y="2018013"/>
                <a:ext cx="0" cy="1573378"/>
              </a:xfrm>
              <a:prstGeom prst="straightConnector1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se šipkou 46"/>
              <p:cNvCxnSpPr/>
              <p:nvPr/>
            </p:nvCxnSpPr>
            <p:spPr>
              <a:xfrm>
                <a:off x="922021" y="4538293"/>
                <a:ext cx="1472828" cy="0"/>
              </a:xfrm>
              <a:prstGeom prst="straightConnector1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2908758" y="3623384"/>
                <a:ext cx="0" cy="57606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1" name="TextovéPole 60"/>
          <p:cNvSpPr txBox="1"/>
          <p:nvPr/>
        </p:nvSpPr>
        <p:spPr>
          <a:xfrm>
            <a:off x="4661376" y="4713959"/>
            <a:ext cx="26059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Objem  hranolu: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695139" y="5237179"/>
            <a:ext cx="2129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= a. b. c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187624" y="1124744"/>
            <a:ext cx="17927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Krychle</a:t>
            </a:r>
            <a:endParaRPr lang="cs-CZ" sz="32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164040" y="1116724"/>
            <a:ext cx="17927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Hranol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7732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61" grpId="0"/>
      <p:bldP spid="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6754" y="450142"/>
            <a:ext cx="69030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Zopakujme si:  </a:t>
            </a:r>
          </a:p>
          <a:p>
            <a:r>
              <a:rPr lang="cs-CZ" sz="3600" b="1" dirty="0" smtClean="0"/>
              <a:t>Jednotky objemu </a:t>
            </a:r>
            <a:endParaRPr lang="cs-CZ" sz="36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871406" y="1650472"/>
            <a:ext cx="2232248" cy="646331"/>
            <a:chOff x="1691680" y="1650471"/>
            <a:chExt cx="2232248" cy="646331"/>
          </a:xfrm>
        </p:grpSpPr>
        <p:sp>
          <p:nvSpPr>
            <p:cNvPr id="5" name="Obdélník 4"/>
            <p:cNvSpPr/>
            <p:nvPr/>
          </p:nvSpPr>
          <p:spPr>
            <a:xfrm>
              <a:off x="1691680" y="1650471"/>
              <a:ext cx="1358064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dirty="0" smtClean="0"/>
                <a:t>1 m </a:t>
              </a:r>
              <a:r>
                <a:rPr lang="cs-CZ" sz="3600" baseline="30000" dirty="0" smtClean="0"/>
                <a:t>3   </a:t>
              </a:r>
              <a:endParaRPr lang="cs-CZ" sz="3600" baseline="30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987824" y="184482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=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5478850" y="1650471"/>
            <a:ext cx="29578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1000000 cm </a:t>
            </a:r>
            <a:r>
              <a:rPr lang="cs-CZ" sz="3600" baseline="30000" dirty="0" smtClean="0"/>
              <a:t>3   </a:t>
            </a:r>
            <a:endParaRPr lang="cs-CZ" sz="3600" baseline="300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871406" y="2702347"/>
            <a:ext cx="1872297" cy="646331"/>
            <a:chOff x="1691680" y="2708920"/>
            <a:chExt cx="1872297" cy="646331"/>
          </a:xfrm>
        </p:grpSpPr>
        <p:sp>
          <p:nvSpPr>
            <p:cNvPr id="9" name="Obdélník 8"/>
            <p:cNvSpPr/>
            <p:nvPr/>
          </p:nvSpPr>
          <p:spPr>
            <a:xfrm>
              <a:off x="1691680" y="2708920"/>
              <a:ext cx="1358064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dirty="0" smtClean="0"/>
                <a:t>1 m </a:t>
              </a:r>
              <a:r>
                <a:rPr lang="cs-CZ" sz="3600" baseline="30000" dirty="0" smtClean="0"/>
                <a:t>3   </a:t>
              </a:r>
              <a:endParaRPr lang="cs-CZ" sz="3600" baseline="300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017277" y="2847419"/>
              <a:ext cx="5467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=</a:t>
              </a:r>
              <a:endParaRPr lang="cs-CZ" dirty="0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5580112" y="2592978"/>
            <a:ext cx="23022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1000 dm </a:t>
            </a:r>
            <a:r>
              <a:rPr lang="cs-CZ" sz="3600" baseline="30000" dirty="0" smtClean="0"/>
              <a:t>3   </a:t>
            </a:r>
            <a:endParaRPr lang="cs-CZ" sz="3600" baseline="30000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897923" y="3654181"/>
            <a:ext cx="2305267" cy="646331"/>
            <a:chOff x="1763688" y="4005063"/>
            <a:chExt cx="2305267" cy="646331"/>
          </a:xfrm>
        </p:grpSpPr>
        <p:sp>
          <p:nvSpPr>
            <p:cNvPr id="12" name="Obdélník 11"/>
            <p:cNvSpPr/>
            <p:nvPr/>
          </p:nvSpPr>
          <p:spPr>
            <a:xfrm>
              <a:off x="1763688" y="4005063"/>
              <a:ext cx="1600118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dirty="0" smtClean="0"/>
                <a:t>1 dm </a:t>
              </a:r>
              <a:r>
                <a:rPr lang="cs-CZ" sz="3600" baseline="30000" dirty="0" smtClean="0"/>
                <a:t>3   </a:t>
              </a:r>
              <a:endParaRPr lang="cs-CZ" sz="3600" baseline="300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132851" y="4130762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=</a:t>
              </a:r>
              <a:endParaRPr lang="cs-CZ" dirty="0"/>
            </a:p>
          </p:txBody>
        </p:sp>
      </p:grpSp>
      <p:sp>
        <p:nvSpPr>
          <p:cNvPr id="14" name="Obdélník 13"/>
          <p:cNvSpPr/>
          <p:nvPr/>
        </p:nvSpPr>
        <p:spPr>
          <a:xfrm>
            <a:off x="2635602" y="3654181"/>
            <a:ext cx="17443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 l (litr)</a:t>
            </a:r>
            <a:r>
              <a:rPr lang="cs-CZ" sz="3600" baseline="30000" dirty="0" smtClean="0"/>
              <a:t>   </a:t>
            </a:r>
            <a:endParaRPr lang="cs-CZ" sz="3600" baseline="30000" dirty="0"/>
          </a:p>
        </p:txBody>
      </p:sp>
      <p:sp>
        <p:nvSpPr>
          <p:cNvPr id="18" name="Obdélník 17"/>
          <p:cNvSpPr/>
          <p:nvPr/>
        </p:nvSpPr>
        <p:spPr>
          <a:xfrm>
            <a:off x="894281" y="4458181"/>
            <a:ext cx="15760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100 l = </a:t>
            </a:r>
            <a:r>
              <a:rPr lang="cs-CZ" sz="3200" baseline="30000" dirty="0" smtClean="0"/>
              <a:t>   </a:t>
            </a:r>
            <a:endParaRPr lang="cs-CZ" sz="3200" baseline="30000" dirty="0"/>
          </a:p>
        </p:txBody>
      </p:sp>
      <p:sp>
        <p:nvSpPr>
          <p:cNvPr id="19" name="Obdélník 18"/>
          <p:cNvSpPr/>
          <p:nvPr/>
        </p:nvSpPr>
        <p:spPr>
          <a:xfrm>
            <a:off x="2482120" y="4465113"/>
            <a:ext cx="28444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1 hl (hektolitr) </a:t>
            </a:r>
            <a:r>
              <a:rPr lang="cs-CZ" sz="3200" baseline="30000" dirty="0" smtClean="0"/>
              <a:t>   </a:t>
            </a:r>
            <a:endParaRPr lang="cs-CZ" sz="3200" baseline="30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64103" y="1788970"/>
            <a:ext cx="2777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 cm . 100 cm . 100 cm  =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05972" y="2869977"/>
            <a:ext cx="2777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dm . 10 dm . 10 dm 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34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4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2809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Úkol 1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Dva kamarádi chovají rybky. Petrovo  akvárium je  krychlové</a:t>
            </a:r>
            <a:r>
              <a:rPr lang="cs-CZ" sz="2800" dirty="0"/>
              <a:t> </a:t>
            </a:r>
            <a:r>
              <a:rPr lang="cs-CZ" sz="2800" dirty="0" smtClean="0"/>
              <a:t>o hraně </a:t>
            </a:r>
            <a:r>
              <a:rPr lang="cs-CZ" sz="2800" dirty="0"/>
              <a:t>5</a:t>
            </a:r>
            <a:r>
              <a:rPr lang="cs-CZ" sz="2800" dirty="0" smtClean="0"/>
              <a:t>0 cm. Pavlovo má tvar hranolu. Jeho rozměry jsou 60 cm na délku, 30 cm na šířku a 20 cm na výšku. Kolik litrů vody je v obou akváriích?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7830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11600"/>
            <a:ext cx="842493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2:</a:t>
            </a:r>
          </a:p>
          <a:p>
            <a:r>
              <a:rPr lang="cs-CZ" sz="3200" dirty="0" smtClean="0"/>
              <a:t>Pro opravu vodovodního potrubí bylo nutno vyhloubit jámu hlubokou </a:t>
            </a:r>
            <a:r>
              <a:rPr lang="cs-CZ" sz="3200" dirty="0"/>
              <a:t>3</a:t>
            </a:r>
            <a:r>
              <a:rPr lang="cs-CZ" sz="3200" dirty="0" smtClean="0"/>
              <a:t> m, dlouhou 6 m, širokou 4 m.</a:t>
            </a:r>
            <a:r>
              <a:rPr lang="cs-CZ" sz="3200" dirty="0"/>
              <a:t> </a:t>
            </a:r>
            <a:r>
              <a:rPr lang="cs-CZ" sz="3200" dirty="0" smtClean="0"/>
              <a:t>Jak dlouho trvalo bagristovi</a:t>
            </a:r>
            <a:r>
              <a:rPr lang="cs-CZ" sz="3200" dirty="0"/>
              <a:t> </a:t>
            </a:r>
            <a:r>
              <a:rPr lang="cs-CZ" sz="3200" dirty="0" smtClean="0"/>
              <a:t>vyhloubení jámy, když za hodinu vybagruje 18 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zeminy? </a:t>
            </a:r>
            <a:endParaRPr lang="cs-CZ" sz="3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74320"/>
            <a:ext cx="3096250" cy="2167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669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49694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3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Jak dlouho se bude napouštět bazén o rozměrech: </a:t>
            </a:r>
          </a:p>
          <a:p>
            <a:r>
              <a:rPr lang="cs-CZ" sz="3200" dirty="0" smtClean="0"/>
              <a:t>délka 25 m, šířka 16 m  a hloubka 2 m, když za  </a:t>
            </a:r>
          </a:p>
          <a:p>
            <a:r>
              <a:rPr lang="cs-CZ" sz="3200" dirty="0" smtClean="0"/>
              <a:t>1 hodinu přiteče do bazénu 4 přítoky 100000 litrů vody?</a:t>
            </a:r>
          </a:p>
          <a:p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010" y="3595668"/>
            <a:ext cx="3457733" cy="259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678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0307"/>
            <a:ext cx="27363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1</a:t>
            </a:r>
            <a:r>
              <a:rPr lang="cs-CZ" sz="3200" dirty="0" smtClean="0"/>
              <a:t>: řešení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23435" y="1700808"/>
            <a:ext cx="40324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5 . 5 . 5</a:t>
            </a:r>
          </a:p>
          <a:p>
            <a:r>
              <a:rPr lang="cs-CZ" sz="2800" dirty="0"/>
              <a:t>V</a:t>
            </a:r>
            <a:r>
              <a:rPr lang="cs-CZ" sz="2800" baseline="-25000" dirty="0"/>
              <a:t>1 </a:t>
            </a:r>
            <a:r>
              <a:rPr lang="cs-CZ" sz="2800" dirty="0" smtClean="0"/>
              <a:t>=  125</a:t>
            </a:r>
          </a:p>
          <a:p>
            <a:r>
              <a:rPr lang="cs-CZ" sz="2800" dirty="0" smtClean="0"/>
              <a:t>V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= 125 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 = 125 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99414" y="985082"/>
            <a:ext cx="40289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převod: 10 cm = 1 dm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249343" y="985082"/>
            <a:ext cx="17155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1dm</a:t>
            </a:r>
            <a:r>
              <a:rPr lang="cs-CZ" sz="2800" baseline="30000" dirty="0"/>
              <a:t>3</a:t>
            </a:r>
            <a:r>
              <a:rPr lang="cs-CZ" sz="2800" dirty="0"/>
              <a:t> = 1 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249478" y="3319620"/>
            <a:ext cx="409788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</a:t>
            </a:r>
            <a:r>
              <a:rPr lang="cs-CZ" sz="2800" dirty="0"/>
              <a:t>6</a:t>
            </a:r>
            <a:r>
              <a:rPr lang="cs-CZ" sz="2800" dirty="0" smtClean="0"/>
              <a:t> . 3 . </a:t>
            </a:r>
            <a:r>
              <a:rPr lang="cs-CZ" sz="2800" dirty="0"/>
              <a:t>2</a:t>
            </a:r>
            <a:endParaRPr lang="cs-CZ" sz="2800" dirty="0" smtClean="0"/>
          </a:p>
          <a:p>
            <a:r>
              <a:rPr lang="cs-CZ" sz="2800" dirty="0" smtClean="0"/>
              <a:t>V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 36</a:t>
            </a:r>
          </a:p>
          <a:p>
            <a:r>
              <a:rPr lang="cs-CZ" sz="2800" dirty="0" smtClean="0"/>
              <a:t>V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36 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 = 36 l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81577" y="985082"/>
            <a:ext cx="5600265" cy="5232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896162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V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V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 125 + 36</a:t>
            </a:r>
          </a:p>
          <a:p>
            <a:r>
              <a:rPr lang="cs-CZ" sz="2800" dirty="0" smtClean="0"/>
              <a:t>V 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= 161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99592" y="5949280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 obou akváriích je 161 litrů vody.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5522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11600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2</a:t>
            </a:r>
            <a:r>
              <a:rPr lang="cs-CZ" sz="3200" dirty="0" smtClean="0"/>
              <a:t>: řešení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00808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 . b . </a:t>
            </a:r>
            <a:r>
              <a:rPr lang="cs-CZ" sz="2800" dirty="0"/>
              <a:t>c</a:t>
            </a:r>
            <a:endParaRPr lang="cs-CZ" sz="2800" dirty="0" smtClean="0"/>
          </a:p>
          <a:p>
            <a:r>
              <a:rPr lang="cs-CZ" sz="2800" dirty="0" smtClean="0"/>
              <a:t>V = 6 . 4 . 3</a:t>
            </a:r>
          </a:p>
          <a:p>
            <a:r>
              <a:rPr lang="cs-CZ" sz="2800" dirty="0" smtClean="0"/>
              <a:t>V = 72 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7869" y="4779846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Bagristovi trvala práce 4 hodiny.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4948" y="3429000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za 1 hod ... 18 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93658" y="4031486"/>
            <a:ext cx="2124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72 : 18 = 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415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3529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3</a:t>
            </a:r>
            <a:r>
              <a:rPr lang="cs-CZ" sz="3200" dirty="0" smtClean="0"/>
              <a:t>: řešení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612454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 = </a:t>
            </a:r>
            <a:r>
              <a:rPr lang="cs-CZ" sz="2800" dirty="0" smtClean="0"/>
              <a:t>a. b . c</a:t>
            </a:r>
            <a:endParaRPr lang="cs-CZ" sz="2800" dirty="0"/>
          </a:p>
          <a:p>
            <a:r>
              <a:rPr lang="cs-CZ" sz="2800" dirty="0" smtClean="0"/>
              <a:t>V = 25 . 16 . 2</a:t>
            </a:r>
          </a:p>
          <a:p>
            <a:r>
              <a:rPr lang="cs-CZ" sz="2800" dirty="0" smtClean="0"/>
              <a:t>V = 800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</a:t>
            </a:r>
            <a:r>
              <a:rPr lang="cs-CZ" sz="2800" baseline="30000" dirty="0" smtClean="0"/>
              <a:t> </a:t>
            </a:r>
            <a:r>
              <a:rPr lang="cs-CZ" sz="2800" dirty="0" smtClean="0"/>
              <a:t>= 800000 dm</a:t>
            </a:r>
            <a:r>
              <a:rPr lang="cs-CZ" sz="2800" baseline="30000" dirty="0" smtClean="0"/>
              <a:t>3 </a:t>
            </a:r>
            <a:r>
              <a:rPr lang="cs-CZ" sz="2800" dirty="0" smtClean="0"/>
              <a:t> =  800000 l</a:t>
            </a:r>
            <a:endParaRPr lang="cs-CZ" sz="2800" baseline="30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43713" y="3933056"/>
            <a:ext cx="61203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 1 hodinu nateče 100000 litrů.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713" y="5543654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Bazén se bude napouštět 8 hodin.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268760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převod:  1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= 1000 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= 1000 l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0427" y="4674872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800000 : 100000  = 8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306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80117" y="1052736"/>
            <a:ext cx="1775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3861" y="1628800"/>
            <a:ext cx="6672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 </a:t>
            </a:r>
            <a:r>
              <a:rPr lang="cs-CZ" dirty="0" smtClean="0"/>
              <a:t>autor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225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1349</TotalTime>
  <Words>400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130</cp:revision>
  <dcterms:created xsi:type="dcterms:W3CDTF">2012-12-02T19:48:14Z</dcterms:created>
  <dcterms:modified xsi:type="dcterms:W3CDTF">2013-03-05T21:21:53Z</dcterms:modified>
</cp:coreProperties>
</file>