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2" r:id="rId3"/>
    <p:sldId id="268" r:id="rId4"/>
    <p:sldId id="269" r:id="rId5"/>
    <p:sldId id="271" r:id="rId6"/>
    <p:sldId id="270" r:id="rId7"/>
    <p:sldId id="262" r:id="rId8"/>
    <p:sldId id="267" r:id="rId9"/>
    <p:sldId id="273" r:id="rId10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6.3.2013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6.3.2013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6.3.2013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6.3.2013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6.3.2013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6.3.2013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6.3.2013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6.3.2013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6.3.2013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6.3.2013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6.3.2013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6.3.2013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VY_32_INOVACE_06_19</a:t>
              </a:r>
              <a:r>
                <a:rPr lang="cs-CZ" sz="1200" dirty="0" smtClean="0">
                  <a:latin typeface="Calibri"/>
                </a:rPr>
                <a:t> </a:t>
              </a:r>
              <a:r>
                <a:rPr lang="cs-CZ" sz="1200" dirty="0" smtClean="0">
                  <a:latin typeface="Calibri"/>
                </a:rPr>
                <a:t>Fyzika, 6.ročník-doplňovačky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: Fyzika 6. a 7.roč.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</a:t>
            </a:r>
            <a:r>
              <a:rPr lang="cs-CZ" sz="1400" dirty="0" smtClean="0">
                <a:solidFill>
                  <a:schemeClr val="tx1"/>
                </a:solidFill>
              </a:rPr>
              <a:t>6</a:t>
            </a:r>
            <a:r>
              <a:rPr lang="cs-CZ" sz="1400" dirty="0" smtClean="0">
                <a:solidFill>
                  <a:schemeClr val="tx1"/>
                </a:solidFill>
              </a:rPr>
              <a:t>.ročníku</a:t>
            </a:r>
            <a:r>
              <a:rPr lang="cs-CZ" sz="1400" dirty="0">
                <a:solidFill>
                  <a:schemeClr val="tx1"/>
                </a:solidFill>
              </a:rPr>
              <a:t>. </a:t>
            </a:r>
            <a:r>
              <a:rPr lang="cs-CZ" sz="1400" dirty="0" smtClean="0">
                <a:solidFill>
                  <a:schemeClr val="tx1"/>
                </a:solidFill>
              </a:rPr>
              <a:t>Žáci si zábavnou </a:t>
            </a:r>
            <a:r>
              <a:rPr lang="cs-CZ" sz="1400" dirty="0" smtClean="0">
                <a:solidFill>
                  <a:schemeClr val="tx1"/>
                </a:solidFill>
              </a:rPr>
              <a:t>formou </a:t>
            </a:r>
            <a:r>
              <a:rPr lang="cs-CZ" sz="1400" dirty="0" smtClean="0">
                <a:solidFill>
                  <a:schemeClr val="tx1"/>
                </a:solidFill>
              </a:rPr>
              <a:t>např. soutěží prověří a procvičí své znalosti z fyziky na témata : 1) </a:t>
            </a:r>
            <a:r>
              <a:rPr lang="cs-CZ" sz="1400" dirty="0" smtClean="0">
                <a:solidFill>
                  <a:schemeClr val="tx1"/>
                </a:solidFill>
              </a:rPr>
              <a:t>Měření objemu tělesa </a:t>
            </a:r>
            <a:r>
              <a:rPr lang="cs-CZ" sz="1400" dirty="0" smtClean="0">
                <a:solidFill>
                  <a:schemeClr val="tx1"/>
                </a:solidFill>
              </a:rPr>
              <a:t>2</a:t>
            </a:r>
            <a:r>
              <a:rPr lang="cs-CZ" sz="1400" dirty="0" smtClean="0">
                <a:solidFill>
                  <a:schemeClr val="tx1"/>
                </a:solidFill>
              </a:rPr>
              <a:t>) </a:t>
            </a:r>
            <a:r>
              <a:rPr lang="cs-CZ" sz="1400" dirty="0" smtClean="0">
                <a:solidFill>
                  <a:schemeClr val="tx1"/>
                </a:solidFill>
              </a:rPr>
              <a:t>Hustota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3</a:t>
            </a:r>
            <a:r>
              <a:rPr lang="cs-CZ" sz="1400" dirty="0" smtClean="0">
                <a:solidFill>
                  <a:schemeClr val="tx1"/>
                </a:solidFill>
              </a:rPr>
              <a:t>) Měření času, měření teploty tělesa. </a:t>
            </a:r>
            <a:r>
              <a:rPr lang="cs-CZ" sz="1400" dirty="0" smtClean="0">
                <a:solidFill>
                  <a:schemeClr val="tx1"/>
                </a:solidFill>
              </a:rPr>
              <a:t>Pracovní listy </a:t>
            </a:r>
            <a:r>
              <a:rPr lang="cs-CZ" sz="1400" dirty="0">
                <a:solidFill>
                  <a:schemeClr val="tx1"/>
                </a:solidFill>
              </a:rPr>
              <a:t>lze použít i v tištěné podobě. Učební materiál je určen pro práci na interaktivní tabuli.</a:t>
            </a:r>
          </a:p>
          <a:p>
            <a:pPr lvl="0"/>
            <a:r>
              <a:rPr lang="cs-CZ" sz="1400" dirty="0"/>
              <a:t>Autor : </a:t>
            </a:r>
            <a:r>
              <a:rPr lang="cs-CZ" sz="1400" dirty="0" smtClean="0"/>
              <a:t>Jiří </a:t>
            </a:r>
            <a:r>
              <a:rPr lang="cs-CZ" sz="1400" dirty="0"/>
              <a:t>Toman</a:t>
            </a:r>
          </a:p>
          <a:p>
            <a:pPr lvl="0"/>
            <a:r>
              <a:rPr lang="cs-CZ" sz="1400" dirty="0"/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procvičí formou doplňovaček znalosti získané z učiva v předchozích hodinách. 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/>
              <a:t>Speciální potřeby : </a:t>
            </a:r>
            <a:r>
              <a:rPr lang="cs-CZ" sz="1400" dirty="0" smtClean="0"/>
              <a:t>Tabulky</a:t>
            </a:r>
            <a:endParaRPr lang="cs-CZ" sz="1400" dirty="0"/>
          </a:p>
          <a:p>
            <a:pPr lvl="0"/>
            <a:r>
              <a:rPr lang="cs-CZ" sz="1400" dirty="0"/>
              <a:t>Druh učebního materiálu : prezentace a pracovní list</a:t>
            </a:r>
          </a:p>
          <a:p>
            <a:pPr lvl="0"/>
            <a:r>
              <a:rPr lang="cs-CZ" sz="1400" dirty="0"/>
              <a:t>Cílová skupina : žák</a:t>
            </a:r>
          </a:p>
          <a:p>
            <a:pPr lvl="0"/>
            <a:r>
              <a:rPr lang="cs-CZ" sz="1400" dirty="0"/>
              <a:t>Stupeň a </a:t>
            </a:r>
            <a:r>
              <a:rPr lang="cs-CZ" sz="1400" dirty="0" smtClean="0"/>
              <a:t>typ </a:t>
            </a:r>
            <a:r>
              <a:rPr lang="cs-CZ" sz="1400" dirty="0"/>
              <a:t>vzdělávání : základní vzdělávání 2. stupeň </a:t>
            </a:r>
            <a:r>
              <a:rPr lang="cs-CZ" sz="1400" dirty="0" smtClean="0"/>
              <a:t>2.období</a:t>
            </a:r>
            <a:r>
              <a:rPr lang="cs-CZ" sz="1400" dirty="0"/>
              <a:t>, věková skupina : </a:t>
            </a:r>
            <a:r>
              <a:rPr lang="cs-CZ" sz="1400" dirty="0" smtClean="0"/>
              <a:t>12- 13 </a:t>
            </a:r>
            <a:r>
              <a:rPr lang="cs-CZ" sz="1400" dirty="0" smtClean="0"/>
              <a:t>let</a:t>
            </a:r>
          </a:p>
          <a:p>
            <a:pPr lvl="0"/>
            <a:r>
              <a:rPr lang="cs-CZ" sz="1400" dirty="0" smtClean="0"/>
              <a:t>Žáci reagovali a pracovali dle očekávání.             </a:t>
            </a:r>
            <a:endParaRPr lang="cs-CZ" sz="1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>
            <a:pPr lvl="0" hangingPunct="0">
              <a:buNone/>
            </a:pPr>
            <a:r>
              <a:rPr lang="cs-CZ" sz="3200" dirty="0" smtClean="0">
                <a:solidFill>
                  <a:srgbClr val="2323DC"/>
                </a:solidFill>
                <a:latin typeface="Arial" pitchFamily="18"/>
              </a:rPr>
              <a:t> </a:t>
            </a: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Doplňovačka 6.5 </a:t>
            </a:r>
            <a:r>
              <a:rPr lang="cs-CZ" sz="2400" dirty="0" smtClean="0">
                <a:solidFill>
                  <a:schemeClr val="tx1"/>
                </a:solidFill>
                <a:latin typeface="Arial" pitchFamily="18"/>
              </a:rPr>
              <a:t>-pracovní list</a:t>
            </a: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/>
            </a:r>
            <a:br>
              <a:rPr lang="cs-CZ" sz="24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400" dirty="0" smtClean="0">
                <a:solidFill>
                  <a:schemeClr val="tx1"/>
                </a:solidFill>
                <a:latin typeface="Arial" pitchFamily="18"/>
              </a:rPr>
              <a:t>Tajenka: Válec používaný k určování objemu těles</a:t>
            </a:r>
            <a:endParaRPr lang="cs-CZ" sz="2400" dirty="0">
              <a:solidFill>
                <a:schemeClr val="tx1"/>
              </a:solidFill>
              <a:latin typeface="Arial" pitchFamily="18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5040560"/>
          </a:xfrm>
        </p:spPr>
        <p:txBody>
          <a:bodyPr/>
          <a:lstStyle/>
          <a:p>
            <a:pPr>
              <a:lnSpc>
                <a:spcPct val="80000"/>
              </a:lnSpc>
              <a:buNone/>
            </a:pPr>
            <a:r>
              <a:rPr lang="cs-CZ" dirty="0" smtClean="0"/>
              <a:t>                                         </a:t>
            </a:r>
            <a:r>
              <a:rPr lang="cs-CZ" sz="1800" dirty="0" smtClean="0"/>
              <a:t>1.Fyzikální veličina označená V.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2. 1 litr je jeden …….. Krychlový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3. 1 cm</a:t>
            </a:r>
            <a:r>
              <a:rPr lang="cs-CZ" sz="1800" baseline="30000" dirty="0" smtClean="0"/>
              <a:t>3</a:t>
            </a:r>
            <a:r>
              <a:rPr lang="cs-CZ" sz="1800" dirty="0" smtClean="0"/>
              <a:t> je jeden …….. .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4. Zjišťování velikosti fyzikální 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      veličiny.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 5. Základní jednotka délky.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 6. Při měření objemu nás zajímá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  měřící rozsah …….. .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 7. V mezinárodní soustavě 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    jednotek je základní jednotkou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   objemu 1 metr……..(pozpátku)</a:t>
            </a:r>
            <a:endParaRPr lang="cs-CZ" sz="18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3528" y="1772816"/>
          <a:ext cx="4608508" cy="4063997"/>
        </p:xfrm>
        <a:graphic>
          <a:graphicData uri="http://schemas.openxmlformats.org/drawingml/2006/table">
            <a:tbl>
              <a:tblPr/>
              <a:tblGrid>
                <a:gridCol w="326032"/>
                <a:gridCol w="326032"/>
                <a:gridCol w="326032"/>
                <a:gridCol w="326032"/>
                <a:gridCol w="326032"/>
                <a:gridCol w="326032"/>
                <a:gridCol w="326032"/>
                <a:gridCol w="326032"/>
                <a:gridCol w="326032"/>
                <a:gridCol w="326032"/>
                <a:gridCol w="340080"/>
                <a:gridCol w="360040"/>
                <a:gridCol w="372721"/>
                <a:gridCol w="275347"/>
              </a:tblGrid>
              <a:tr h="580571"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>1</a:t>
                      </a: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/>
                      </a:r>
                      <a:br>
                        <a:rPr lang="cs-CZ" sz="1600" b="1" dirty="0">
                          <a:latin typeface="Arial"/>
                        </a:rPr>
                      </a:b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smtClean="0">
                          <a:latin typeface="Arial"/>
                        </a:rPr>
                        <a:t/>
                      </a:r>
                      <a:br>
                        <a:rPr lang="cs-CZ" sz="1600" b="1" smtClean="0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smtClean="0">
                          <a:latin typeface="Arial"/>
                        </a:rPr>
                        <a:t/>
                      </a:r>
                      <a:br>
                        <a:rPr lang="cs-CZ" sz="1600" b="1" smtClean="0">
                          <a:latin typeface="Arial"/>
                        </a:rPr>
                      </a:b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smtClean="0">
                          <a:latin typeface="Arial"/>
                        </a:rPr>
                        <a:t/>
                      </a:r>
                      <a:br>
                        <a:rPr lang="cs-CZ" sz="1600" b="1" smtClean="0">
                          <a:latin typeface="Arial"/>
                        </a:rPr>
                      </a:b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2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3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/>
                      </a:r>
                      <a:br>
                        <a:rPr lang="cs-CZ" sz="1600" b="1" dirty="0">
                          <a:latin typeface="Arial"/>
                        </a:rPr>
                      </a:b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4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/>
                      </a:r>
                      <a:br>
                        <a:rPr lang="cs-CZ" sz="1600" b="1" dirty="0">
                          <a:latin typeface="Arial"/>
                        </a:rPr>
                      </a:b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/>
                      </a:r>
                      <a:br>
                        <a:rPr lang="cs-CZ" sz="1600" b="1" dirty="0">
                          <a:latin typeface="Arial"/>
                        </a:rPr>
                      </a:b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smtClean="0">
                          <a:latin typeface="Arial"/>
                        </a:rPr>
                        <a:t/>
                      </a:r>
                      <a:br>
                        <a:rPr lang="cs-CZ" sz="1600" b="1" smtClean="0">
                          <a:latin typeface="Arial"/>
                        </a:rPr>
                      </a:b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smtClean="0">
                          <a:latin typeface="Arial"/>
                        </a:rPr>
                        <a:t/>
                      </a:r>
                      <a:br>
                        <a:rPr lang="cs-CZ" sz="1600" b="1" smtClean="0">
                          <a:latin typeface="Arial"/>
                        </a:rPr>
                      </a:b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latin typeface="Arial"/>
                        </a:rPr>
                        <a:t/>
                      </a:r>
                      <a:br>
                        <a:rPr lang="cs-CZ" sz="1600" b="1" dirty="0" smtClean="0">
                          <a:latin typeface="Arial"/>
                        </a:rPr>
                      </a:b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5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smtClean="0">
                          <a:latin typeface="Arial"/>
                        </a:rPr>
                        <a:t/>
                      </a:r>
                      <a:br>
                        <a:rPr lang="cs-CZ" sz="1600" b="1" smtClean="0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smtClean="0">
                          <a:latin typeface="Arial"/>
                        </a:rPr>
                        <a:t/>
                      </a:r>
                      <a:br>
                        <a:rPr lang="cs-CZ" sz="1600" b="1" smtClean="0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smtClean="0">
                          <a:latin typeface="Arial"/>
                        </a:rPr>
                        <a:t/>
                      </a:r>
                      <a:br>
                        <a:rPr lang="cs-CZ" sz="1600" b="1" smtClean="0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smtClean="0">
                          <a:latin typeface="Arial"/>
                        </a:rPr>
                        <a:t/>
                      </a:r>
                      <a:br>
                        <a:rPr lang="cs-CZ" sz="1600" b="1" smtClean="0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smtClean="0">
                          <a:latin typeface="Arial"/>
                        </a:rPr>
                        <a:t/>
                      </a:r>
                      <a:br>
                        <a:rPr lang="cs-CZ" sz="1600" b="1" smtClean="0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smtClean="0">
                          <a:latin typeface="Arial"/>
                        </a:rPr>
                        <a:t/>
                      </a:r>
                      <a:br>
                        <a:rPr lang="cs-CZ" sz="1600" b="1" smtClean="0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smtClean="0">
                          <a:latin typeface="Arial"/>
                        </a:rPr>
                        <a:t/>
                      </a:r>
                      <a:br>
                        <a:rPr lang="cs-CZ" sz="1600" b="1" smtClean="0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6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smtClean="0">
                          <a:latin typeface="Arial"/>
                        </a:rPr>
                        <a:t/>
                      </a:r>
                      <a:br>
                        <a:rPr lang="cs-CZ" sz="1600" b="1" smtClean="0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smtClean="0">
                          <a:latin typeface="Arial"/>
                        </a:rPr>
                        <a:t/>
                      </a:r>
                      <a:br>
                        <a:rPr lang="cs-CZ" sz="1600" b="1" smtClean="0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smtClean="0">
                          <a:latin typeface="Arial"/>
                        </a:rPr>
                        <a:t/>
                      </a:r>
                      <a:br>
                        <a:rPr lang="cs-CZ" sz="1600" b="1" smtClean="0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smtClean="0">
                          <a:latin typeface="Arial"/>
                        </a:rPr>
                        <a:t/>
                      </a:r>
                      <a:br>
                        <a:rPr lang="cs-CZ" sz="1600" b="1" smtClean="0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7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smtClean="0">
                          <a:latin typeface="Arial"/>
                        </a:rPr>
                        <a:t/>
                      </a:r>
                      <a:br>
                        <a:rPr lang="cs-CZ" sz="1600" b="1" smtClean="0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>
            <a:pPr lvl="0" hangingPunct="0">
              <a:buNone/>
            </a:pP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 Doplňovačka 6.5 </a:t>
            </a:r>
            <a:r>
              <a:rPr lang="cs-CZ" sz="2400" dirty="0" smtClean="0">
                <a:solidFill>
                  <a:srgbClr val="FF0000"/>
                </a:solidFill>
                <a:latin typeface="Arial" pitchFamily="18"/>
              </a:rPr>
              <a:t>- řešení</a:t>
            </a: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/>
            </a:r>
            <a:br>
              <a:rPr lang="cs-CZ" sz="24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400" dirty="0" smtClean="0">
                <a:solidFill>
                  <a:schemeClr val="tx1"/>
                </a:solidFill>
                <a:latin typeface="Arial" pitchFamily="18"/>
              </a:rPr>
              <a:t>Tajenka: ODMĚRNÝ</a:t>
            </a:r>
            <a:endParaRPr lang="cs-CZ" sz="2400" dirty="0">
              <a:solidFill>
                <a:schemeClr val="tx1"/>
              </a:solidFill>
              <a:latin typeface="Arial" pitchFamily="18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5040560"/>
          </a:xfrm>
        </p:spPr>
        <p:txBody>
          <a:bodyPr/>
          <a:lstStyle/>
          <a:p>
            <a:pPr>
              <a:lnSpc>
                <a:spcPct val="80000"/>
              </a:lnSpc>
              <a:buNone/>
            </a:pPr>
            <a:r>
              <a:rPr lang="cs-CZ" dirty="0" smtClean="0"/>
              <a:t>                                         </a:t>
            </a:r>
            <a:r>
              <a:rPr lang="cs-CZ" sz="1800" dirty="0" smtClean="0"/>
              <a:t>1.Fyzikální veličina označená V.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2. 1 litr je jeden …….. Krychlový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3. 1 cm</a:t>
            </a:r>
            <a:r>
              <a:rPr lang="cs-CZ" sz="1800" baseline="30000" dirty="0" smtClean="0"/>
              <a:t>3</a:t>
            </a:r>
            <a:r>
              <a:rPr lang="cs-CZ" sz="1800" dirty="0" smtClean="0"/>
              <a:t> je jeden …….. .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4. Zjišťování velikosti fyzikální 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      veličiny.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 5. Základní jednotka délky.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 6. Při měření objemu nás zajímá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  měřící rozsah …….. .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 7. V mezinárodní soustavě 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    jednotek je základní jednotkou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          objemu 1 metr……..(pozpátku)</a:t>
            </a:r>
            <a:endParaRPr lang="cs-CZ" sz="18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3528" y="1772816"/>
          <a:ext cx="4608508" cy="4063997"/>
        </p:xfrm>
        <a:graphic>
          <a:graphicData uri="http://schemas.openxmlformats.org/drawingml/2006/table">
            <a:tbl>
              <a:tblPr/>
              <a:tblGrid>
                <a:gridCol w="326032"/>
                <a:gridCol w="326032"/>
                <a:gridCol w="326032"/>
                <a:gridCol w="326032"/>
                <a:gridCol w="326032"/>
                <a:gridCol w="326032"/>
                <a:gridCol w="326032"/>
                <a:gridCol w="326032"/>
                <a:gridCol w="326032"/>
                <a:gridCol w="326032"/>
                <a:gridCol w="485293"/>
                <a:gridCol w="293774"/>
                <a:gridCol w="293774"/>
                <a:gridCol w="275347"/>
              </a:tblGrid>
              <a:tr h="580571"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>1</a:t>
                      </a: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/>
                      </a:r>
                      <a:br>
                        <a:rPr lang="cs-CZ" sz="1600" b="1" dirty="0">
                          <a:latin typeface="Arial"/>
                        </a:rPr>
                      </a:b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>O</a:t>
                      </a: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B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J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E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M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/>
                      </a:r>
                      <a:br>
                        <a:rPr lang="cs-CZ" sz="1600" b="1" dirty="0">
                          <a:latin typeface="Arial"/>
                        </a:rPr>
                      </a:b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/>
                      </a:r>
                      <a:br>
                        <a:rPr lang="cs-CZ" sz="1600" b="1" dirty="0">
                          <a:latin typeface="Arial"/>
                        </a:rPr>
                      </a:b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2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>D</a:t>
                      </a: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E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C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I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M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E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T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R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3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>M</a:t>
                      </a: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I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L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I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L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I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T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latin typeface="Arial"/>
                        </a:rPr>
                        <a:t>R</a:t>
                      </a: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4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/>
                      </a:r>
                      <a:br>
                        <a:rPr lang="cs-CZ" sz="1600" b="1" dirty="0">
                          <a:latin typeface="Arial"/>
                        </a:rPr>
                      </a:b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/>
                      </a:r>
                      <a:br>
                        <a:rPr lang="cs-CZ" sz="1600" b="1" dirty="0">
                          <a:latin typeface="Arial"/>
                        </a:rPr>
                      </a:b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M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>Ě</a:t>
                      </a: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Ř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E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N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Í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5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M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E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T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>R</a:t>
                      </a: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6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S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T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U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P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>N</a:t>
                      </a: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I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C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E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7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/>
                      </a:r>
                      <a:br>
                        <a:rPr lang="cs-CZ" sz="1600" b="1">
                          <a:latin typeface="Arial"/>
                        </a:rPr>
                      </a:b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>Ý</a:t>
                      </a: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V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O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L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CH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Y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latin typeface="Arial"/>
                        </a:rPr>
                        <a:t>R</a:t>
                      </a:r>
                      <a:endParaRPr lang="cs-CZ" sz="160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latin typeface="Arial"/>
                        </a:rPr>
                        <a:t>K</a:t>
                      </a:r>
                      <a:endParaRPr lang="cs-CZ" sz="1600" dirty="0">
                        <a:latin typeface="Arial"/>
                      </a:endParaRPr>
                    </a:p>
                  </a:txBody>
                  <a:tcPr marL="82939" marR="82939" marT="41469" marB="4146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>
            <a:pPr lvl="0" hangingPunct="0">
              <a:buNone/>
            </a:pPr>
            <a:r>
              <a:rPr lang="cs-CZ" sz="3200" dirty="0" smtClean="0">
                <a:solidFill>
                  <a:srgbClr val="2323DC"/>
                </a:solidFill>
                <a:latin typeface="Arial" pitchFamily="18"/>
              </a:rPr>
              <a:t> </a:t>
            </a: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Doplňovačka 6.7 </a:t>
            </a:r>
            <a:r>
              <a:rPr lang="cs-CZ" sz="2400" dirty="0" smtClean="0">
                <a:solidFill>
                  <a:schemeClr val="tx1"/>
                </a:solidFill>
                <a:latin typeface="Arial" pitchFamily="18"/>
              </a:rPr>
              <a:t>– pracovní list</a:t>
            </a: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/>
            </a:r>
            <a:br>
              <a:rPr lang="cs-CZ" sz="24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400" dirty="0" smtClean="0">
                <a:solidFill>
                  <a:schemeClr val="tx1"/>
                </a:solidFill>
                <a:latin typeface="Arial" pitchFamily="18"/>
              </a:rPr>
              <a:t>Tajenka: </a:t>
            </a:r>
            <a:r>
              <a:rPr lang="cs-CZ" sz="2400" dirty="0" smtClean="0">
                <a:solidFill>
                  <a:schemeClr val="tx1"/>
                </a:solidFill>
                <a:latin typeface="Arial" pitchFamily="18"/>
              </a:rPr>
              <a:t>Fyzikální veličina</a:t>
            </a:r>
            <a:endParaRPr lang="cs-CZ" sz="2400" dirty="0">
              <a:solidFill>
                <a:schemeClr val="tx1"/>
              </a:solidFill>
              <a:latin typeface="Arial" pitchFamily="18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5040560"/>
          </a:xfrm>
        </p:spPr>
        <p:txBody>
          <a:bodyPr/>
          <a:lstStyle/>
          <a:p>
            <a:pPr>
              <a:lnSpc>
                <a:spcPct val="70000"/>
              </a:lnSpc>
              <a:buNone/>
            </a:pPr>
            <a:r>
              <a:rPr lang="cs-CZ" dirty="0" smtClean="0"/>
              <a:t>                                        </a:t>
            </a:r>
            <a:r>
              <a:rPr lang="cs-CZ" sz="1800" dirty="0" smtClean="0"/>
              <a:t>1. Chemická značka vodíku.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2. Prvek s hustotou 13 500 kg/m</a:t>
            </a:r>
            <a:r>
              <a:rPr lang="cs-CZ" sz="1800" baseline="30000" dirty="0" smtClean="0"/>
              <a:t>3</a:t>
            </a:r>
            <a:r>
              <a:rPr lang="cs-CZ" sz="1800" dirty="0" smtClean="0"/>
              <a:t> 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    (vyhledej v tabulkách). 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3. Jeden g/cm</a:t>
            </a:r>
            <a:r>
              <a:rPr lang="cs-CZ" sz="1800" baseline="30000" dirty="0" smtClean="0"/>
              <a:t>3 </a:t>
            </a:r>
            <a:r>
              <a:rPr lang="cs-CZ" sz="1800" dirty="0" smtClean="0"/>
              <a:t> =  ….. kg/m</a:t>
            </a:r>
            <a:r>
              <a:rPr lang="cs-CZ" sz="1800" baseline="30000" dirty="0" smtClean="0"/>
              <a:t>3</a:t>
            </a:r>
            <a:r>
              <a:rPr lang="cs-CZ" sz="1800" dirty="0" smtClean="0"/>
              <a:t>.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</a:t>
            </a:r>
            <a:r>
              <a:rPr lang="cs-CZ" sz="1800" dirty="0" smtClean="0"/>
              <a:t>                                                                       4. Jednotka hustoty je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</a:t>
            </a:r>
            <a:r>
              <a:rPr lang="cs-CZ" sz="1800" dirty="0" smtClean="0"/>
              <a:t>                                                                            kilogram na …. </a:t>
            </a:r>
            <a:r>
              <a:rPr lang="cs-CZ" sz="1800" dirty="0" smtClean="0"/>
              <a:t>k</a:t>
            </a:r>
            <a:r>
              <a:rPr lang="cs-CZ" sz="1800" dirty="0" smtClean="0"/>
              <a:t>rychlový.</a:t>
            </a:r>
            <a:endParaRPr lang="cs-CZ" sz="1800" dirty="0" smtClean="0"/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</a:t>
            </a:r>
            <a:r>
              <a:rPr lang="cs-CZ" sz="1800" dirty="0" smtClean="0"/>
              <a:t>5. </a:t>
            </a:r>
            <a:r>
              <a:rPr lang="cs-CZ" sz="1800" dirty="0" smtClean="0"/>
              <a:t>Prvek s hustotou 11,3 g/cm</a:t>
            </a:r>
            <a:r>
              <a:rPr lang="cs-CZ" sz="1800" baseline="30000" dirty="0" smtClean="0"/>
              <a:t>3</a:t>
            </a:r>
          </a:p>
          <a:p>
            <a:pPr>
              <a:lnSpc>
                <a:spcPct val="70000"/>
              </a:lnSpc>
              <a:buNone/>
            </a:pPr>
            <a:r>
              <a:rPr lang="cs-CZ" sz="1800" baseline="30000" dirty="0" smtClean="0"/>
              <a:t>                                                                                                                 </a:t>
            </a:r>
            <a:r>
              <a:rPr lang="cs-CZ" sz="1800" dirty="0" smtClean="0"/>
              <a:t>(převeď a vyhledej v tabulkách)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</a:t>
            </a:r>
            <a:r>
              <a:rPr lang="cs-CZ" sz="1800" dirty="0" smtClean="0"/>
              <a:t>6. </a:t>
            </a:r>
            <a:r>
              <a:rPr lang="cs-CZ" sz="1800" dirty="0" smtClean="0"/>
              <a:t>Hustotu látky vypočítáme,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   </a:t>
            </a:r>
            <a:r>
              <a:rPr lang="cs-CZ" sz="1800" dirty="0" smtClean="0"/>
              <a:t> </a:t>
            </a:r>
            <a:r>
              <a:rPr lang="cs-CZ" sz="1800" dirty="0" smtClean="0"/>
              <a:t>když dělíme …….. objemem.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</a:t>
            </a:r>
            <a:r>
              <a:rPr lang="cs-CZ" sz="1800" dirty="0" smtClean="0"/>
              <a:t>7. Hustotu můžeme zjistit u látek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</a:t>
            </a:r>
            <a:r>
              <a:rPr lang="cs-CZ" sz="1800" dirty="0" smtClean="0"/>
              <a:t>                                                                           pevných, plynných a …….. .</a:t>
            </a:r>
            <a:r>
              <a:rPr lang="cs-CZ" sz="1800" dirty="0" smtClean="0"/>
              <a:t> </a:t>
            </a:r>
            <a:endParaRPr lang="cs-CZ" sz="1800" dirty="0" smtClean="0"/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    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   </a:t>
            </a:r>
            <a:r>
              <a:rPr lang="cs-CZ" sz="1800" dirty="0" smtClean="0"/>
              <a:t> </a:t>
            </a:r>
            <a:endParaRPr lang="cs-CZ" sz="1800" dirty="0" smtClean="0"/>
          </a:p>
          <a:p>
            <a:pPr>
              <a:lnSpc>
                <a:spcPct val="80000"/>
              </a:lnSpc>
              <a:buNone/>
            </a:pPr>
            <a:endParaRPr lang="cs-CZ" sz="1800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1556792"/>
          <a:ext cx="4392486" cy="4218835"/>
        </p:xfrm>
        <a:graphic>
          <a:graphicData uri="http://schemas.openxmlformats.org/drawingml/2006/table">
            <a:tbl>
              <a:tblPr/>
              <a:tblGrid>
                <a:gridCol w="488054"/>
                <a:gridCol w="488054"/>
                <a:gridCol w="488054"/>
                <a:gridCol w="488054"/>
                <a:gridCol w="488054"/>
                <a:gridCol w="488054"/>
                <a:gridCol w="488054"/>
                <a:gridCol w="488054"/>
                <a:gridCol w="488054"/>
              </a:tblGrid>
              <a:tr h="618435">
                <a:tc>
                  <a:txBody>
                    <a:bodyPr/>
                    <a:lstStyle/>
                    <a:p>
                      <a:pPr algn="ctr"/>
                      <a:r>
                        <a:rPr lang="cs-CZ" sz="1700" b="1" dirty="0">
                          <a:latin typeface="Arial"/>
                        </a:rPr>
                        <a:t>1</a:t>
                      </a:r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latin typeface="Arial"/>
                        </a:rPr>
                        <a:t/>
                      </a:r>
                      <a:br>
                        <a:rPr lang="cs-CZ" sz="1700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 dirty="0">
                          <a:latin typeface="Arial"/>
                        </a:rPr>
                        <a:t/>
                      </a:r>
                      <a:br>
                        <a:rPr lang="cs-CZ" sz="1700" dirty="0">
                          <a:latin typeface="Arial"/>
                        </a:rPr>
                      </a:br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8435"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2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8435"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3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8435"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4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8435"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5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latin typeface="Arial"/>
                        </a:rPr>
                        <a:t/>
                      </a:r>
                      <a:br>
                        <a:rPr lang="cs-CZ" sz="1700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latin typeface="Arial"/>
                        </a:rPr>
                        <a:t/>
                      </a:r>
                      <a:br>
                        <a:rPr lang="cs-CZ" sz="1700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8225"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6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8435"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7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>
            <a:pPr lvl="0" hangingPunct="0">
              <a:buNone/>
            </a:pPr>
            <a:r>
              <a:rPr lang="cs-CZ" sz="3200" dirty="0" smtClean="0">
                <a:solidFill>
                  <a:srgbClr val="2323DC"/>
                </a:solidFill>
                <a:latin typeface="Arial" pitchFamily="18"/>
              </a:rPr>
              <a:t> </a:t>
            </a: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Doplňovačka 6.7 </a:t>
            </a:r>
            <a:r>
              <a:rPr lang="cs-CZ" sz="2400" dirty="0" smtClean="0">
                <a:solidFill>
                  <a:srgbClr val="FF0000"/>
                </a:solidFill>
                <a:latin typeface="Arial" pitchFamily="18"/>
              </a:rPr>
              <a:t>- řešení</a:t>
            </a: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/>
            </a:r>
            <a:br>
              <a:rPr lang="cs-CZ" sz="24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400" dirty="0" smtClean="0">
                <a:solidFill>
                  <a:schemeClr val="tx1"/>
                </a:solidFill>
                <a:latin typeface="Arial" pitchFamily="18"/>
              </a:rPr>
              <a:t>Tajenka: HUSTOTA</a:t>
            </a:r>
            <a:endParaRPr lang="cs-CZ" sz="2400" dirty="0">
              <a:solidFill>
                <a:schemeClr val="tx1"/>
              </a:solidFill>
              <a:latin typeface="Arial" pitchFamily="18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5040560"/>
          </a:xfrm>
        </p:spPr>
        <p:txBody>
          <a:bodyPr/>
          <a:lstStyle/>
          <a:p>
            <a:pPr>
              <a:lnSpc>
                <a:spcPct val="70000"/>
              </a:lnSpc>
              <a:buNone/>
            </a:pPr>
            <a:r>
              <a:rPr lang="cs-CZ" dirty="0" smtClean="0"/>
              <a:t>                                        </a:t>
            </a:r>
            <a:r>
              <a:rPr lang="cs-CZ" sz="1800" dirty="0" smtClean="0"/>
              <a:t>1. Chemická značka vodíku.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2. Prvek s hustotou 13 500 kg/m</a:t>
            </a:r>
            <a:r>
              <a:rPr lang="cs-CZ" sz="1800" baseline="30000" dirty="0" smtClean="0"/>
              <a:t>3</a:t>
            </a:r>
            <a:r>
              <a:rPr lang="cs-CZ" sz="1800" dirty="0" smtClean="0"/>
              <a:t> 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    (vyhledej v tabulkách). 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3. Jeden g/cm</a:t>
            </a:r>
            <a:r>
              <a:rPr lang="cs-CZ" sz="1800" baseline="30000" dirty="0" smtClean="0"/>
              <a:t>3 </a:t>
            </a:r>
            <a:r>
              <a:rPr lang="cs-CZ" sz="1800" dirty="0" smtClean="0"/>
              <a:t> =  ….. kg/m</a:t>
            </a:r>
            <a:r>
              <a:rPr lang="cs-CZ" sz="1800" baseline="30000" dirty="0" smtClean="0"/>
              <a:t>3</a:t>
            </a:r>
            <a:r>
              <a:rPr lang="cs-CZ" sz="1800" dirty="0" smtClean="0"/>
              <a:t>.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</a:t>
            </a:r>
            <a:r>
              <a:rPr lang="cs-CZ" sz="1800" dirty="0" smtClean="0"/>
              <a:t>                                                                       4. Jednotka hustoty je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</a:t>
            </a:r>
            <a:r>
              <a:rPr lang="cs-CZ" sz="1800" dirty="0" smtClean="0"/>
              <a:t>                                                                            kilogram na …. </a:t>
            </a:r>
            <a:r>
              <a:rPr lang="cs-CZ" sz="1800" dirty="0" smtClean="0"/>
              <a:t>k</a:t>
            </a:r>
            <a:r>
              <a:rPr lang="cs-CZ" sz="1800" dirty="0" smtClean="0"/>
              <a:t>rychlový.</a:t>
            </a:r>
            <a:endParaRPr lang="cs-CZ" sz="1800" dirty="0" smtClean="0"/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</a:t>
            </a:r>
            <a:r>
              <a:rPr lang="cs-CZ" sz="1800" dirty="0" smtClean="0"/>
              <a:t>5. </a:t>
            </a:r>
            <a:r>
              <a:rPr lang="cs-CZ" sz="1800" dirty="0" smtClean="0"/>
              <a:t>Prvek s hustotou 11,3 g/cm</a:t>
            </a:r>
            <a:r>
              <a:rPr lang="cs-CZ" sz="1800" baseline="30000" dirty="0" smtClean="0"/>
              <a:t>3</a:t>
            </a:r>
          </a:p>
          <a:p>
            <a:pPr>
              <a:lnSpc>
                <a:spcPct val="70000"/>
              </a:lnSpc>
              <a:buNone/>
            </a:pPr>
            <a:r>
              <a:rPr lang="cs-CZ" sz="1800" baseline="30000" dirty="0" smtClean="0"/>
              <a:t>                                                                                                                 </a:t>
            </a:r>
            <a:r>
              <a:rPr lang="cs-CZ" sz="1800" dirty="0" smtClean="0"/>
              <a:t>(převeď a vyhledej v tabulkách)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</a:t>
            </a:r>
            <a:r>
              <a:rPr lang="cs-CZ" sz="1800" dirty="0" smtClean="0"/>
              <a:t>6. </a:t>
            </a:r>
            <a:r>
              <a:rPr lang="cs-CZ" sz="1800" dirty="0" smtClean="0"/>
              <a:t>Hustotu látky vypočítáme,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   </a:t>
            </a:r>
            <a:r>
              <a:rPr lang="cs-CZ" sz="1800" dirty="0" smtClean="0"/>
              <a:t> </a:t>
            </a:r>
            <a:r>
              <a:rPr lang="cs-CZ" sz="1800" dirty="0" smtClean="0"/>
              <a:t>když dělíme …….. objemem.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</a:t>
            </a:r>
            <a:r>
              <a:rPr lang="cs-CZ" sz="1800" dirty="0" smtClean="0"/>
              <a:t>7. Hustotu můžeme zjistit u látek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</a:t>
            </a:r>
            <a:r>
              <a:rPr lang="cs-CZ" sz="1800" dirty="0" smtClean="0"/>
              <a:t>                                                                           pevných, plynných a …….. .</a:t>
            </a:r>
            <a:r>
              <a:rPr lang="cs-CZ" sz="1800" dirty="0" smtClean="0"/>
              <a:t> </a:t>
            </a:r>
            <a:endParaRPr lang="cs-CZ" sz="1800" dirty="0" smtClean="0"/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    </a:t>
            </a:r>
          </a:p>
          <a:p>
            <a:pPr>
              <a:lnSpc>
                <a:spcPct val="70000"/>
              </a:lnSpc>
              <a:buNone/>
            </a:pPr>
            <a:r>
              <a:rPr lang="cs-CZ" sz="1800" dirty="0" smtClean="0"/>
              <a:t>                                                                           7. </a:t>
            </a:r>
          </a:p>
          <a:p>
            <a:pPr>
              <a:lnSpc>
                <a:spcPct val="80000"/>
              </a:lnSpc>
              <a:buNone/>
            </a:pPr>
            <a:endParaRPr lang="cs-CZ" sz="1800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1556792"/>
          <a:ext cx="4392486" cy="4218835"/>
        </p:xfrm>
        <a:graphic>
          <a:graphicData uri="http://schemas.openxmlformats.org/drawingml/2006/table">
            <a:tbl>
              <a:tblPr/>
              <a:tblGrid>
                <a:gridCol w="488054"/>
                <a:gridCol w="488054"/>
                <a:gridCol w="488054"/>
                <a:gridCol w="488054"/>
                <a:gridCol w="488054"/>
                <a:gridCol w="488054"/>
                <a:gridCol w="488054"/>
                <a:gridCol w="488054"/>
                <a:gridCol w="488054"/>
              </a:tblGrid>
              <a:tr h="618435"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1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latin typeface="Arial"/>
                        </a:rPr>
                        <a:t/>
                      </a:r>
                      <a:br>
                        <a:rPr lang="cs-CZ" sz="1700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latin typeface="Arial"/>
                        </a:rPr>
                        <a:t/>
                      </a:r>
                      <a:br>
                        <a:rPr lang="cs-CZ" sz="1700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H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8435"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2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R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T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U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Ť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8435"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3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T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I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S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Í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C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8435"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4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M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E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T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R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8435"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5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/>
                      </a:r>
                      <a:br>
                        <a:rPr lang="cs-CZ" sz="1700" b="1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latin typeface="Arial"/>
                        </a:rPr>
                        <a:t/>
                      </a:r>
                      <a:br>
                        <a:rPr lang="cs-CZ" sz="1700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latin typeface="Arial"/>
                        </a:rPr>
                        <a:t/>
                      </a:r>
                      <a:br>
                        <a:rPr lang="cs-CZ" sz="1700">
                          <a:latin typeface="Arial"/>
                        </a:rPr>
                      </a:b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O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L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O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V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O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8225"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6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H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M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O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T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N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O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S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T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8435"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7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K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A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P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A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L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N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>
                          <a:latin typeface="Arial"/>
                        </a:rPr>
                        <a:t>Ý</a:t>
                      </a:r>
                      <a:endParaRPr lang="cs-CZ" sz="170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 dirty="0">
                          <a:latin typeface="Arial"/>
                        </a:rPr>
                        <a:t>CH</a:t>
                      </a:r>
                      <a:endParaRPr lang="cs-CZ" sz="1700" dirty="0">
                        <a:latin typeface="Arial"/>
                      </a:endParaRPr>
                    </a:p>
                  </a:txBody>
                  <a:tcPr marL="88348" marR="88348" marT="44174" marB="44174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3200" dirty="0" smtClean="0">
                <a:solidFill>
                  <a:srgbClr val="2323DC"/>
                </a:solidFill>
                <a:latin typeface="Arial" pitchFamily="18"/>
              </a:rPr>
              <a:t> </a:t>
            </a: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Doplňovačka 6.8 </a:t>
            </a:r>
            <a:r>
              <a:rPr lang="cs-CZ" sz="2400" dirty="0" smtClean="0">
                <a:solidFill>
                  <a:schemeClr val="tx1"/>
                </a:solidFill>
                <a:latin typeface="Arial" pitchFamily="18"/>
              </a:rPr>
              <a:t>- pracovní list</a:t>
            </a:r>
            <a:r>
              <a:rPr lang="cs-CZ" sz="3200" dirty="0" smtClean="0">
                <a:solidFill>
                  <a:srgbClr val="2323DC"/>
                </a:solidFill>
                <a:latin typeface="Arial" pitchFamily="18"/>
              </a:rPr>
              <a:t/>
            </a:r>
            <a:br>
              <a:rPr lang="cs-CZ" sz="32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400" dirty="0" smtClean="0">
                <a:solidFill>
                  <a:schemeClr val="tx1"/>
                </a:solidFill>
                <a:latin typeface="Arial" pitchFamily="18"/>
              </a:rPr>
              <a:t>Tajenka : Druh teploměru, který nevyužívá změny objemu kapalného tělesa s teplotou</a:t>
            </a:r>
            <a:endParaRPr lang="cs-CZ" sz="2400" dirty="0">
              <a:solidFill>
                <a:schemeClr val="tx1"/>
              </a:solidFill>
              <a:latin typeface="Arial" pitchFamily="18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1520" y="1844824"/>
          <a:ext cx="3672409" cy="3933380"/>
        </p:xfrm>
        <a:graphic>
          <a:graphicData uri="http://schemas.openxmlformats.org/drawingml/2006/table">
            <a:tbl>
              <a:tblPr/>
              <a:tblGrid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</a:tblGrid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latin typeface="Arial"/>
                        </a:rPr>
                        <a:t>1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latin typeface="Arial"/>
                        </a:rPr>
                        <a:t/>
                      </a:r>
                      <a:br>
                        <a:rPr lang="cs-CZ" sz="1100" dirty="0">
                          <a:latin typeface="Arial"/>
                        </a:rPr>
                      </a:br>
                      <a:endParaRPr lang="cs-CZ" sz="11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2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latin typeface="Arial"/>
                        </a:rPr>
                        <a:t/>
                      </a:r>
                      <a:br>
                        <a:rPr lang="cs-CZ" sz="1100" dirty="0">
                          <a:latin typeface="Arial"/>
                        </a:rPr>
                      </a:br>
                      <a:endParaRPr lang="cs-CZ" sz="11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3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4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5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6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latin typeface="Arial"/>
                        </a:rPr>
                        <a:t/>
                      </a:r>
                      <a:br>
                        <a:rPr lang="cs-CZ" sz="1100" dirty="0">
                          <a:latin typeface="Arial"/>
                        </a:rPr>
                      </a:br>
                      <a:endParaRPr lang="cs-CZ" sz="11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7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8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latin typeface="Arial"/>
                        </a:rPr>
                        <a:t/>
                      </a:r>
                      <a:br>
                        <a:rPr lang="cs-CZ" sz="1100" dirty="0">
                          <a:latin typeface="Arial"/>
                        </a:rPr>
                      </a:br>
                      <a:endParaRPr lang="cs-CZ" sz="11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9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10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latin typeface="Arial"/>
                        </a:rPr>
                        <a:t/>
                      </a:r>
                      <a:br>
                        <a:rPr lang="cs-CZ" sz="1100" dirty="0">
                          <a:latin typeface="Arial"/>
                        </a:rPr>
                      </a:br>
                      <a:endParaRPr lang="cs-CZ" sz="11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355976" y="1700808"/>
          <a:ext cx="4464496" cy="4466942"/>
        </p:xfrm>
        <a:graphic>
          <a:graphicData uri="http://schemas.openxmlformats.org/drawingml/2006/table">
            <a:tbl>
              <a:tblPr/>
              <a:tblGrid>
                <a:gridCol w="644145"/>
                <a:gridCol w="3820351"/>
              </a:tblGrid>
              <a:tr h="50926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1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Název rtuťového teploměru používaného ve fyzice.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9606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2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pl-PL" sz="1400" b="1" dirty="0">
                          <a:latin typeface="Arial"/>
                        </a:rPr>
                        <a:t>Kolik metrů má jeden kilometr?</a:t>
                      </a:r>
                      <a:endParaRPr lang="pl-PL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7117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3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Přístroj k odměřování stejných časových úseků.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5315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4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Základní jednotka času.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3898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5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Jakou značku má fyzikální veličina čas?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72482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6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Hodiny měřící čas s přesností 1 sekundy za 3 tisíce let.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8190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7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Nejčastěji používaná stupnice při měření teploty.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2537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8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Jednotka času. 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75803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9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Objem většiny kapalných a plynných těles se </a:t>
                      </a:r>
                      <a:r>
                        <a:rPr lang="cs-CZ" sz="1400" b="1" dirty="0" smtClean="0">
                          <a:latin typeface="Arial"/>
                        </a:rPr>
                        <a:t>při zahřívání …….. 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060"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75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10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Teplota se ....... z -20°C na -10°C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67544" y="188640"/>
            <a:ext cx="8229600" cy="971763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3200" dirty="0" smtClean="0">
                <a:solidFill>
                  <a:srgbClr val="2323DC"/>
                </a:solidFill>
                <a:latin typeface="Arial" pitchFamily="18"/>
              </a:rPr>
              <a:t> </a:t>
            </a:r>
            <a:br>
              <a:rPr lang="cs-CZ" sz="32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Doplňovačka 6.8 - </a:t>
            </a:r>
            <a:r>
              <a:rPr lang="cs-CZ" sz="2400" dirty="0" smtClean="0">
                <a:solidFill>
                  <a:srgbClr val="FF0000"/>
                </a:solidFill>
                <a:latin typeface="Arial" pitchFamily="18"/>
              </a:rPr>
              <a:t>řešení</a:t>
            </a:r>
            <a:br>
              <a:rPr lang="cs-CZ" sz="2400" dirty="0" smtClean="0">
                <a:solidFill>
                  <a:srgbClr val="FF0000"/>
                </a:solidFill>
                <a:latin typeface="Arial" pitchFamily="18"/>
              </a:rPr>
            </a:br>
            <a:r>
              <a:rPr lang="cs-CZ" sz="2400" dirty="0" smtClean="0">
                <a:solidFill>
                  <a:schemeClr val="tx1"/>
                </a:solidFill>
                <a:latin typeface="Arial" pitchFamily="18"/>
              </a:rPr>
              <a:t>Tajenka : BIMETALOVÝ</a:t>
            </a:r>
            <a:r>
              <a:rPr lang="cs-CZ" sz="3200" dirty="0" smtClean="0">
                <a:solidFill>
                  <a:srgbClr val="FF0000"/>
                </a:solidFill>
                <a:latin typeface="Arial" pitchFamily="18"/>
              </a:rPr>
              <a:t/>
            </a:r>
            <a:br>
              <a:rPr lang="cs-CZ" sz="3200" dirty="0" smtClean="0">
                <a:solidFill>
                  <a:srgbClr val="FF0000"/>
                </a:solidFill>
                <a:latin typeface="Arial" pitchFamily="18"/>
              </a:rPr>
            </a:br>
            <a:r>
              <a:rPr lang="cs-CZ" sz="3200" dirty="0" smtClean="0">
                <a:solidFill>
                  <a:srgbClr val="FF0000"/>
                </a:solidFill>
                <a:latin typeface="Arial" pitchFamily="18"/>
              </a:rPr>
              <a:t/>
            </a:r>
            <a:br>
              <a:rPr lang="cs-CZ" sz="3200" dirty="0" smtClean="0">
                <a:solidFill>
                  <a:srgbClr val="FF0000"/>
                </a:solidFill>
                <a:latin typeface="Arial" pitchFamily="18"/>
              </a:rPr>
            </a:br>
            <a:endParaRPr lang="cs-CZ" sz="2400" dirty="0">
              <a:solidFill>
                <a:srgbClr val="FF0000"/>
              </a:solidFill>
              <a:latin typeface="Arial" pitchFamily="18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1520" y="1844824"/>
          <a:ext cx="3672409" cy="3933380"/>
        </p:xfrm>
        <a:graphic>
          <a:graphicData uri="http://schemas.openxmlformats.org/drawingml/2006/table">
            <a:tbl>
              <a:tblPr/>
              <a:tblGrid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</a:tblGrid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latin typeface="Arial"/>
                        </a:rPr>
                        <a:t>1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L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A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latin typeface="Arial"/>
                        </a:rPr>
                        <a:t>B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O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R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A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T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O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R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N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Í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2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Arial"/>
                        </a:rPr>
                        <a:t>T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latin typeface="Arial"/>
                        </a:rPr>
                        <a:t>I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S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Í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C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latin typeface="Arial"/>
                        </a:rPr>
                        <a:t/>
                      </a:r>
                      <a:br>
                        <a:rPr lang="cs-CZ" sz="1100" dirty="0">
                          <a:latin typeface="Arial"/>
                        </a:rPr>
                      </a:br>
                      <a:endParaRPr lang="cs-CZ" sz="11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3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latin typeface="Arial"/>
                        </a:rPr>
                        <a:t>M</a:t>
                      </a:r>
                      <a:endParaRPr lang="cs-CZ" sz="1400" b="1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E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T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R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O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N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O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M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4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Arial"/>
                        </a:rPr>
                        <a:t>S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latin typeface="Arial"/>
                        </a:rPr>
                        <a:t>E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K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U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N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D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A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5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latin typeface="Arial"/>
                        </a:rPr>
                        <a:t>T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6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latin typeface="Arial"/>
                        </a:rPr>
                        <a:t>A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T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O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M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O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V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É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7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C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E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latin typeface="Arial"/>
                        </a:rPr>
                        <a:t>L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S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I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O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V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A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8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H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latin typeface="Arial"/>
                        </a:rPr>
                        <a:t>O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D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I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N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A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9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Z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latin typeface="Arial"/>
                        </a:rPr>
                        <a:t>V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Ě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T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Š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U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J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E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10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Arial"/>
                        </a:rPr>
                        <a:t>Z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Arial"/>
                        </a:rPr>
                        <a:t>V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latin typeface="Arial"/>
                        </a:rPr>
                        <a:t>Ý</a:t>
                      </a:r>
                      <a:endParaRPr lang="cs-CZ" sz="1400" b="1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Arial"/>
                        </a:rPr>
                        <a:t>Š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Arial"/>
                        </a:rPr>
                        <a:t>I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Arial"/>
                        </a:rPr>
                        <a:t>L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A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latin typeface="Arial"/>
                        </a:rPr>
                        <a:t/>
                      </a:r>
                      <a:br>
                        <a:rPr lang="cs-CZ" sz="1100" dirty="0">
                          <a:latin typeface="Arial"/>
                        </a:rPr>
                      </a:br>
                      <a:endParaRPr lang="cs-CZ" sz="11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355976" y="1700808"/>
          <a:ext cx="4464496" cy="4466942"/>
        </p:xfrm>
        <a:graphic>
          <a:graphicData uri="http://schemas.openxmlformats.org/drawingml/2006/table">
            <a:tbl>
              <a:tblPr/>
              <a:tblGrid>
                <a:gridCol w="644145"/>
                <a:gridCol w="3820351"/>
              </a:tblGrid>
              <a:tr h="50926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1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Název rtuťového teploměru používaného ve fyzice.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9606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2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pl-PL" sz="1400" b="1" dirty="0">
                          <a:latin typeface="Arial"/>
                        </a:rPr>
                        <a:t>Kolik metrů má jeden kilometr?</a:t>
                      </a:r>
                      <a:endParaRPr lang="pl-PL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7117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3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Přístroj k odměřování stejných časových úseků.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5315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4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Základní jednotka času.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3898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5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Jakou značku má fyzikální veličina čas?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72482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6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Hodiny měřící čas s přesností 1 sekundy za 3 tisíce let.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8190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7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Nejčastěji používaná stupnice při měření teploty.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2537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8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Jednotka času. 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75803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9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Objem většiny kapalných a plynných těles se </a:t>
                      </a:r>
                      <a:r>
                        <a:rPr lang="cs-CZ" sz="1400" b="1" dirty="0" smtClean="0">
                          <a:latin typeface="Arial"/>
                        </a:rPr>
                        <a:t>při zahřívání …….. 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060"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75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10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Teplota se ....... z -20°C na -10°C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Doplňovačky jsou zpracovány dle jednotlivých kapitol</a:t>
            </a:r>
          </a:p>
          <a:p>
            <a:pPr>
              <a:buNone/>
            </a:pPr>
            <a:r>
              <a:rPr lang="cs-CZ" sz="2000" dirty="0" smtClean="0"/>
              <a:t>učebnice: Fyzika pro </a:t>
            </a:r>
            <a:r>
              <a:rPr lang="cs-CZ" sz="2000" dirty="0" smtClean="0"/>
              <a:t>6. </a:t>
            </a:r>
            <a:r>
              <a:rPr lang="cs-CZ" sz="2000" dirty="0" smtClean="0"/>
              <a:t>ročník základní školy, </a:t>
            </a:r>
          </a:p>
          <a:p>
            <a:pPr>
              <a:buNone/>
            </a:pPr>
            <a:r>
              <a:rPr lang="cs-CZ" sz="2000" dirty="0" smtClean="0"/>
              <a:t>autor Jiří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 a kol., vydalo nakladatelství PROMETHEUS </a:t>
            </a:r>
          </a:p>
          <a:p>
            <a:pPr>
              <a:buNone/>
            </a:pPr>
            <a:r>
              <a:rPr lang="cs-CZ" sz="2000" dirty="0" smtClean="0"/>
              <a:t>v r. 2000.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51807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776</TotalTime>
  <Words>933</Words>
  <Application>Microsoft Office PowerPoint</Application>
  <PresentationFormat>Předvádění na obrazovce (4:3)</PresentationFormat>
  <Paragraphs>619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 Doplňovačka 6.5 -pracovní list Tajenka: Válec používaný k určování objemu těles</vt:lpstr>
      <vt:lpstr> Doplňovačka 6.5 - řešení Tajenka: ODMĚRNÝ</vt:lpstr>
      <vt:lpstr> Doplňovačka 6.7 – pracovní list Tajenka: Fyzikální veličina</vt:lpstr>
      <vt:lpstr> Doplňovačka 6.7 - řešení Tajenka: HUSTOTA</vt:lpstr>
      <vt:lpstr> Doplňovačka 6.8 - pracovní list Tajenka : Druh teploměru, který nevyužívá změny objemu kapalného tělesa s teplotou</vt:lpstr>
      <vt:lpstr>  Doplňovačka 6.8 - řešení Tajenka : BIMETALOVÝ  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Škola</cp:lastModifiedBy>
  <cp:revision>64</cp:revision>
  <dcterms:created xsi:type="dcterms:W3CDTF">2012-06-01T22:10:47Z</dcterms:created>
  <dcterms:modified xsi:type="dcterms:W3CDTF">2013-03-06T13:02:48Z</dcterms:modified>
</cp:coreProperties>
</file>