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1" r:id="rId2"/>
    <p:sldId id="256" r:id="rId3"/>
    <p:sldId id="270" r:id="rId4"/>
    <p:sldId id="258" r:id="rId5"/>
    <p:sldId id="259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6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7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FC2AFB-CEB5-4AA7-890B-8A5EA5919518}" type="datetimeFigureOut">
              <a:rPr lang="cs-CZ" smtClean="0"/>
              <a:t>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753F4-D69A-400A-9364-7B78A2CCD4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27663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FC2AFB-CEB5-4AA7-890B-8A5EA5919518}" type="datetimeFigureOut">
              <a:rPr lang="cs-CZ" smtClean="0"/>
              <a:t>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753F4-D69A-400A-9364-7B78A2CCD4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5707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FC2AFB-CEB5-4AA7-890B-8A5EA5919518}" type="datetimeFigureOut">
              <a:rPr lang="cs-CZ" smtClean="0"/>
              <a:t>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753F4-D69A-400A-9364-7B78A2CCD4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41444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FC2AFB-CEB5-4AA7-890B-8A5EA5919518}" type="datetimeFigureOut">
              <a:rPr lang="cs-CZ" smtClean="0"/>
              <a:t>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753F4-D69A-400A-9364-7B78A2CCD4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59488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FC2AFB-CEB5-4AA7-890B-8A5EA5919518}" type="datetimeFigureOut">
              <a:rPr lang="cs-CZ" smtClean="0"/>
              <a:t>6.3.2013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753F4-D69A-400A-9364-7B78A2CCD4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35848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FC2AFB-CEB5-4AA7-890B-8A5EA5919518}" type="datetimeFigureOut">
              <a:rPr lang="cs-CZ" smtClean="0"/>
              <a:t>6.3.2013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753F4-D69A-400A-9364-7B78A2CCD4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922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FC2AFB-CEB5-4AA7-890B-8A5EA5919518}" type="datetimeFigureOut">
              <a:rPr lang="cs-CZ" smtClean="0"/>
              <a:t>6.3.2013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753F4-D69A-400A-9364-7B78A2CCD4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87331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FC2AFB-CEB5-4AA7-890B-8A5EA5919518}" type="datetimeFigureOut">
              <a:rPr lang="cs-CZ" smtClean="0"/>
              <a:t>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753F4-D69A-400A-9364-7B78A2CCD4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57371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FC2AFB-CEB5-4AA7-890B-8A5EA5919518}" type="datetimeFigureOut">
              <a:rPr lang="cs-CZ" smtClean="0"/>
              <a:t>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753F4-D69A-400A-9364-7B78A2CCD4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36648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FC2AFB-CEB5-4AA7-890B-8A5EA5919518}" type="datetimeFigureOut">
              <a:rPr lang="cs-CZ" smtClean="0"/>
              <a:t>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753F4-D69A-400A-9364-7B78A2CCD4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88757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FC2AFB-CEB5-4AA7-890B-8A5EA5919518}" type="datetimeFigureOut">
              <a:rPr lang="cs-CZ" smtClean="0"/>
              <a:t>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753F4-D69A-400A-9364-7B78A2CCD4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80247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3D4A8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FC2AFB-CEB5-4AA7-890B-8A5EA5919518}" type="datetimeFigureOut">
              <a:rPr lang="cs-CZ" smtClean="0"/>
              <a:t>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E0753F4-D69A-400A-9364-7B78A2CCD4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47687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hyperlink" Target="http://citace.dumy.cz/?do=obrazek-submit" TargetMode="Externa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V%C4%9Bda" TargetMode="External"/><Relationship Id="rId2" Type="http://schemas.openxmlformats.org/officeDocument/2006/relationships/hyperlink" Target="http://cs.wikipedia.org/wiki/Um%C4%9Bn%C3%AD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Plagi%C3%A1t" TargetMode="External"/><Relationship Id="rId5" Type="http://schemas.openxmlformats.org/officeDocument/2006/relationships/hyperlink" Target="http://cs.wikipedia.org/wiki/Autor" TargetMode="External"/><Relationship Id="rId4" Type="http://schemas.openxmlformats.org/officeDocument/2006/relationships/hyperlink" Target="http://cs.wikipedia.org/wiki/D%C3%ADlo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hyperlink" Target="http://cs.wikipedia.org/wiki/Plagi%C3%A1t" TargetMode="Externa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citace.dumy.cz/" TargetMode="External"/><Relationship Id="rId2" Type="http://schemas.openxmlformats.org/officeDocument/2006/relationships/hyperlink" Target="http://digiarena.e15.cz/fotografie-autorske-pravo-a-pravo-na-ochranu-osobnosti_3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074" name="Group 2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282215"/>
              </p:ext>
            </p:extLst>
          </p:nvPr>
        </p:nvGraphicFramePr>
        <p:xfrm>
          <a:off x="755650" y="1322388"/>
          <a:ext cx="7848600" cy="3944938"/>
        </p:xfrm>
        <a:graphic>
          <a:graphicData uri="http://schemas.openxmlformats.org/drawingml/2006/table">
            <a:tbl>
              <a:tblPr/>
              <a:tblGrid>
                <a:gridCol w="1843088"/>
                <a:gridCol w="6005512"/>
              </a:tblGrid>
              <a:tr h="495300"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Jméno autora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Ing. Ladislav Novák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7350"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vytvoření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březen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2013</a:t>
                      </a: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5300"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6.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179513"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oblast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obor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tematický okruh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Informační a komunikační technologie</a:t>
                      </a:r>
                    </a:p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Informatika</a:t>
                      </a:r>
                    </a:p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Zákony a paragrafy v oblasti ICT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73100"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Téma – 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učebního materiálu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Zákony a paragrafy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14375"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Pomocí prezentace s výkladem se seznámí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se Zákony a paragrafy v oblasti ICT. Dodržování autorských práv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849477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476672"/>
            <a:ext cx="7772400" cy="1470025"/>
          </a:xfrm>
        </p:spPr>
        <p:txBody>
          <a:bodyPr>
            <a:norm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Paragrafy </a:t>
            </a:r>
            <a:r>
              <a:rPr lang="cs-CZ" sz="5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počítače 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5661248"/>
            <a:ext cx="6400800" cy="625624"/>
          </a:xfrm>
        </p:spPr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březen 2013 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Ladislav 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Novák</a:t>
            </a:r>
            <a:endParaRPr lang="cs-CZ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5" name="Picture 1" descr="C:\Users\administrator\AppData\Local\Microsoft\Windows\Temporary Internet Files\Content.IE5\I9NIHL12\MC90041365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92994" y="1706578"/>
            <a:ext cx="3558012" cy="34448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692741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Autorská práva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61993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188640"/>
            <a:ext cx="8496944" cy="61247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Platné znění zákona </a:t>
            </a:r>
            <a:r>
              <a:rPr lang="cs-CZ" sz="40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č. 121/2000 Sb., </a:t>
            </a:r>
            <a:r>
              <a:rPr lang="cs-CZ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 právu 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autorském</a:t>
            </a:r>
          </a:p>
          <a:p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40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 </a:t>
            </a:r>
            <a:r>
              <a:rPr lang="cs-CZ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znění zákona </a:t>
            </a:r>
            <a:r>
              <a:rPr lang="cs-CZ" sz="40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č. 81/2005 Sb., </a:t>
            </a:r>
            <a:r>
              <a:rPr lang="cs-CZ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 vyznačením navrhovaných změn a doplnění</a:t>
            </a:r>
          </a:p>
        </p:txBody>
      </p:sp>
      <p:pic>
        <p:nvPicPr>
          <p:cNvPr id="1026" name="Picture 2" descr="C:\Users\administrator\AppData\Local\Microsoft\Windows\Temporary Internet Files\Content.IE5\LGSAWG4D\MP90017783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1556792"/>
            <a:ext cx="3657600" cy="243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469651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247000"/>
            <a:ext cx="7632848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0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HLAVA </a:t>
            </a:r>
            <a:r>
              <a:rPr lang="cs-CZ" sz="4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 - PRÁVO </a:t>
            </a:r>
            <a:r>
              <a:rPr lang="cs-CZ" sz="40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AUTORSKÉ</a:t>
            </a:r>
          </a:p>
        </p:txBody>
      </p:sp>
      <p:sp>
        <p:nvSpPr>
          <p:cNvPr id="3" name="Obdélník 2"/>
          <p:cNvSpPr/>
          <p:nvPr/>
        </p:nvSpPr>
        <p:spPr>
          <a:xfrm>
            <a:off x="575556" y="1163568"/>
            <a:ext cx="7992888" cy="48320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/>
              <a:t>(2) </a:t>
            </a:r>
            <a:endParaRPr lang="cs-CZ" sz="2800" b="1" dirty="0" smtClean="0"/>
          </a:p>
          <a:p>
            <a:endParaRPr lang="cs-CZ" sz="2800" b="1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6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 </a:t>
            </a:r>
            <a:r>
              <a:rPr lang="cs-CZ" sz="3600" b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dílo se považuje též počítačový program</a:t>
            </a:r>
            <a:r>
              <a:rPr lang="cs-CZ" sz="3600" b="1" dirty="0"/>
              <a:t>, </a:t>
            </a:r>
            <a:endParaRPr lang="cs-CZ" sz="3600" b="1" dirty="0" smtClean="0"/>
          </a:p>
          <a:p>
            <a:endParaRPr lang="cs-CZ" sz="3600" b="1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6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Databáze</a:t>
            </a:r>
            <a:r>
              <a:rPr lang="cs-CZ" sz="3600" b="1" dirty="0" smtClean="0"/>
              <a:t>, </a:t>
            </a:r>
          </a:p>
          <a:p>
            <a:endParaRPr lang="cs-CZ" sz="3600" b="1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6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Fotografie </a:t>
            </a:r>
            <a:r>
              <a:rPr lang="cs-CZ" sz="3600" b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dílo vyjádřené postupem podobným </a:t>
            </a:r>
            <a:r>
              <a:rPr lang="cs-CZ" sz="36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fotografii</a:t>
            </a:r>
            <a:endParaRPr lang="cs-CZ" sz="3600" b="1" dirty="0"/>
          </a:p>
        </p:txBody>
      </p:sp>
      <p:pic>
        <p:nvPicPr>
          <p:cNvPr id="2050" name="Picture 2" descr="C:\Users\administrator\AppData\Local\Microsoft\Windows\Temporary Internet Files\Content.IE5\293JA1J8\MC90019973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8303" y="2697218"/>
            <a:ext cx="1787652" cy="17647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607810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968415" y="463694"/>
            <a:ext cx="4572000" cy="707886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cs-CZ" sz="40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DÍL </a:t>
            </a:r>
            <a:r>
              <a:rPr lang="cs-CZ" sz="4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2 - Autorství</a:t>
            </a:r>
            <a:endParaRPr lang="cs-CZ" sz="40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23528" y="1628800"/>
            <a:ext cx="8568952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2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§ 5</a:t>
            </a:r>
          </a:p>
          <a:p>
            <a:pPr algn="ctr"/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Autor</a:t>
            </a:r>
          </a:p>
          <a:p>
            <a:pPr algn="ctr"/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514350" indent="-514350">
              <a:buAutoNum type="arabicParenBoth"/>
            </a:pP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Autorem </a:t>
            </a:r>
            <a:r>
              <a:rPr lang="cs-CZ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fyzická osoba, která dílo vytvořila</a:t>
            </a: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  <a:p>
            <a:pPr marL="514350" indent="-514350">
              <a:buAutoNum type="arabicParenBoth"/>
            </a:pP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514350" indent="-514350">
              <a:buAutoNum type="arabicParenBoth"/>
            </a:pP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(2) Autorem díla souborného </a:t>
            </a: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</a:t>
            </a:r>
            <a:r>
              <a:rPr lang="cs-CZ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fyzická osoba, která je tvůrčím způsobem vybrala nebo uspořádala; </a:t>
            </a:r>
          </a:p>
        </p:txBody>
      </p:sp>
      <p:pic>
        <p:nvPicPr>
          <p:cNvPr id="3074" name="Picture 2" descr="C:\Users\administrator\AppData\Local\Microsoft\Windows\Temporary Internet Files\Content.IE5\LGSAWG4D\MC90021197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1" y="1268760"/>
            <a:ext cx="2994093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administrator\AppData\Local\Microsoft\Windows\Temporary Internet Files\Content.IE5\293JA1J8\MC90019975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463694"/>
            <a:ext cx="1814170" cy="16989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75199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188640"/>
            <a:ext cx="8784976" cy="649408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0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§ 13</a:t>
            </a:r>
          </a:p>
          <a:p>
            <a:pPr algn="ctr"/>
            <a:r>
              <a:rPr lang="cs-CZ" sz="4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Rozmnožování</a:t>
            </a:r>
          </a:p>
          <a:p>
            <a:pPr algn="ctr"/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indent="-342900">
              <a:buAutoNum type="arabicParenBoth"/>
            </a:pP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Rozmnožováním </a:t>
            </a:r>
            <a:r>
              <a:rPr lang="cs-CZ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díla se rozumí zhotovování dočasných nebo trvalých, přímých nebo nepřímých rozmnoženin díla nebo jeho části, a to jakýmikoli prostředky a v jakékoli 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formě</a:t>
            </a:r>
          </a:p>
          <a:p>
            <a:pPr marL="342900" indent="-342900">
              <a:buAutoNum type="arabicParenBoth"/>
            </a:pP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indent="-342900">
              <a:buAutoNum type="arabicParenBoth"/>
            </a:pP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(2) Dílo se rozmnožuje zejména ve formě rozmnoženiny tiskové, fotografické, zvukové, obrazové nebo zvukově obrazové, stavbou architektonického díla nebo ve formě jiné trojrozměrné rozmnoženiny anebo ve formě elektronické zahrnující vyjádření analogové i digitální. </a:t>
            </a:r>
          </a:p>
        </p:txBody>
      </p:sp>
      <p:pic>
        <p:nvPicPr>
          <p:cNvPr id="4098" name="Picture 2" descr="C:\Users\administrator\AppData\Local\Microsoft\Windows\Temporary Internet Files\Content.IE5\R0J67FW9\MC90033925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2975456"/>
            <a:ext cx="905256" cy="9070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612784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548680"/>
            <a:ext cx="8712968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6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§ 14</a:t>
            </a:r>
          </a:p>
          <a:p>
            <a:pPr algn="ctr"/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Rozšiřování</a:t>
            </a:r>
          </a:p>
          <a:p>
            <a:pPr algn="ctr"/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(1) Rozšiřováním originálu nebo rozmnoženiny díla se rozumí zpřístupňování díla v hmotné podobě prodejem nebo jiným převodem vlastnického práva k originálu nebo k rozmnoženině díla, včetně jejich nabízení za tímto účelem.</a:t>
            </a:r>
          </a:p>
        </p:txBody>
      </p:sp>
    </p:spTree>
    <p:extLst>
      <p:ext uri="{BB962C8B-B14F-4D97-AF65-F5344CB8AC3E}">
        <p14:creationId xmlns:p14="http://schemas.microsoft.com/office/powerpoint/2010/main" val="39387304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31837" y="2704"/>
            <a:ext cx="8732649" cy="680186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8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§ 31</a:t>
            </a:r>
          </a:p>
          <a:p>
            <a:pPr algn="ctr"/>
            <a:r>
              <a:rPr lang="cs-CZ" sz="4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Citace</a:t>
            </a:r>
          </a:p>
          <a:p>
            <a:pPr algn="ctr"/>
            <a:endParaRPr lang="cs-CZ" sz="48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endParaRPr lang="cs-CZ" sz="4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endParaRPr lang="cs-CZ" sz="4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endParaRPr lang="cs-CZ" sz="1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(1) Do práva autorského nezasahuje ten, kdo </a:t>
            </a:r>
          </a:p>
          <a:p>
            <a:pPr lvl="0"/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užije v odůvodněné míře výňatky ze zveřejněných děl jiných autorů ve svém díle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( viz paragraf 31 )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</a:t>
            </a:r>
          </a:p>
        </p:txBody>
      </p:sp>
      <p:pic>
        <p:nvPicPr>
          <p:cNvPr id="5122" name="Picture 2" descr="C:\Users\administrator\AppData\Local\Microsoft\Windows\Temporary Internet Files\Content.IE5\U92ULX8M\MC90023420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676746"/>
            <a:ext cx="2293545" cy="18348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administrator\AppData\Local\Microsoft\Windows\Temporary Internet Files\Content.IE5\LGSAWG4D\MC90020060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812809"/>
            <a:ext cx="1826971" cy="15627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89728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332656"/>
            <a:ext cx="8064896" cy="20621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(2) Do práva autorského nezasahuje ani ten, kdo výňatky z díla nebo drobná celá díla </a:t>
            </a: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dále </a:t>
            </a: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užije; ustanovení odstavce 1 části věty za středníkem platí obdobně. </a:t>
            </a: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 opět paragraf 31 )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098" name="Picture 2" descr="C:\Users\administrator\AppData\Local\Microsoft\Windows\Temporary Internet Files\Content.IE5\4R8PH1CN\MP90017783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9184" y="3573016"/>
            <a:ext cx="3657600" cy="243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483054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5301208"/>
            <a:ext cx="8415574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2"/>
              </a:rPr>
              <a:t>http://citace.dumy.cz/?do=obrazek-submit</a:t>
            </a:r>
            <a:endParaRPr lang="cs-CZ" sz="36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547664" y="548680"/>
            <a:ext cx="576452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Pomoc při hledání citací</a:t>
            </a:r>
            <a:endParaRPr lang="cs-CZ" sz="4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4" name="Picture 2" descr="C:\Users\administrator\AppData\Local\Microsoft\Windows\Temporary Internet Files\Content.IE5\NE2VH2RH\MC90034410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66662" y="1484784"/>
            <a:ext cx="3126529" cy="3414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061491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0"/>
            <a:ext cx="9153719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445562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1916832"/>
            <a:ext cx="8424936" cy="50167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b="1" dirty="0"/>
              <a:t>Plagiát</a:t>
            </a:r>
            <a:r>
              <a:rPr lang="cs-CZ" sz="4000" dirty="0"/>
              <a:t> je </a:t>
            </a:r>
            <a:r>
              <a:rPr lang="cs-CZ" sz="4000" dirty="0">
                <a:hlinkClick r:id="rId2" tooltip="Umění"/>
              </a:rPr>
              <a:t>umělecké</a:t>
            </a:r>
            <a:r>
              <a:rPr lang="cs-CZ" sz="4000" dirty="0"/>
              <a:t> nebo </a:t>
            </a:r>
            <a:r>
              <a:rPr lang="cs-CZ" sz="4000" dirty="0">
                <a:hlinkClick r:id="rId3" tooltip="Věda"/>
              </a:rPr>
              <a:t>vědecké</a:t>
            </a:r>
            <a:r>
              <a:rPr lang="cs-CZ" sz="4000" dirty="0"/>
              <a:t> </a:t>
            </a:r>
            <a:r>
              <a:rPr lang="cs-CZ" sz="4000" dirty="0">
                <a:hlinkClick r:id="rId4" tooltip="Dílo"/>
              </a:rPr>
              <a:t>dílo</a:t>
            </a:r>
            <a:r>
              <a:rPr lang="cs-CZ" sz="4000" dirty="0"/>
              <a:t>, jež někdo jiný než skutečný </a:t>
            </a:r>
            <a:r>
              <a:rPr lang="cs-CZ" sz="4000" dirty="0">
                <a:hlinkClick r:id="rId5" tooltip="Autor"/>
              </a:rPr>
              <a:t>autor</a:t>
            </a:r>
            <a:r>
              <a:rPr lang="cs-CZ" sz="4000" dirty="0"/>
              <a:t> neprávem vydává za své. Taková činnost se nazývá </a:t>
            </a:r>
            <a:r>
              <a:rPr lang="cs-CZ" sz="4000" b="1" dirty="0" err="1"/>
              <a:t>plagiace</a:t>
            </a:r>
            <a:r>
              <a:rPr lang="cs-CZ" sz="4000" dirty="0"/>
              <a:t>, případně </a:t>
            </a:r>
            <a:r>
              <a:rPr lang="cs-CZ" sz="4000" b="1" dirty="0" err="1"/>
              <a:t>plagiarismus</a:t>
            </a:r>
            <a:r>
              <a:rPr lang="cs-CZ" sz="4000" dirty="0" smtClean="0"/>
              <a:t>.</a:t>
            </a:r>
          </a:p>
          <a:p>
            <a:endParaRPr lang="cs-CZ" sz="2800" dirty="0" smtClean="0"/>
          </a:p>
          <a:p>
            <a:r>
              <a:rPr lang="cs-CZ" sz="2800" dirty="0" smtClean="0"/>
              <a:t>Zdroj – citace:</a:t>
            </a:r>
          </a:p>
          <a:p>
            <a:r>
              <a:rPr lang="cs-CZ" sz="2800" dirty="0" smtClean="0">
                <a:hlinkClick r:id="rId6"/>
              </a:rPr>
              <a:t>http</a:t>
            </a:r>
            <a:r>
              <a:rPr lang="cs-CZ" sz="2800" dirty="0">
                <a:hlinkClick r:id="rId6"/>
              </a:rPr>
              <a:t>://</a:t>
            </a:r>
            <a:r>
              <a:rPr lang="cs-CZ" sz="2800" dirty="0" smtClean="0">
                <a:hlinkClick r:id="rId6"/>
              </a:rPr>
              <a:t>cs.wikipedia.org/wiki/Plagi%C3%A1t</a:t>
            </a:r>
            <a:endParaRPr lang="cs-CZ" sz="2800" dirty="0" smtClean="0"/>
          </a:p>
          <a:p>
            <a:endParaRPr lang="cs-CZ" sz="3600" dirty="0"/>
          </a:p>
        </p:txBody>
      </p:sp>
      <p:sp>
        <p:nvSpPr>
          <p:cNvPr id="3" name="Obdélník 2"/>
          <p:cNvSpPr/>
          <p:nvPr/>
        </p:nvSpPr>
        <p:spPr>
          <a:xfrm>
            <a:off x="2675771" y="692696"/>
            <a:ext cx="374762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Plagiátorství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2790979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31451" y="4365104"/>
            <a:ext cx="8280920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2"/>
              </a:rPr>
              <a:t>http://cs.wikipedia.org/wiki/Plagi%C3%A1t#Plagi.C3.A1ty_ve_.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2"/>
              </a:rPr>
              <a:t>C5.A1kolstv.C3.AD</a:t>
            </a:r>
            <a:endParaRPr lang="cs-CZ" sz="36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899592" y="692696"/>
            <a:ext cx="702564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Plagiátorství ve školství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1026" name="Picture 2" descr="C:\Users\administrator\AppData\Local\Microsoft\Windows\Temporary Internet Files\Content.IE5\36J3DHN9\MC90029067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58781" y="1916832"/>
            <a:ext cx="1907263" cy="1938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704171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1412776"/>
            <a:ext cx="799288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2"/>
              </a:rPr>
              <a:t>http://digiarena.e15.cz/fotografie-autorske-pravo-a-pravo-na-ochranu-osobnosti_3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http://citace.dumy.cz/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563888" y="764704"/>
            <a:ext cx="16156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Odkazy -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964978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72</TotalTime>
  <Words>341</Words>
  <Application>Microsoft Office PowerPoint</Application>
  <PresentationFormat>Předvádění na obrazovce (4:3)</PresentationFormat>
  <Paragraphs>79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Prezentace aplikace PowerPoint</vt:lpstr>
      <vt:lpstr>Paragrafy a počítače </vt:lpstr>
      <vt:lpstr>Autorská práva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Paragrafy a počítače</dc:title>
  <dc:creator>Administrator</dc:creator>
  <cp:lastModifiedBy>Administrator</cp:lastModifiedBy>
  <cp:revision>8</cp:revision>
  <dcterms:created xsi:type="dcterms:W3CDTF">2012-11-08T03:41:30Z</dcterms:created>
  <dcterms:modified xsi:type="dcterms:W3CDTF">2013-03-06T15:42:00Z</dcterms:modified>
</cp:coreProperties>
</file>