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92" r:id="rId2"/>
    <p:sldId id="256" r:id="rId3"/>
    <p:sldId id="257" r:id="rId4"/>
    <p:sldId id="265" r:id="rId5"/>
    <p:sldId id="279" r:id="rId6"/>
    <p:sldId id="281" r:id="rId7"/>
    <p:sldId id="282" r:id="rId8"/>
    <p:sldId id="283" r:id="rId9"/>
    <p:sldId id="284" r:id="rId10"/>
    <p:sldId id="289" r:id="rId11"/>
    <p:sldId id="266" r:id="rId12"/>
    <p:sldId id="268" r:id="rId13"/>
    <p:sldId id="269" r:id="rId14"/>
    <p:sldId id="285" r:id="rId15"/>
    <p:sldId id="286" r:id="rId16"/>
    <p:sldId id="287" r:id="rId17"/>
    <p:sldId id="288" r:id="rId18"/>
    <p:sldId id="276" r:id="rId19"/>
    <p:sldId id="277" r:id="rId20"/>
    <p:sldId id="278" r:id="rId21"/>
    <p:sldId id="270" r:id="rId22"/>
    <p:sldId id="271" r:id="rId23"/>
    <p:sldId id="272" r:id="rId24"/>
    <p:sldId id="273" r:id="rId25"/>
    <p:sldId id="274" r:id="rId26"/>
    <p:sldId id="275" r:id="rId27"/>
    <p:sldId id="267" r:id="rId28"/>
    <p:sldId id="29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79164-20B7-450A-BD88-C1B01D45FBBA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3AD01-2764-47F6-A695-FE1A49BC3F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85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B04E-2045-49D4-A97E-41381D3D3ABE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53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3F991-9B3C-418C-9D42-125BD2F7716F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284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06E7-AEB0-4A3E-8631-1E795D7481D8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22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3AC3-0CB1-48F8-9148-3441D490A222}" type="datetime1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18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477E-A2B1-42EE-A643-23730F9BF384}" type="datetime1">
              <a:rPr lang="cs-CZ" smtClean="0"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96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5BC7A-2DDB-4FA8-A373-0F67051D3081}" type="datetime1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4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94EDA-1F09-4483-AF0E-C3A9920DCF9B}" type="datetime1">
              <a:rPr lang="cs-CZ" smtClean="0"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2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605F-4DF1-4039-901B-A5881C2D6707}" type="datetime1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243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712A4-184B-4A43-80BF-D3EC2CCA9F24}" type="datetime1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309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5E1-C380-490E-A4A0-7203EA28DB88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17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ABF2E-8A5F-41ED-ADE5-9AD84240AA54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16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4C8E-E386-4B71-82AB-570FCD075EF2}" type="datetime1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98C86-856C-4FD6-8246-C411FC98C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5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2400"/>
            <a:ext cx="1284288" cy="1209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1835150" y="365125"/>
            <a:ext cx="524827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Soukromá hotelová škola Bukaschool s. r. o. Most</a:t>
            </a:r>
          </a:p>
          <a:p>
            <a:pPr defTabSz="449263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Kmochova 1823, 434 01 Most • +420 476 706 696 • info@bukaschool.cz</a:t>
            </a:r>
          </a:p>
          <a:p>
            <a:pPr defTabSz="449263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www.bukaschool.cz</a:t>
            </a:r>
          </a:p>
        </p:txBody>
      </p:sp>
      <p:graphicFrame>
        <p:nvGraphicFramePr>
          <p:cNvPr id="2109" name="Group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209242"/>
              </p:ext>
            </p:extLst>
          </p:nvPr>
        </p:nvGraphicFramePr>
        <p:xfrm>
          <a:off x="1600200" y="1219200"/>
          <a:ext cx="5995988" cy="4679248"/>
        </p:xfrm>
        <a:graphic>
          <a:graphicData uri="http://schemas.openxmlformats.org/drawingml/2006/table">
            <a:tbl>
              <a:tblPr/>
              <a:tblGrid>
                <a:gridCol w="1936750"/>
                <a:gridCol w="4059238"/>
              </a:tblGrid>
              <a:tr h="320085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116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CZ.1.07/1.5.00/34.0227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Bukaschool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Soukromá hotelová škola Bukaschool s.r.o.,  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Kmochova 1823, 434 01 Most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Vyučovací 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Německý jazyk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Landeskunde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im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Deutschunterricht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1.-4. 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Pavel Zítka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tvorby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1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02PZ_Deutschland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a název klíčové aktivity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0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je určena pro seznámení se s  geopolitickými fakty o SRN. Je </a:t>
                      </a:r>
                      <a:endParaRPr lang="cs-CZ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vhodná </a:t>
                      </a:r>
                      <a:r>
                        <a:rPr lang="cs-CZ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i pro začátečníky, zde je ale nutný širší dodatečný výklad. </a:t>
                      </a:r>
                      <a:endParaRPr lang="cs-CZ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je koncipována tak, aby se učitel před odhalením dalšího </a:t>
                      </a:r>
                      <a:r>
                        <a:rPr lang="cs-CZ" sz="1000" smtClean="0">
                          <a:latin typeface="Times New Roman" pitchFamily="18" charset="0"/>
                          <a:cs typeface="Times New Roman" pitchFamily="18" charset="0"/>
                        </a:rPr>
                        <a:t>pole </a:t>
                      </a:r>
                      <a:endParaRPr lang="cs-CZ" sz="1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smtClean="0">
                          <a:latin typeface="Times New Roman" pitchFamily="18" charset="0"/>
                          <a:cs typeface="Times New Roman" pitchFamily="18" charset="0"/>
                        </a:rPr>
                        <a:t>mohl </a:t>
                      </a:r>
                      <a:r>
                        <a:rPr lang="cs-CZ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žáků zeptat na dříve získané vědomosti o SRN.</a:t>
                      </a:r>
                      <a:endParaRPr lang="cs-CZ" sz="10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45" name="Picture 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942013"/>
            <a:ext cx="3746500" cy="9159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54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5472608"/>
          </a:xfrm>
        </p:spPr>
        <p:txBody>
          <a:bodyPr/>
          <a:lstStyle/>
          <a:p>
            <a:r>
              <a:rPr lang="cs-CZ" sz="6000" b="1" dirty="0" smtClean="0"/>
              <a:t>Die</a:t>
            </a:r>
            <a:br>
              <a:rPr lang="cs-CZ" sz="6000" b="1" dirty="0" smtClean="0"/>
            </a:br>
            <a:r>
              <a:rPr lang="cs-CZ" sz="6000" b="1" dirty="0" err="1" smtClean="0"/>
              <a:t>Bundesrepublik</a:t>
            </a:r>
            <a:r>
              <a:rPr lang="cs-CZ" sz="6000" b="1" dirty="0" smtClean="0"/>
              <a:t/>
            </a:r>
            <a:br>
              <a:rPr lang="cs-CZ" sz="6000" b="1" dirty="0" smtClean="0"/>
            </a:br>
            <a:r>
              <a:rPr lang="cs-CZ" sz="6000" b="1" dirty="0" err="1" smtClean="0"/>
              <a:t>Deutschland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„Autorem materiálu a všech jeho částí, není-li uvedeno jinak, je Mgr. Pavel Zítka.“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65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01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01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  <a:r>
              <a:rPr lang="cs-CZ" sz="3600" b="1" dirty="0" err="1" smtClean="0"/>
              <a:t>Fläche</a:t>
            </a:r>
            <a:r>
              <a:rPr lang="cs-CZ" sz="3600" b="1" dirty="0" smtClean="0"/>
              <a:t> – 356 910 km</a:t>
            </a:r>
            <a:r>
              <a:rPr lang="cs-CZ" sz="3600" b="1" baseline="30000" dirty="0" smtClean="0"/>
              <a:t>2 </a:t>
            </a:r>
          </a:p>
          <a:p>
            <a:pPr marL="0" indent="0">
              <a:buNone/>
            </a:pPr>
            <a:r>
              <a:rPr lang="cs-CZ" sz="3600" b="1" baseline="30000" dirty="0" smtClean="0"/>
              <a:t> </a:t>
            </a:r>
            <a:r>
              <a:rPr lang="cs-CZ" sz="3600" b="1" dirty="0" smtClean="0"/>
              <a:t> 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18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  <a:r>
              <a:rPr lang="cs-CZ" sz="3600" b="1" dirty="0" err="1" smtClean="0"/>
              <a:t>Fläche</a:t>
            </a:r>
            <a:r>
              <a:rPr lang="cs-CZ" sz="3600" b="1" dirty="0" smtClean="0"/>
              <a:t> – 356 910 km</a:t>
            </a:r>
            <a:r>
              <a:rPr lang="cs-CZ" sz="3600" b="1" baseline="30000" dirty="0" smtClean="0"/>
              <a:t>2 </a:t>
            </a:r>
          </a:p>
          <a:p>
            <a:pPr marL="0" indent="0">
              <a:buNone/>
            </a:pPr>
            <a:r>
              <a:rPr lang="cs-CZ" sz="3600" b="1" baseline="30000" dirty="0" smtClean="0"/>
              <a:t> </a:t>
            </a:r>
            <a:r>
              <a:rPr lang="cs-CZ" sz="3600" b="1" dirty="0" smtClean="0"/>
              <a:t>  </a:t>
            </a:r>
          </a:p>
          <a:p>
            <a:pPr marL="0" indent="0">
              <a:buNone/>
            </a:pPr>
            <a:r>
              <a:rPr lang="cs-CZ" sz="3600" b="1" dirty="0" smtClean="0"/>
              <a:t>81 </a:t>
            </a:r>
            <a:r>
              <a:rPr lang="cs-CZ" sz="3600" b="1" dirty="0" err="1" smtClean="0"/>
              <a:t>Millionen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Einwohner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 smtClean="0"/>
              <a:t>				</a:t>
            </a:r>
            <a:endParaRPr lang="cs-CZ" sz="36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20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  <a:r>
              <a:rPr lang="cs-CZ" sz="3600" b="1" dirty="0" err="1" smtClean="0"/>
              <a:t>Fläche</a:t>
            </a:r>
            <a:r>
              <a:rPr lang="cs-CZ" sz="3600" b="1" dirty="0" smtClean="0"/>
              <a:t> – 356 910 km</a:t>
            </a:r>
            <a:r>
              <a:rPr lang="cs-CZ" sz="3600" b="1" baseline="30000" dirty="0" smtClean="0"/>
              <a:t>2 </a:t>
            </a:r>
          </a:p>
          <a:p>
            <a:pPr marL="0" indent="0">
              <a:buNone/>
            </a:pPr>
            <a:r>
              <a:rPr lang="cs-CZ" sz="3600" b="1" baseline="30000" dirty="0" smtClean="0"/>
              <a:t> </a:t>
            </a:r>
            <a:r>
              <a:rPr lang="cs-CZ" sz="3600" b="1" dirty="0" smtClean="0"/>
              <a:t>  </a:t>
            </a:r>
          </a:p>
          <a:p>
            <a:pPr marL="0" indent="0">
              <a:buNone/>
            </a:pPr>
            <a:r>
              <a:rPr lang="cs-CZ" sz="3600" b="1" dirty="0" smtClean="0"/>
              <a:t>81 </a:t>
            </a:r>
            <a:r>
              <a:rPr lang="cs-CZ" sz="3600" b="1" dirty="0" err="1" smtClean="0"/>
              <a:t>Millionen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Einwohner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 smtClean="0"/>
              <a:t>					</a:t>
            </a:r>
            <a:r>
              <a:rPr lang="cs-CZ" sz="3600" b="1" dirty="0" err="1" smtClean="0"/>
              <a:t>Hauptstadt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Berlin</a:t>
            </a:r>
            <a:endParaRPr lang="cs-CZ" sz="3600" b="1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60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  <a:r>
              <a:rPr lang="cs-CZ" sz="3600" b="1" dirty="0" err="1" smtClean="0"/>
              <a:t>Fläche</a:t>
            </a:r>
            <a:r>
              <a:rPr lang="cs-CZ" sz="3600" b="1" dirty="0" smtClean="0"/>
              <a:t> – 356 910 km</a:t>
            </a:r>
            <a:r>
              <a:rPr lang="cs-CZ" sz="3600" b="1" baseline="30000" dirty="0" smtClean="0"/>
              <a:t>2 </a:t>
            </a:r>
          </a:p>
          <a:p>
            <a:pPr marL="0" indent="0">
              <a:buNone/>
            </a:pPr>
            <a:r>
              <a:rPr lang="cs-CZ" sz="3600" b="1" baseline="30000" dirty="0" smtClean="0"/>
              <a:t> </a:t>
            </a:r>
            <a:r>
              <a:rPr lang="cs-CZ" sz="3600" b="1" dirty="0" smtClean="0"/>
              <a:t>  </a:t>
            </a:r>
          </a:p>
          <a:p>
            <a:pPr marL="0" indent="0">
              <a:buNone/>
            </a:pPr>
            <a:r>
              <a:rPr lang="cs-CZ" sz="3600" b="1" dirty="0" smtClean="0"/>
              <a:t>81 </a:t>
            </a:r>
            <a:r>
              <a:rPr lang="cs-CZ" sz="3600" b="1" dirty="0" err="1" smtClean="0"/>
              <a:t>Millionen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Einwohner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 smtClean="0"/>
              <a:t>					</a:t>
            </a:r>
            <a:r>
              <a:rPr lang="cs-CZ" sz="3600" b="1" dirty="0" err="1" smtClean="0"/>
              <a:t>Hauptstadt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Berlin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err="1" smtClean="0"/>
              <a:t>Deutsch</a:t>
            </a:r>
            <a:r>
              <a:rPr lang="cs-CZ" sz="3600" b="1" dirty="0" smtClean="0"/>
              <a:t>		</a:t>
            </a:r>
            <a:endParaRPr lang="cs-CZ" sz="36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67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Deutschland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b="1" dirty="0" err="1" smtClean="0"/>
              <a:t>Größte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Staat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Mitteleuropa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			</a:t>
            </a:r>
            <a:r>
              <a:rPr lang="cs-CZ" sz="3600" b="1" dirty="0" err="1" smtClean="0"/>
              <a:t>Fläche</a:t>
            </a:r>
            <a:r>
              <a:rPr lang="cs-CZ" sz="3600" b="1" dirty="0" smtClean="0"/>
              <a:t> – 356 910 km</a:t>
            </a:r>
            <a:r>
              <a:rPr lang="cs-CZ" sz="3600" b="1" baseline="30000" dirty="0" smtClean="0"/>
              <a:t>2 </a:t>
            </a:r>
          </a:p>
          <a:p>
            <a:pPr marL="0" indent="0">
              <a:buNone/>
            </a:pPr>
            <a:r>
              <a:rPr lang="cs-CZ" sz="3600" b="1" baseline="30000" dirty="0" smtClean="0"/>
              <a:t> </a:t>
            </a:r>
            <a:r>
              <a:rPr lang="cs-CZ" sz="3600" b="1" dirty="0" smtClean="0"/>
              <a:t>  </a:t>
            </a:r>
          </a:p>
          <a:p>
            <a:pPr marL="0" indent="0">
              <a:buNone/>
            </a:pPr>
            <a:r>
              <a:rPr lang="cs-CZ" sz="3600" b="1" dirty="0" smtClean="0"/>
              <a:t>81 </a:t>
            </a:r>
            <a:r>
              <a:rPr lang="cs-CZ" sz="3600" b="1" dirty="0" err="1" smtClean="0"/>
              <a:t>Millionen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Einwohner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			</a:t>
            </a:r>
          </a:p>
          <a:p>
            <a:pPr marL="0" indent="0">
              <a:buNone/>
            </a:pPr>
            <a:r>
              <a:rPr lang="cs-CZ" sz="3600" b="1" dirty="0" smtClean="0"/>
              <a:t>					</a:t>
            </a:r>
            <a:r>
              <a:rPr lang="cs-CZ" sz="3600" b="1" dirty="0" err="1" smtClean="0"/>
              <a:t>Hauptstadt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Berlin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err="1" smtClean="0"/>
              <a:t>Deutsch</a:t>
            </a:r>
            <a:r>
              <a:rPr lang="cs-CZ" sz="3600" b="1" dirty="0" smtClean="0"/>
              <a:t>		Euro</a:t>
            </a:r>
            <a:endParaRPr lang="cs-CZ" sz="36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38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16632"/>
            <a:ext cx="8547193" cy="639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13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err="1" smtClean="0"/>
              <a:t>Bundesflagge</a:t>
            </a:r>
            <a:r>
              <a:rPr lang="cs-CZ" b="1" dirty="0" smtClean="0"/>
              <a:t> 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43000"/>
            <a:ext cx="7620000" cy="457200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72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err="1" smtClean="0"/>
              <a:t>Staatswappen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52524"/>
            <a:ext cx="4391025" cy="5705475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81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err="1" smtClean="0"/>
              <a:t>Nationalhymne</a:t>
            </a:r>
            <a:endParaRPr lang="cs-CZ" sz="3600" b="1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r>
              <a:rPr lang="cs-CZ" b="1" i="1" dirty="0" smtClean="0"/>
              <a:t>„</a:t>
            </a:r>
            <a:r>
              <a:rPr lang="cs-CZ" b="1" i="1" dirty="0" err="1" smtClean="0"/>
              <a:t>Lied</a:t>
            </a:r>
            <a:r>
              <a:rPr lang="cs-CZ" b="1" i="1" dirty="0" smtClean="0"/>
              <a:t> der </a:t>
            </a:r>
            <a:r>
              <a:rPr lang="cs-CZ" b="1" i="1" dirty="0" err="1" smtClean="0"/>
              <a:t>Deutschen</a:t>
            </a:r>
            <a:r>
              <a:rPr lang="cs-CZ" b="1" i="1" dirty="0" smtClean="0"/>
              <a:t>“</a:t>
            </a:r>
          </a:p>
          <a:p>
            <a:pPr marL="0" indent="0" algn="ctr">
              <a:buNone/>
            </a:pPr>
            <a:endParaRPr lang="cs-CZ" b="1" i="1" dirty="0"/>
          </a:p>
          <a:p>
            <a:pPr marL="0" indent="0">
              <a:buNone/>
            </a:pPr>
            <a:r>
              <a:rPr lang="cs-CZ" b="1" dirty="0" smtClean="0"/>
              <a:t>Text: August Heinrich Hoffmann von </a:t>
            </a:r>
            <a:r>
              <a:rPr lang="cs-CZ" b="1" dirty="0" err="1" smtClean="0"/>
              <a:t>Fallersleben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Melodie: Joseph Haydn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27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Bundespräsident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87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Bundespräsident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Joachim </a:t>
            </a:r>
            <a:r>
              <a:rPr lang="cs-CZ" b="1" dirty="0" err="1" smtClean="0"/>
              <a:t>Gauck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504036"/>
            <a:ext cx="3418696" cy="5341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57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Bundeskanzler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24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Bundeskanzler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cs-CZ" b="1" dirty="0" err="1" smtClean="0"/>
              <a:t>Bundeskanzlerin</a:t>
            </a:r>
            <a:r>
              <a:rPr lang="cs-CZ" b="1" dirty="0" smtClean="0"/>
              <a:t> </a:t>
            </a:r>
          </a:p>
          <a:p>
            <a:pPr marL="0" indent="0" algn="r">
              <a:buNone/>
            </a:pPr>
            <a:r>
              <a:rPr lang="cs-CZ" b="1" dirty="0" smtClean="0"/>
              <a:t>Angela Merkel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83" y="1340768"/>
            <a:ext cx="3607207" cy="5308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57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Bundesländer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„Autorem materiálu a všech jeho částí, není-li uvedeno jinak, je Mgr. Pavel Zítka.“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27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Bundesländer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16 </a:t>
            </a:r>
            <a:r>
              <a:rPr lang="cs-CZ" b="1" dirty="0" err="1" smtClean="0"/>
              <a:t>Bundesländer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65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 </a:t>
            </a:r>
            <a:endParaRPr lang="cs-CZ" b="1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1100"/>
            <a:ext cx="4896543" cy="6836900"/>
          </a:xfr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37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höchsten</a:t>
            </a:r>
            <a:r>
              <a:rPr lang="cs-CZ" b="1" dirty="0" smtClean="0"/>
              <a:t> </a:t>
            </a:r>
            <a:r>
              <a:rPr lang="cs-CZ" b="1" dirty="0" err="1" smtClean="0"/>
              <a:t>Berge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4" y="3805186"/>
            <a:ext cx="9144000" cy="3337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03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höchsten</a:t>
            </a:r>
            <a:r>
              <a:rPr lang="cs-CZ" b="1" dirty="0" smtClean="0"/>
              <a:t> </a:t>
            </a:r>
            <a:r>
              <a:rPr lang="cs-CZ" b="1" dirty="0" err="1" smtClean="0"/>
              <a:t>Berge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Zugspitze		2 963 m</a:t>
            </a:r>
          </a:p>
          <a:p>
            <a:pPr marL="0" indent="0">
              <a:buNone/>
            </a:pPr>
            <a:r>
              <a:rPr lang="cs-CZ" b="1" dirty="0" smtClean="0"/>
              <a:t>	</a:t>
            </a:r>
            <a:r>
              <a:rPr lang="cs-CZ" b="1" dirty="0" err="1" smtClean="0"/>
              <a:t>Watzmann</a:t>
            </a:r>
            <a:r>
              <a:rPr lang="cs-CZ" b="1" dirty="0" smtClean="0"/>
              <a:t>		2 713 m</a:t>
            </a:r>
          </a:p>
          <a:p>
            <a:pPr marL="0" indent="0">
              <a:buNone/>
            </a:pPr>
            <a:r>
              <a:rPr lang="cs-CZ" b="1" dirty="0" smtClean="0"/>
              <a:t>	</a:t>
            </a:r>
            <a:r>
              <a:rPr lang="cs-CZ" b="1" dirty="0" err="1" smtClean="0"/>
              <a:t>Feldberg</a:t>
            </a:r>
            <a:r>
              <a:rPr lang="cs-CZ" b="1" dirty="0" smtClean="0"/>
              <a:t>		1 493 m 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4" y="3805186"/>
            <a:ext cx="9144000" cy="3337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89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größte</a:t>
            </a:r>
            <a:r>
              <a:rPr lang="cs-CZ" b="1" dirty="0" smtClean="0"/>
              <a:t> </a:t>
            </a:r>
            <a:r>
              <a:rPr lang="cs-CZ" b="1" dirty="0" err="1" smtClean="0"/>
              <a:t>Seen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030" y="3404619"/>
            <a:ext cx="5569970" cy="3453381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1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größte</a:t>
            </a:r>
            <a:r>
              <a:rPr lang="cs-CZ" b="1" dirty="0" smtClean="0"/>
              <a:t> </a:t>
            </a:r>
            <a:r>
              <a:rPr lang="cs-CZ" b="1" dirty="0" err="1" smtClean="0"/>
              <a:t>Seen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</a:t>
            </a:r>
            <a:r>
              <a:rPr lang="cs-CZ" b="1" dirty="0" err="1" smtClean="0"/>
              <a:t>Bodense</a:t>
            </a:r>
            <a:r>
              <a:rPr lang="cs-CZ" b="1" dirty="0"/>
              <a:t>	</a:t>
            </a:r>
            <a:r>
              <a:rPr lang="cs-CZ" b="1" dirty="0" smtClean="0"/>
              <a:t>		538 </a:t>
            </a:r>
            <a:r>
              <a:rPr lang="cs-CZ" b="1" dirty="0" err="1" smtClean="0"/>
              <a:t>qkm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err="1" smtClean="0"/>
              <a:t>Müritz</a:t>
            </a:r>
            <a:r>
              <a:rPr lang="cs-CZ" b="1" dirty="0" smtClean="0"/>
              <a:t>			115 </a:t>
            </a:r>
            <a:r>
              <a:rPr lang="cs-CZ" b="1" dirty="0" err="1" smtClean="0"/>
              <a:t>qkm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err="1" smtClean="0"/>
              <a:t>Schweriner</a:t>
            </a:r>
            <a:r>
              <a:rPr lang="cs-CZ" b="1" dirty="0" smtClean="0"/>
              <a:t> </a:t>
            </a:r>
            <a:r>
              <a:rPr lang="cs-CZ" b="1" dirty="0" err="1" smtClean="0"/>
              <a:t>See</a:t>
            </a:r>
            <a:r>
              <a:rPr lang="cs-CZ" b="1" dirty="0" smtClean="0"/>
              <a:t>		63 </a:t>
            </a:r>
            <a:r>
              <a:rPr lang="cs-CZ" b="1" dirty="0" err="1" smtClean="0"/>
              <a:t>qkm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030" y="3404619"/>
            <a:ext cx="5569970" cy="3453381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87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wichtigsten</a:t>
            </a:r>
            <a:r>
              <a:rPr lang="cs-CZ" b="1" dirty="0" smtClean="0"/>
              <a:t> </a:t>
            </a:r>
            <a:r>
              <a:rPr lang="cs-CZ" b="1" dirty="0" err="1" smtClean="0"/>
              <a:t>Flüsse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6801"/>
            <a:ext cx="3995936" cy="560554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8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Die </a:t>
            </a:r>
            <a:r>
              <a:rPr lang="cs-CZ" b="1" dirty="0" err="1" smtClean="0"/>
              <a:t>wichtigsten</a:t>
            </a:r>
            <a:r>
              <a:rPr lang="cs-CZ" b="1" dirty="0" smtClean="0"/>
              <a:t> </a:t>
            </a:r>
            <a:r>
              <a:rPr lang="cs-CZ" b="1" dirty="0" err="1" smtClean="0"/>
              <a:t>Flüsse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					der </a:t>
            </a:r>
            <a:r>
              <a:rPr lang="cs-CZ" b="1" dirty="0" err="1" smtClean="0"/>
              <a:t>Rhein</a:t>
            </a:r>
            <a:r>
              <a:rPr lang="cs-CZ" b="1" dirty="0" smtClean="0"/>
              <a:t>					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Donau</a:t>
            </a:r>
            <a:r>
              <a:rPr lang="cs-CZ" b="1" dirty="0" smtClean="0"/>
              <a:t>		der Oder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					</a:t>
            </a:r>
            <a:r>
              <a:rPr lang="cs-CZ" b="1" dirty="0" err="1" smtClean="0"/>
              <a:t>die</a:t>
            </a:r>
            <a:r>
              <a:rPr lang="cs-CZ" b="1" dirty="0" smtClean="0"/>
              <a:t> Elbe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							der </a:t>
            </a:r>
            <a:r>
              <a:rPr lang="cs-CZ" b="1" dirty="0" err="1" smtClean="0"/>
              <a:t>Neckar</a:t>
            </a:r>
            <a:r>
              <a:rPr lang="cs-CZ" b="1" dirty="0" smtClean="0"/>
              <a:t>	der </a:t>
            </a:r>
            <a:r>
              <a:rPr lang="cs-CZ" b="1" dirty="0" err="1" smtClean="0"/>
              <a:t>Main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6801"/>
            <a:ext cx="3995936" cy="560554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09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9036496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err="1" smtClean="0"/>
              <a:t>Quellen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/>
              <a:t>JUSTOVÁ, Hana. </a:t>
            </a:r>
            <a:r>
              <a:rPr lang="cs-CZ" sz="2000" i="1" dirty="0" err="1"/>
              <a:t>Deutschsprachige</a:t>
            </a:r>
            <a:r>
              <a:rPr lang="cs-CZ" sz="2000" i="1" dirty="0"/>
              <a:t> </a:t>
            </a:r>
            <a:r>
              <a:rPr lang="cs-CZ" sz="2000" i="1" dirty="0" err="1"/>
              <a:t>Länder</a:t>
            </a:r>
            <a:r>
              <a:rPr lang="cs-CZ" sz="2000" dirty="0"/>
              <a:t>. Havlíčkův Brod: Fragment, 2001, ISBN 80-7200-424-7.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Deutschland</a:t>
            </a:r>
            <a:r>
              <a:rPr lang="cs-CZ" sz="2000" dirty="0"/>
              <a:t> [online]. [cit. 21.9.2012]. Dostupný na WWW: http://de.wikipedia.org/wiki/Deutschland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Bilder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err="1" smtClean="0"/>
              <a:t>Landkarten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http://commons.wikimedia.org/wiki/File:EU_location_GER.png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Bundesflagge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http://commons.wikimedia.org/wiki/File:Flag_of_Germany.svg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Staatswappen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</a:t>
            </a:r>
            <a:r>
              <a:rPr lang="cs-CZ" sz="2000" dirty="0" smtClean="0"/>
              <a:t>http</a:t>
            </a:r>
          </a:p>
          <a:p>
            <a:pPr marL="0" indent="0">
              <a:buNone/>
            </a:pPr>
            <a:r>
              <a:rPr lang="cs-CZ" sz="2000" dirty="0" smtClean="0"/>
              <a:t>://</a:t>
            </a:r>
            <a:r>
              <a:rPr lang="cs-CZ" sz="2000" dirty="0"/>
              <a:t>commons.wikimedia.org/wiki/</a:t>
            </a:r>
            <a:r>
              <a:rPr lang="cs-CZ" sz="2000" dirty="0" err="1"/>
              <a:t>File:Coat_of_Arms_of_Germany.svg</a:t>
            </a:r>
            <a:r>
              <a:rPr lang="cs-CZ" sz="2000" dirty="0"/>
              <a:t>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/>
              <a:t>J.Gauck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http://commons.wikimedia.org/wiki/File:2011_Joachim_Gauck-2.jpg 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6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276872"/>
            <a:ext cx="8229600" cy="11430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err="1" smtClean="0"/>
              <a:t>A.Merkel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</a:t>
            </a:r>
            <a:r>
              <a:rPr lang="cs-CZ" sz="2000" dirty="0" smtClean="0"/>
              <a:t>[online</a:t>
            </a:r>
            <a:r>
              <a:rPr lang="cs-CZ" sz="2000" dirty="0"/>
              <a:t>]. [cit. 21.9.2012]. Dostupný na WWW: http://commons.wikimedia.org/wiki/File:Angela_Merkel_24092007.jpg </a:t>
            </a:r>
            <a:r>
              <a:rPr lang="cs-CZ" sz="2000" dirty="0" err="1" smtClean="0"/>
              <a:t>Bundesländer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</a:t>
            </a:r>
            <a:r>
              <a:rPr lang="cs-CZ" sz="2000" dirty="0" smtClean="0"/>
              <a:t>commons.wikimedia.org/wiki/File:Map_Germany_L%C3%A4nder-de.svg</a:t>
            </a:r>
          </a:p>
          <a:p>
            <a:pPr marL="0" indent="0">
              <a:buNone/>
            </a:pPr>
            <a:r>
              <a:rPr lang="cs-CZ" sz="2000" dirty="0" smtClean="0"/>
              <a:t>Zugspitze: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http://commons.wikimedia.org/wiki/File:Wettersteinhauptkamm_von_SW_HQ.jpg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Bodensee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http://commons.wikimedia.org/wiki/File:Bodensee_satellit.jpg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err="1" smtClean="0"/>
              <a:t>Rhein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r>
              <a:rPr lang="cs-CZ" sz="2000" dirty="0"/>
              <a:t>AUTOR NEUVEDEN. </a:t>
            </a:r>
            <a:r>
              <a:rPr lang="cs-CZ" sz="2000" i="1" dirty="0" err="1"/>
              <a:t>Wikimedia</a:t>
            </a:r>
            <a:r>
              <a:rPr lang="cs-CZ" sz="2000" dirty="0"/>
              <a:t> [online]. [cit. 21.9.2012]. Dostupný na WWW: http://commons.wikimedia.org/wiki/File:Rhein-Karte.png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„Autorem materiálu a všech jeho částí, není-li uvedeno jinak, je Mgr. Pavel Zítka.“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5339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949</Words>
  <Application>Microsoft Office PowerPoint</Application>
  <PresentationFormat>Předvádění na obrazovce (4:3)</PresentationFormat>
  <Paragraphs>181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Die Bundesrepublik Deutschland</vt:lpstr>
      <vt:lpstr>Deutschland</vt:lpstr>
      <vt:lpstr>Deutschland</vt:lpstr>
      <vt:lpstr>Deutschland</vt:lpstr>
      <vt:lpstr>Deutschland</vt:lpstr>
      <vt:lpstr>Deutschland</vt:lpstr>
      <vt:lpstr>Deutschland</vt:lpstr>
      <vt:lpstr>Deutschland</vt:lpstr>
      <vt:lpstr> </vt:lpstr>
      <vt:lpstr> </vt:lpstr>
      <vt:lpstr> </vt:lpstr>
      <vt:lpstr> </vt:lpstr>
      <vt:lpstr>Bundespräsident </vt:lpstr>
      <vt:lpstr>Bundespräsident </vt:lpstr>
      <vt:lpstr>Bundeskanzler</vt:lpstr>
      <vt:lpstr>Bundeskanzler</vt:lpstr>
      <vt:lpstr>Bundesländer</vt:lpstr>
      <vt:lpstr>Bundesländer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Bundesrepublik Deutschland</dc:title>
  <dc:creator>Markétka</dc:creator>
  <cp:lastModifiedBy>Učitel</cp:lastModifiedBy>
  <cp:revision>18</cp:revision>
  <dcterms:created xsi:type="dcterms:W3CDTF">2013-02-05T18:28:26Z</dcterms:created>
  <dcterms:modified xsi:type="dcterms:W3CDTF">2013-03-06T15:33:06Z</dcterms:modified>
</cp:coreProperties>
</file>