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0"/>
  </p:notesMasterIdLst>
  <p:sldIdLst>
    <p:sldId id="28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81" r:id="rId11"/>
    <p:sldId id="264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65" r:id="rId28"/>
    <p:sldId id="28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1541C3-5F60-4E57-9428-2DB48822337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3ABEA5-9292-4759-90B2-56BEC75F1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108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EAB30-6F64-4479-8C24-416778F109C1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448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7EBC-059A-4502-BFE9-8CBF76B3D9CD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274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0DCFB-0B85-4B66-9392-E02A4DC6777D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284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0C0E2-B288-4562-9B5A-99064C1081CC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250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91EF-9772-4CEB-AC64-3F9FD9C05EF0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891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188B8-5FE8-42FF-82FD-884513599C31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266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42266-1C4C-483E-8835-24CE11A450CD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927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5AE43-2F22-4A7A-B474-D709742B299B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980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5EC08-A7D1-4A22-91FA-ABC8E9C0B21E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969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9E5D-06B2-4C20-B713-8121986024FF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690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BB34-ECDC-4954-B88F-EBB20E96615E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885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98346-879E-4AA9-8E2B-C92475A8A35F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D8510-C200-4D5D-B565-4B48C524B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00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de.wikipedia.org/wiki/%C3%96sterreich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991152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03PZ_Oesterreich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o Rakousku. Je vhodná i pro začátečníky, zde je ale nutný širší dodatečný výklad. Prezentace je koncipována tak, aby se učitel před odhalením dalšího pole mohl žáků zeptat na dříve získané vědomosti o Rakousku.</a:t>
                      </a:r>
                      <a:endParaRPr lang="cs-CZ" sz="1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19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4752528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Die</a:t>
            </a:r>
            <a:br>
              <a:rPr lang="cs-CZ" sz="6000" b="1" dirty="0" smtClean="0"/>
            </a:br>
            <a:r>
              <a:rPr lang="cs-CZ" sz="6000" b="1" dirty="0" smtClean="0"/>
              <a:t>Republik</a:t>
            </a:r>
            <a:br>
              <a:rPr lang="cs-CZ" sz="6000" b="1" dirty="0" smtClean="0"/>
            </a:br>
            <a:r>
              <a:rPr lang="cs-CZ" sz="6000" b="1" dirty="0" err="1" smtClean="0"/>
              <a:t>Österreich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74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62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kleines</a:t>
            </a:r>
            <a:r>
              <a:rPr lang="cs-CZ" b="1" dirty="0" smtClean="0"/>
              <a:t> </a:t>
            </a:r>
            <a:r>
              <a:rPr lang="cs-CZ" b="1" dirty="0" err="1" smtClean="0"/>
              <a:t>Binnenland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südlichen</a:t>
            </a:r>
            <a:r>
              <a:rPr lang="cs-CZ" b="1" dirty="0" smtClean="0"/>
              <a:t> </a:t>
            </a:r>
            <a:r>
              <a:rPr lang="cs-CZ" b="1" dirty="0" err="1" smtClean="0"/>
              <a:t>Mitteleuropa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94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kleines</a:t>
            </a:r>
            <a:r>
              <a:rPr lang="cs-CZ" b="1" dirty="0" smtClean="0"/>
              <a:t> </a:t>
            </a:r>
            <a:r>
              <a:rPr lang="cs-CZ" b="1" dirty="0" err="1" smtClean="0"/>
              <a:t>Binnenland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südlichen</a:t>
            </a:r>
            <a:r>
              <a:rPr lang="cs-CZ" b="1" dirty="0" smtClean="0"/>
              <a:t> 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Fläche</a:t>
            </a:r>
            <a:r>
              <a:rPr lang="cs-CZ" b="1" dirty="0" smtClean="0"/>
              <a:t> – 83 853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58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kleines</a:t>
            </a:r>
            <a:r>
              <a:rPr lang="cs-CZ" b="1" dirty="0" smtClean="0"/>
              <a:t> </a:t>
            </a:r>
            <a:r>
              <a:rPr lang="cs-CZ" b="1" dirty="0" err="1" smtClean="0"/>
              <a:t>Binnenland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südlichen</a:t>
            </a:r>
            <a:r>
              <a:rPr lang="cs-CZ" b="1" dirty="0" smtClean="0"/>
              <a:t> 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Fläche</a:t>
            </a:r>
            <a:r>
              <a:rPr lang="cs-CZ" b="1" dirty="0" smtClean="0"/>
              <a:t> – 83 853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baseline="30000" dirty="0" smtClean="0"/>
              <a:t>					</a:t>
            </a:r>
            <a:r>
              <a:rPr lang="cs-CZ" b="1" dirty="0" smtClean="0"/>
              <a:t> 8 404 252 </a:t>
            </a:r>
            <a:r>
              <a:rPr lang="cs-CZ" b="1" dirty="0" err="1" smtClean="0"/>
              <a:t>Einwohner</a:t>
            </a:r>
            <a:endParaRPr lang="cs-CZ" b="1" baseline="30000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5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kleines</a:t>
            </a:r>
            <a:r>
              <a:rPr lang="cs-CZ" b="1" dirty="0" smtClean="0"/>
              <a:t> </a:t>
            </a:r>
            <a:r>
              <a:rPr lang="cs-CZ" b="1" dirty="0" err="1" smtClean="0"/>
              <a:t>Binnenland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südlichen</a:t>
            </a:r>
            <a:r>
              <a:rPr lang="cs-CZ" b="1" dirty="0" smtClean="0"/>
              <a:t> 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Fläche</a:t>
            </a:r>
            <a:r>
              <a:rPr lang="cs-CZ" b="1" dirty="0" smtClean="0"/>
              <a:t> – 83 853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baseline="30000" dirty="0" smtClean="0"/>
              <a:t>					</a:t>
            </a:r>
            <a:r>
              <a:rPr lang="cs-CZ" b="1" dirty="0" smtClean="0"/>
              <a:t> 8 404 252 </a:t>
            </a:r>
            <a:r>
              <a:rPr lang="cs-CZ" b="1" dirty="0" err="1" smtClean="0"/>
              <a:t>Einwohner</a:t>
            </a:r>
            <a:endParaRPr lang="cs-CZ" b="1" baseline="30000" dirty="0" smtClean="0"/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Hauptstadt</a:t>
            </a:r>
            <a:r>
              <a:rPr lang="cs-CZ" b="1" dirty="0" smtClean="0"/>
              <a:t> </a:t>
            </a:r>
            <a:r>
              <a:rPr lang="cs-CZ" b="1" dirty="0" err="1" smtClean="0"/>
              <a:t>Wien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62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kleines</a:t>
            </a:r>
            <a:r>
              <a:rPr lang="cs-CZ" b="1" dirty="0" smtClean="0"/>
              <a:t> </a:t>
            </a:r>
            <a:r>
              <a:rPr lang="cs-CZ" b="1" dirty="0" err="1" smtClean="0"/>
              <a:t>Binnenland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südlichen</a:t>
            </a:r>
            <a:r>
              <a:rPr lang="cs-CZ" b="1" dirty="0" smtClean="0"/>
              <a:t> 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Fläche</a:t>
            </a:r>
            <a:r>
              <a:rPr lang="cs-CZ" b="1" dirty="0" smtClean="0"/>
              <a:t> – 83 853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baseline="30000" dirty="0" smtClean="0"/>
              <a:t>					</a:t>
            </a:r>
            <a:r>
              <a:rPr lang="cs-CZ" b="1" dirty="0" smtClean="0"/>
              <a:t> 8 404 252 </a:t>
            </a:r>
            <a:r>
              <a:rPr lang="cs-CZ" b="1" dirty="0" err="1" smtClean="0"/>
              <a:t>Einwohner</a:t>
            </a:r>
            <a:endParaRPr lang="cs-CZ" b="1" baseline="30000" dirty="0" smtClean="0"/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Hauptstadt</a:t>
            </a:r>
            <a:r>
              <a:rPr lang="cs-CZ" b="1" dirty="0" smtClean="0"/>
              <a:t> </a:t>
            </a:r>
            <a:r>
              <a:rPr lang="cs-CZ" b="1" dirty="0" err="1" smtClean="0"/>
              <a:t>Wien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	</a:t>
            </a:r>
            <a:r>
              <a:rPr lang="cs-CZ" b="1" dirty="0" err="1" smtClean="0"/>
              <a:t>Deutsch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74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kleines</a:t>
            </a:r>
            <a:r>
              <a:rPr lang="cs-CZ" b="1" dirty="0" smtClean="0"/>
              <a:t> </a:t>
            </a:r>
            <a:r>
              <a:rPr lang="cs-CZ" b="1" dirty="0" err="1" smtClean="0"/>
              <a:t>Binnenland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südlichen</a:t>
            </a:r>
            <a:r>
              <a:rPr lang="cs-CZ" b="1" dirty="0" smtClean="0"/>
              <a:t> 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Fläche</a:t>
            </a:r>
            <a:r>
              <a:rPr lang="cs-CZ" b="1" dirty="0" smtClean="0"/>
              <a:t> – 83 853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baseline="30000" dirty="0" smtClean="0"/>
              <a:t>					</a:t>
            </a:r>
            <a:r>
              <a:rPr lang="cs-CZ" b="1" dirty="0" smtClean="0"/>
              <a:t> 8 404 252 </a:t>
            </a:r>
            <a:r>
              <a:rPr lang="cs-CZ" b="1" dirty="0" err="1" smtClean="0"/>
              <a:t>Einwohner</a:t>
            </a:r>
            <a:endParaRPr lang="cs-CZ" b="1" baseline="30000" dirty="0" smtClean="0"/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Hauptstadt</a:t>
            </a:r>
            <a:r>
              <a:rPr lang="cs-CZ" b="1" dirty="0" smtClean="0"/>
              <a:t> </a:t>
            </a:r>
            <a:r>
              <a:rPr lang="cs-CZ" b="1" dirty="0" err="1" smtClean="0"/>
              <a:t>Wien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	Euro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54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6632"/>
            <a:ext cx="8618720" cy="645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571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Staatsflagge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405" y="1600200"/>
            <a:ext cx="6793190" cy="4525963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64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484784"/>
            <a:ext cx="4862436" cy="5145435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49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Nationalhymne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i="1" dirty="0" smtClean="0"/>
              <a:t>„Land der </a:t>
            </a:r>
            <a:r>
              <a:rPr lang="cs-CZ" b="1" i="1" dirty="0" err="1" smtClean="0"/>
              <a:t>Berge</a:t>
            </a:r>
            <a:r>
              <a:rPr lang="cs-CZ" b="1" i="1" dirty="0" smtClean="0"/>
              <a:t>, Land </a:t>
            </a:r>
            <a:r>
              <a:rPr lang="cs-CZ" b="1" i="1" dirty="0" err="1" smtClean="0"/>
              <a:t>am</a:t>
            </a:r>
            <a:r>
              <a:rPr lang="cs-CZ" b="1" i="1" dirty="0" smtClean="0"/>
              <a:t> Strome…“</a:t>
            </a:r>
          </a:p>
          <a:p>
            <a:pPr marL="0" indent="0" algn="ctr">
              <a:buNone/>
            </a:pPr>
            <a:endParaRPr lang="cs-CZ" b="1" i="1" dirty="0"/>
          </a:p>
          <a:p>
            <a:pPr marL="0" indent="0">
              <a:buNone/>
            </a:pPr>
            <a:r>
              <a:rPr lang="cs-CZ" b="1" dirty="0" smtClean="0"/>
              <a:t>Text: Paula von </a:t>
            </a:r>
            <a:r>
              <a:rPr lang="cs-CZ" b="1" dirty="0" err="1" smtClean="0"/>
              <a:t>Preradovič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Molodie</a:t>
            </a:r>
            <a:r>
              <a:rPr lang="cs-CZ" b="1" dirty="0" smtClean="0"/>
              <a:t>: W. A. Mozart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99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5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Heinz Fischer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340767"/>
            <a:ext cx="4513261" cy="55172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54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Ministerpräsident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16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Ministerpräsident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					Werner </a:t>
            </a:r>
            <a:r>
              <a:rPr lang="cs-CZ" b="1" dirty="0" err="1" smtClean="0"/>
              <a:t>Faymann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94701"/>
            <a:ext cx="3617317" cy="53632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49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Bundesländer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87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Bundesländer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9 </a:t>
            </a:r>
            <a:r>
              <a:rPr lang="cs-CZ" b="1" dirty="0" err="1" smtClean="0"/>
              <a:t>Bundesländer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74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Bundesländer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07" y="1484784"/>
            <a:ext cx="9074039" cy="4752528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87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höchsten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Berge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00600"/>
            <a:ext cx="9144000" cy="2057400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26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höchsten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Berge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err="1" smtClean="0"/>
              <a:t>Großglockner</a:t>
            </a:r>
            <a:r>
              <a:rPr lang="cs-CZ" b="1" dirty="0" smtClean="0"/>
              <a:t>		3 797 m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err="1" smtClean="0"/>
              <a:t>Wildspitze</a:t>
            </a:r>
            <a:r>
              <a:rPr lang="cs-CZ" b="1" dirty="0" smtClean="0"/>
              <a:t>			3 768 m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err="1" smtClean="0"/>
              <a:t>Weißkugel</a:t>
            </a:r>
            <a:r>
              <a:rPr lang="cs-CZ" b="1" dirty="0" smtClean="0"/>
              <a:t>			3 730 m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00600"/>
            <a:ext cx="9144000" cy="2057400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40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größten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Seen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56993"/>
            <a:ext cx="8213507" cy="3501007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52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Die </a:t>
            </a:r>
            <a:r>
              <a:rPr lang="cs-CZ" sz="3600" b="1" dirty="0" err="1" smtClean="0"/>
              <a:t>größten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Seen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Der </a:t>
            </a:r>
            <a:r>
              <a:rPr lang="cs-CZ" b="1" dirty="0" err="1" smtClean="0"/>
              <a:t>Bodensee</a:t>
            </a:r>
            <a:r>
              <a:rPr lang="cs-CZ" b="1" dirty="0" smtClean="0"/>
              <a:t>		538 </a:t>
            </a:r>
            <a:r>
              <a:rPr lang="cs-CZ" b="1" dirty="0" err="1" smtClean="0"/>
              <a:t>qkm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Der </a:t>
            </a:r>
            <a:r>
              <a:rPr lang="cs-CZ" b="1" dirty="0" err="1" smtClean="0"/>
              <a:t>Neusiedler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	335 </a:t>
            </a:r>
            <a:r>
              <a:rPr lang="cs-CZ" b="1" dirty="0" err="1" smtClean="0"/>
              <a:t>qkm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der </a:t>
            </a:r>
            <a:r>
              <a:rPr lang="cs-CZ" b="1" dirty="0" err="1" smtClean="0"/>
              <a:t>Attersee</a:t>
            </a:r>
            <a:r>
              <a:rPr lang="cs-CZ" b="1" dirty="0" smtClean="0"/>
              <a:t>		47 </a:t>
            </a:r>
            <a:r>
              <a:rPr lang="cs-CZ" b="1" dirty="0" err="1" smtClean="0"/>
              <a:t>qkm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56993"/>
            <a:ext cx="8213507" cy="3501007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84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 Die </a:t>
            </a:r>
            <a:r>
              <a:rPr lang="cs-CZ" sz="3600" b="1" dirty="0" err="1" smtClean="0"/>
              <a:t>wichtigsten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Flüsse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780928"/>
            <a:ext cx="5436096" cy="4077072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88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 Die </a:t>
            </a:r>
            <a:r>
              <a:rPr lang="cs-CZ" sz="3600" b="1" dirty="0" err="1" smtClean="0"/>
              <a:t>wichtigsten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Flüsse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Die </a:t>
            </a:r>
            <a:r>
              <a:rPr lang="cs-CZ" b="1" dirty="0" err="1" smtClean="0"/>
              <a:t>Donau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Inn</a:t>
            </a:r>
          </a:p>
          <a:p>
            <a:pPr marL="0" indent="0">
              <a:buNone/>
            </a:pPr>
            <a:r>
              <a:rPr lang="cs-CZ" b="1" dirty="0" smtClean="0"/>
              <a:t>		</a:t>
            </a:r>
          </a:p>
          <a:p>
            <a:pPr marL="0" indent="0">
              <a:buNone/>
            </a:pPr>
            <a:r>
              <a:rPr lang="cs-CZ" b="1" dirty="0" err="1" smtClean="0"/>
              <a:t>Salzach</a:t>
            </a:r>
            <a:r>
              <a:rPr lang="cs-CZ" b="1" dirty="0" smtClean="0"/>
              <a:t>	</a:t>
            </a:r>
            <a:r>
              <a:rPr lang="cs-CZ" b="1" dirty="0" err="1" smtClean="0"/>
              <a:t>Enns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err="1" smtClean="0"/>
              <a:t>Drau</a:t>
            </a:r>
            <a:r>
              <a:rPr lang="cs-CZ" b="1" dirty="0" smtClean="0"/>
              <a:t>		Mur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780928"/>
            <a:ext cx="5436096" cy="4077072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88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err="1" smtClean="0"/>
              <a:t>Quellen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JUSTOVÁ, Hana. </a:t>
            </a:r>
            <a:r>
              <a:rPr lang="cs-CZ" sz="2000" i="1" dirty="0" err="1"/>
              <a:t>Deutschsprachige</a:t>
            </a:r>
            <a:r>
              <a:rPr lang="cs-CZ" sz="2000" i="1" dirty="0"/>
              <a:t> </a:t>
            </a:r>
            <a:r>
              <a:rPr lang="cs-CZ" sz="2000" i="1" dirty="0" err="1"/>
              <a:t>Länder</a:t>
            </a:r>
            <a:r>
              <a:rPr lang="cs-CZ" sz="2000" dirty="0"/>
              <a:t>. Havlíčkův Brod: Fragment, 2001, ISBN 80-7200-424-7.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Österreich</a:t>
            </a:r>
            <a:r>
              <a:rPr lang="cs-CZ" sz="2000" dirty="0"/>
              <a:t> [online]. [cit. 21.9.2012]. Dostupný na WWW: </a:t>
            </a:r>
            <a:r>
              <a:rPr lang="cs-CZ" sz="2000" dirty="0">
                <a:hlinkClick r:id="rId2"/>
              </a:rPr>
              <a:t>http://de.wikipedia.org/wiki/%</a:t>
            </a:r>
            <a:r>
              <a:rPr lang="cs-CZ" sz="2000" dirty="0" smtClean="0">
                <a:hlinkClick r:id="rId2"/>
              </a:rPr>
              <a:t>C3%96sterreich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Bilder</a:t>
            </a:r>
            <a:r>
              <a:rPr lang="cs-CZ" sz="2000" dirty="0" smtClean="0"/>
              <a:t>: </a:t>
            </a:r>
          </a:p>
          <a:p>
            <a:pPr marL="0" indent="0">
              <a:buNone/>
            </a:pPr>
            <a:r>
              <a:rPr lang="cs-CZ" sz="2000" dirty="0" err="1" smtClean="0"/>
              <a:t>Landkarte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http://commons.wikimedia.org/wiki/File:EU_location_AUT.png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Staatsflagge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</a:t>
            </a:r>
            <a:r>
              <a:rPr lang="cs-CZ" sz="2000" dirty="0" smtClean="0"/>
              <a:t>commons.wikimedia.org/wiki/File:Flag_of_Austria.svg</a:t>
            </a:r>
          </a:p>
          <a:p>
            <a:pPr marL="0" indent="0">
              <a:buNone/>
            </a:pPr>
            <a:r>
              <a:rPr lang="cs-CZ" sz="2000" dirty="0" err="1" smtClean="0"/>
              <a:t>Staatswappen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</a:t>
            </a:r>
            <a:r>
              <a:rPr lang="cs-CZ" sz="2000" dirty="0" smtClean="0"/>
              <a:t>commons.wikimedia.org/wiki/File:Austria_Bundesadler.svg</a:t>
            </a:r>
          </a:p>
          <a:p>
            <a:pPr marL="0" indent="0">
              <a:buNone/>
            </a:pPr>
            <a:r>
              <a:rPr lang="cs-CZ" sz="2000" dirty="0" err="1" smtClean="0"/>
              <a:t>H.Fischer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http://commons.wikimedia.org/wiki/File:Heinz_Fischer_(Gala-Nacht_des_Sports_2009).</a:t>
            </a:r>
            <a:r>
              <a:rPr lang="cs-CZ" sz="2000" dirty="0" smtClean="0"/>
              <a:t>jpg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59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err="1"/>
              <a:t>W.Faymann</a:t>
            </a:r>
            <a:r>
              <a:rPr lang="cs-CZ" sz="2000" dirty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http://commons.wikimedia.org/wiki/File:Werner_Faymann_Wien08-2008a.jpg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Bundesländer</a:t>
            </a:r>
            <a:r>
              <a:rPr lang="cs-CZ" sz="2000" dirty="0" smtClean="0"/>
              <a:t>: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http://commons.wikimedia.org/wiki/File:Austria_states_german.png </a:t>
            </a:r>
            <a:r>
              <a:rPr lang="cs-CZ" sz="2000" dirty="0" err="1" smtClean="0"/>
              <a:t>Großglockner</a:t>
            </a:r>
            <a:r>
              <a:rPr lang="cs-CZ" sz="2000" dirty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http://commons.wikimedia.org/wiki/File:Glocknergruppe%26GoldberggruppeFromEast_Panorama.jpg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Neusiedler</a:t>
            </a:r>
            <a:r>
              <a:rPr lang="cs-CZ" sz="2000" dirty="0" smtClean="0"/>
              <a:t> </a:t>
            </a:r>
            <a:r>
              <a:rPr lang="cs-CZ" sz="2000" dirty="0" err="1" smtClean="0"/>
              <a:t>See</a:t>
            </a:r>
            <a:r>
              <a:rPr lang="cs-CZ" sz="2000" dirty="0" smtClean="0"/>
              <a:t>: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http://commons.wikimedia.org/wiki/File:Austria_Neusiedler_See_from_west_IMG_9086.JPG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Donau</a:t>
            </a:r>
            <a:r>
              <a:rPr lang="cs-CZ" sz="2000" dirty="0" smtClean="0"/>
              <a:t>: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/>
              <a:t>21.9.2012]. </a:t>
            </a:r>
            <a:r>
              <a:rPr lang="cs-CZ" sz="2000" dirty="0"/>
              <a:t>Dostupný na WWW: http://commons.wikimedia.org/wiki/File:Schl%C3%B6gener_Schlinge_2010b.jpg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3243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988</Words>
  <Application>Microsoft Office PowerPoint</Application>
  <PresentationFormat>Předvádění na obrazovce (4:3)</PresentationFormat>
  <Paragraphs>169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Die Republik Österreich</vt:lpstr>
      <vt:lpstr>Österreich</vt:lpstr>
      <vt:lpstr>Österreich</vt:lpstr>
      <vt:lpstr>Österreich</vt:lpstr>
      <vt:lpstr>Österreich</vt:lpstr>
      <vt:lpstr>Österreich</vt:lpstr>
      <vt:lpstr>Österreich</vt:lpstr>
      <vt:lpstr>Österreich</vt:lpstr>
      <vt:lpstr> </vt:lpstr>
      <vt:lpstr>Staatsflagge</vt:lpstr>
      <vt:lpstr>Staatswappen</vt:lpstr>
      <vt:lpstr>Nationalhymne</vt:lpstr>
      <vt:lpstr>Präsident</vt:lpstr>
      <vt:lpstr>Präsident</vt:lpstr>
      <vt:lpstr>Ministerpräsident</vt:lpstr>
      <vt:lpstr>Ministerpräsident</vt:lpstr>
      <vt:lpstr>Bundesländer</vt:lpstr>
      <vt:lpstr>Bundesländer</vt:lpstr>
      <vt:lpstr>Bundesländer</vt:lpstr>
      <vt:lpstr>Die höchsten Berge</vt:lpstr>
      <vt:lpstr>Die höchsten Berge</vt:lpstr>
      <vt:lpstr>Die größten Seen</vt:lpstr>
      <vt:lpstr>Die größten Seen</vt:lpstr>
      <vt:lpstr> Die wichtigsten Flüsse</vt:lpstr>
      <vt:lpstr> Die wichtigsten Flüsse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Republik Österreich</dc:title>
  <dc:creator>Markétka</dc:creator>
  <cp:lastModifiedBy>Pavel</cp:lastModifiedBy>
  <cp:revision>12</cp:revision>
  <dcterms:created xsi:type="dcterms:W3CDTF">2013-02-05T19:08:18Z</dcterms:created>
  <dcterms:modified xsi:type="dcterms:W3CDTF">2013-03-05T07:30:21Z</dcterms:modified>
</cp:coreProperties>
</file>