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2"/>
  </p:notesMasterIdLst>
  <p:sldIdLst>
    <p:sldId id="289" r:id="rId2"/>
    <p:sldId id="256" r:id="rId3"/>
    <p:sldId id="257" r:id="rId4"/>
    <p:sldId id="258" r:id="rId5"/>
    <p:sldId id="259" r:id="rId6"/>
    <p:sldId id="260" r:id="rId7"/>
    <p:sldId id="261" r:id="rId8"/>
    <p:sldId id="282" r:id="rId9"/>
    <p:sldId id="28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84" r:id="rId19"/>
    <p:sldId id="285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65" r:id="rId30"/>
    <p:sldId id="288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4017DF-09AF-4339-A937-B3B60ACEF30E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04BF60-2115-422A-B00B-03688D94E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686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04BF60-2115-422A-B00B-03688D94E1A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794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8AF5A-C6FC-4E72-8849-CF2170E4E8C5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540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2449-E2CA-413F-A7ED-687BA6E1B2BE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336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3A13-82A5-4031-B964-61F2097A5C6D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556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A253-0E73-4C9A-8042-AA54BAE19B46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180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1112F-9EB6-4D27-8110-4D3BBB45075D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895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6FEE9-27F3-404B-A576-989012898E33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618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0DFB4-24AF-452F-9F82-44B16F3B7687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264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413A-8531-46EE-A2CA-EE6AB1152BE1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281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13349-D4FE-4F70-B63B-6F08702BBEDF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517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87A0-0AE1-41B5-92F8-3E97DE377771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81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A9181-6D50-4B22-BCAB-5C55F87A0260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630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07014-2D57-4E3F-A0DA-C67B58F426E0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564F7C-60A4-4FFA-9F04-0415335AC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801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672709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04PZ_Schweiz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o Švýcarsku. Je vhodná i pro začátečníky, zde je ale nutný širší dodatečný výklad. Prezentace je koncipována tak, aby se učitel před odhalením dalšího pole mohl žáků zeptat na dříve získané vědomosti o Švýcarsku.</a:t>
                      </a:r>
                      <a:endParaRPr lang="cs-CZ" sz="1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46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8206680" cy="3312368"/>
          </a:xfrm>
        </p:spPr>
        <p:txBody>
          <a:bodyPr>
            <a:normAutofit/>
          </a:bodyPr>
          <a:lstStyle/>
          <a:p>
            <a:r>
              <a:rPr lang="cs-CZ" sz="7200" b="1" dirty="0" smtClean="0"/>
              <a:t>Die </a:t>
            </a:r>
            <a:br>
              <a:rPr lang="cs-CZ" sz="7200" b="1" dirty="0" smtClean="0"/>
            </a:br>
            <a:r>
              <a:rPr lang="cs-CZ" sz="7200" b="1" dirty="0" err="1" smtClean="0"/>
              <a:t>Schweiz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596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553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48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Schweizerische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Eidgenossenschaft</a:t>
            </a:r>
            <a:endParaRPr lang="cs-CZ" sz="2800" b="1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449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48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Schweizerische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Eidgenossenschaft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	</a:t>
            </a:r>
            <a:r>
              <a:rPr lang="cs-CZ" sz="2800" b="1" dirty="0" err="1" smtClean="0"/>
              <a:t>Fläche</a:t>
            </a:r>
            <a:r>
              <a:rPr lang="cs-CZ" sz="2800" b="1" dirty="0" smtClean="0"/>
              <a:t> – 41 293 km</a:t>
            </a:r>
            <a:r>
              <a:rPr lang="cs-CZ" sz="2800" b="1" baseline="30000" dirty="0" smtClean="0"/>
              <a:t>2   </a:t>
            </a:r>
            <a:endParaRPr lang="cs-CZ" sz="2800" b="1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208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48464" cy="2718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Schweizerische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Eidgenossenschaft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	</a:t>
            </a:r>
            <a:r>
              <a:rPr lang="cs-CZ" sz="2800" b="1" dirty="0" err="1" smtClean="0"/>
              <a:t>Fläche</a:t>
            </a:r>
            <a:r>
              <a:rPr lang="cs-CZ" sz="2800" b="1" dirty="0" smtClean="0"/>
              <a:t> – 41 293 km</a:t>
            </a:r>
            <a:r>
              <a:rPr lang="cs-CZ" sz="2800" b="1" baseline="30000" dirty="0" smtClean="0"/>
              <a:t>2  </a:t>
            </a:r>
          </a:p>
          <a:p>
            <a:endParaRPr lang="cs-CZ" sz="2800" b="1" baseline="30000" dirty="0"/>
          </a:p>
          <a:p>
            <a:endParaRPr lang="cs-CZ" sz="2400" b="1" baseline="30000" dirty="0" smtClean="0"/>
          </a:p>
          <a:p>
            <a:r>
              <a:rPr lang="cs-CZ" sz="2800" b="1" dirty="0" smtClean="0"/>
              <a:t>7,8 Mil. </a:t>
            </a:r>
            <a:r>
              <a:rPr lang="cs-CZ" sz="2800" b="1" dirty="0" err="1" smtClean="0"/>
              <a:t>Einwohner</a:t>
            </a:r>
            <a:endParaRPr lang="cs-CZ" sz="2800" b="1" dirty="0" smtClean="0"/>
          </a:p>
          <a:p>
            <a:r>
              <a:rPr lang="cs-CZ" sz="2400" b="1" baseline="30000" dirty="0" smtClean="0"/>
              <a:t> </a:t>
            </a:r>
            <a:endParaRPr lang="cs-CZ" sz="2400" b="1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478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48464" cy="3580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Schweizerische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Eidgenossenschaft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	</a:t>
            </a:r>
            <a:r>
              <a:rPr lang="cs-CZ" sz="2800" b="1" dirty="0" err="1" smtClean="0"/>
              <a:t>Fläche</a:t>
            </a:r>
            <a:r>
              <a:rPr lang="cs-CZ" sz="2800" b="1" dirty="0" smtClean="0"/>
              <a:t> – 41 293 km</a:t>
            </a:r>
            <a:r>
              <a:rPr lang="cs-CZ" sz="2800" b="1" baseline="30000" dirty="0" smtClean="0"/>
              <a:t>2  </a:t>
            </a:r>
          </a:p>
          <a:p>
            <a:endParaRPr lang="cs-CZ" sz="2800" b="1" baseline="30000" dirty="0"/>
          </a:p>
          <a:p>
            <a:endParaRPr lang="cs-CZ" sz="2400" b="1" baseline="30000" dirty="0" smtClean="0"/>
          </a:p>
          <a:p>
            <a:r>
              <a:rPr lang="cs-CZ" sz="2800" b="1" dirty="0" smtClean="0"/>
              <a:t>7,8 Mil. </a:t>
            </a:r>
            <a:r>
              <a:rPr lang="cs-CZ" sz="2800" b="1" dirty="0" err="1" smtClean="0"/>
              <a:t>Einwohner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</a:t>
            </a:r>
            <a:r>
              <a:rPr lang="cs-CZ" sz="2800" b="1" dirty="0" err="1" smtClean="0"/>
              <a:t>Hauptstadt</a:t>
            </a:r>
            <a:r>
              <a:rPr lang="cs-CZ" sz="2800" b="1" dirty="0" smtClean="0"/>
              <a:t> Bern</a:t>
            </a:r>
          </a:p>
          <a:p>
            <a:r>
              <a:rPr lang="cs-CZ" sz="2400" b="1" baseline="30000" dirty="0" smtClean="0"/>
              <a:t> </a:t>
            </a:r>
            <a:endParaRPr lang="cs-CZ" sz="2400" b="1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355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48464" cy="53655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Schweizerische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Eidgenossenschaft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	</a:t>
            </a:r>
            <a:r>
              <a:rPr lang="cs-CZ" sz="2800" b="1" dirty="0" err="1" smtClean="0"/>
              <a:t>Fläche</a:t>
            </a:r>
            <a:r>
              <a:rPr lang="cs-CZ" sz="2800" b="1" dirty="0" smtClean="0"/>
              <a:t> – 41 293 km</a:t>
            </a:r>
            <a:r>
              <a:rPr lang="cs-CZ" sz="2800" b="1" baseline="30000" dirty="0" smtClean="0"/>
              <a:t>2  </a:t>
            </a:r>
          </a:p>
          <a:p>
            <a:endParaRPr lang="cs-CZ" sz="2800" b="1" baseline="30000" dirty="0"/>
          </a:p>
          <a:p>
            <a:endParaRPr lang="cs-CZ" sz="2400" b="1" baseline="30000" dirty="0" smtClean="0"/>
          </a:p>
          <a:p>
            <a:r>
              <a:rPr lang="cs-CZ" sz="2800" b="1" dirty="0" smtClean="0"/>
              <a:t>7,8 Mil. </a:t>
            </a:r>
            <a:r>
              <a:rPr lang="cs-CZ" sz="2800" b="1" dirty="0" err="1" smtClean="0"/>
              <a:t>Einwohner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</a:t>
            </a:r>
            <a:r>
              <a:rPr lang="cs-CZ" sz="2800" b="1" dirty="0" err="1" smtClean="0"/>
              <a:t>Hauptstadt</a:t>
            </a:r>
            <a:r>
              <a:rPr lang="cs-CZ" sz="2800" b="1" dirty="0" smtClean="0"/>
              <a:t> Bern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Deutsch</a:t>
            </a:r>
            <a:r>
              <a:rPr lang="cs-CZ" sz="2800" b="1" dirty="0" smtClean="0"/>
              <a:t> – „</a:t>
            </a:r>
            <a:r>
              <a:rPr lang="cs-CZ" sz="2800" b="1" dirty="0" err="1" smtClean="0"/>
              <a:t>Schwyzer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Dütsch</a:t>
            </a:r>
            <a:r>
              <a:rPr lang="cs-CZ" sz="2800" b="1" dirty="0" smtClean="0"/>
              <a:t>“, </a:t>
            </a:r>
            <a:r>
              <a:rPr lang="cs-CZ" sz="2800" b="1" dirty="0" err="1" smtClean="0"/>
              <a:t>Französisch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Italienisch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Rätoromanisch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/>
              <a:t>	</a:t>
            </a:r>
            <a:r>
              <a:rPr lang="cs-CZ" sz="2800" b="1" dirty="0" smtClean="0"/>
              <a:t>				</a:t>
            </a:r>
            <a:endParaRPr lang="cs-CZ" sz="2400" b="1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188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48464" cy="53655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Schweizerische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Eidgenossenschaft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	</a:t>
            </a:r>
            <a:r>
              <a:rPr lang="cs-CZ" sz="2800" b="1" dirty="0" err="1" smtClean="0"/>
              <a:t>Fläche</a:t>
            </a:r>
            <a:r>
              <a:rPr lang="cs-CZ" sz="2800" b="1" dirty="0" smtClean="0"/>
              <a:t> – 41 293 km</a:t>
            </a:r>
            <a:r>
              <a:rPr lang="cs-CZ" sz="2800" b="1" baseline="30000" dirty="0" smtClean="0"/>
              <a:t>2  </a:t>
            </a:r>
          </a:p>
          <a:p>
            <a:endParaRPr lang="cs-CZ" sz="2800" b="1" baseline="30000" dirty="0"/>
          </a:p>
          <a:p>
            <a:endParaRPr lang="cs-CZ" sz="2400" b="1" baseline="30000" dirty="0" smtClean="0"/>
          </a:p>
          <a:p>
            <a:r>
              <a:rPr lang="cs-CZ" sz="2800" b="1" dirty="0" smtClean="0"/>
              <a:t>7,8 Mil. </a:t>
            </a:r>
            <a:r>
              <a:rPr lang="cs-CZ" sz="2800" b="1" dirty="0" err="1" smtClean="0"/>
              <a:t>Einwohner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				</a:t>
            </a:r>
            <a:r>
              <a:rPr lang="cs-CZ" sz="2800" b="1" dirty="0" err="1" smtClean="0"/>
              <a:t>Hauptstadt</a:t>
            </a:r>
            <a:r>
              <a:rPr lang="cs-CZ" sz="2800" b="1" dirty="0" smtClean="0"/>
              <a:t> Bern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Deutsch</a:t>
            </a:r>
            <a:r>
              <a:rPr lang="cs-CZ" sz="2800" b="1" dirty="0" smtClean="0"/>
              <a:t> – „</a:t>
            </a:r>
            <a:r>
              <a:rPr lang="cs-CZ" sz="2800" b="1" dirty="0" err="1" smtClean="0"/>
              <a:t>Schwyzer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Dütsch</a:t>
            </a:r>
            <a:r>
              <a:rPr lang="cs-CZ" sz="2800" b="1" dirty="0" smtClean="0"/>
              <a:t>“, </a:t>
            </a:r>
            <a:r>
              <a:rPr lang="cs-CZ" sz="2800" b="1" dirty="0" err="1" smtClean="0"/>
              <a:t>Französisch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Italienisch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Rätoromanisch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/>
              <a:t>	</a:t>
            </a:r>
            <a:r>
              <a:rPr lang="cs-CZ" sz="2800" b="1" dirty="0" smtClean="0"/>
              <a:t>				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6300192" y="5877272"/>
            <a:ext cx="26997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err="1"/>
              <a:t>schweizer</a:t>
            </a:r>
            <a:r>
              <a:rPr lang="cs-CZ" sz="2800" b="1" dirty="0"/>
              <a:t> Frank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640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2920"/>
            <a:ext cx="8424936" cy="6318702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931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Staatsflagge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143000"/>
            <a:ext cx="5715000" cy="571500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40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232160"/>
            <a:ext cx="4910725" cy="5437200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394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Nationalhymne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i="1" dirty="0"/>
          </a:p>
          <a:p>
            <a:pPr marL="0" indent="0" algn="ctr">
              <a:buNone/>
            </a:pPr>
            <a:r>
              <a:rPr lang="cs-CZ" sz="3600" dirty="0" err="1" smtClean="0"/>
              <a:t>Schweizerpsalm</a:t>
            </a:r>
            <a:endParaRPr lang="cs-CZ" sz="3600" dirty="0" smtClean="0"/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i="1" dirty="0"/>
              <a:t>„</a:t>
            </a:r>
            <a:r>
              <a:rPr lang="cs-CZ" sz="3600" i="1" dirty="0" err="1"/>
              <a:t>Trittst</a:t>
            </a:r>
            <a:r>
              <a:rPr lang="cs-CZ" sz="3600" i="1" dirty="0"/>
              <a:t> </a:t>
            </a:r>
            <a:r>
              <a:rPr lang="cs-CZ" sz="3600" i="1" dirty="0" err="1"/>
              <a:t>im</a:t>
            </a:r>
            <a:r>
              <a:rPr lang="cs-CZ" sz="3600" i="1" dirty="0"/>
              <a:t> </a:t>
            </a:r>
            <a:r>
              <a:rPr lang="cs-CZ" sz="3600" i="1" dirty="0" err="1"/>
              <a:t>Morgenrot</a:t>
            </a:r>
            <a:r>
              <a:rPr lang="cs-CZ" sz="3600" i="1" dirty="0"/>
              <a:t>…“</a:t>
            </a:r>
          </a:p>
          <a:p>
            <a:pPr marL="0" indent="0" algn="ctr">
              <a:buNone/>
            </a:pPr>
            <a:endParaRPr lang="cs-CZ" sz="3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940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50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Ueli</a:t>
            </a:r>
            <a:r>
              <a:rPr lang="cs-CZ" dirty="0" smtClean="0"/>
              <a:t> Maurer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8664" y="1628800"/>
            <a:ext cx="4311728" cy="50331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044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Vizepräsident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0885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Vizepräsident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r">
              <a:buNone/>
            </a:pPr>
            <a:r>
              <a:rPr lang="cs-CZ" dirty="0" err="1" smtClean="0"/>
              <a:t>Didier</a:t>
            </a:r>
            <a:r>
              <a:rPr lang="cs-CZ" dirty="0" smtClean="0"/>
              <a:t> </a:t>
            </a:r>
            <a:r>
              <a:rPr lang="cs-CZ" dirty="0" err="1" smtClean="0"/>
              <a:t>Burkhalter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5320"/>
            <a:ext cx="4527752" cy="52853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063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Bundeskanzlerin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742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Bundeskanzlerin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3269403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4644008" y="1916832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Carina Casanova</a:t>
            </a:r>
            <a:endParaRPr lang="cs-CZ" sz="3200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303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Kantone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6083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Kantone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23 Kantone</a:t>
            </a:r>
          </a:p>
          <a:p>
            <a:pPr marL="0" indent="0" algn="ctr">
              <a:buNone/>
            </a:pPr>
            <a:r>
              <a:rPr lang="cs-CZ" b="1" dirty="0" smtClean="0"/>
              <a:t>(20 + 6 </a:t>
            </a:r>
            <a:r>
              <a:rPr lang="cs-CZ" b="1" dirty="0" err="1" smtClean="0"/>
              <a:t>Halbkantone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6474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Kantone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580" y="1124744"/>
            <a:ext cx="7781915" cy="5544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9904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höchsten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Berge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09342"/>
            <a:ext cx="9144000" cy="194310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413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höchsten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Berge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Monte Rosa		4 634 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Dom				4 545 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Weißhorn</a:t>
            </a:r>
            <a:r>
              <a:rPr lang="cs-CZ" dirty="0" smtClean="0"/>
              <a:t>			4 506 m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09342"/>
            <a:ext cx="9144000" cy="194310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3127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größten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158970"/>
            <a:ext cx="4932040" cy="369903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5840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größten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Genfer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			582 </a:t>
            </a:r>
            <a:r>
              <a:rPr lang="cs-CZ" dirty="0" err="1" smtClean="0"/>
              <a:t>qkm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Bodensee</a:t>
            </a:r>
            <a:r>
              <a:rPr lang="cs-CZ" dirty="0" smtClean="0"/>
              <a:t>			538 </a:t>
            </a:r>
            <a:r>
              <a:rPr lang="cs-CZ" dirty="0" err="1" smtClean="0"/>
              <a:t>qkm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Neuenburger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	216 </a:t>
            </a:r>
            <a:r>
              <a:rPr lang="cs-CZ" dirty="0" err="1" smtClean="0"/>
              <a:t>qkm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158970"/>
            <a:ext cx="4932040" cy="369903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3002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wichtigsten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Flüsse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3675772" cy="5157192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9409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wichtigsten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Flüsse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7848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				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		</a:t>
            </a:r>
            <a:r>
              <a:rPr lang="cs-CZ" sz="3200" dirty="0" err="1" smtClean="0"/>
              <a:t>Rhein</a:t>
            </a:r>
            <a:r>
              <a:rPr lang="cs-CZ" sz="3200" dirty="0" smtClean="0"/>
              <a:t>	</a:t>
            </a:r>
            <a:r>
              <a:rPr lang="cs-CZ" sz="3200" dirty="0" err="1" smtClean="0"/>
              <a:t>Aare</a:t>
            </a:r>
            <a:r>
              <a:rPr lang="cs-CZ" sz="3200" dirty="0" smtClean="0"/>
              <a:t>					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	</a:t>
            </a:r>
            <a:r>
              <a:rPr lang="cs-CZ" sz="3200" dirty="0" err="1" smtClean="0"/>
              <a:t>Rhône</a:t>
            </a:r>
            <a:r>
              <a:rPr lang="cs-CZ" sz="3200" dirty="0" smtClean="0"/>
              <a:t>	</a:t>
            </a:r>
            <a:r>
              <a:rPr lang="cs-CZ" sz="3200" dirty="0" err="1" smtClean="0"/>
              <a:t>Reuß</a:t>
            </a:r>
            <a:endParaRPr lang="cs-CZ" sz="3200" dirty="0" smtClean="0"/>
          </a:p>
          <a:p>
            <a:r>
              <a:rPr lang="cs-CZ" sz="3200" dirty="0"/>
              <a:t>	</a:t>
            </a:r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b="1" dirty="0" smtClean="0"/>
              <a:t> 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3675772" cy="5157192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9791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0486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err="1" smtClean="0"/>
              <a:t>Quellen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JUSTOVÁ, Hana. </a:t>
            </a:r>
            <a:r>
              <a:rPr lang="cs-CZ" sz="2000" i="1" dirty="0" err="1"/>
              <a:t>Deutschsprachige</a:t>
            </a:r>
            <a:r>
              <a:rPr lang="cs-CZ" sz="2000" i="1" dirty="0"/>
              <a:t> </a:t>
            </a:r>
            <a:r>
              <a:rPr lang="cs-CZ" sz="2000" i="1" dirty="0" err="1"/>
              <a:t>Länder</a:t>
            </a:r>
            <a:r>
              <a:rPr lang="cs-CZ" sz="2000" dirty="0"/>
              <a:t>. Havlíčkův Brod: Fragment, 2001, ISBN 80-7200-424-7.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Schweiz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http://de.wikipedia.org/wiki/Schweizerische_Eidgenossenschaft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Bilder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err="1" smtClean="0"/>
              <a:t>Landkarte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http://commons.wikimedia.org/wiki/File:Europe_location_CHE.png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Staatsflagge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http://commons.wikimedia.org/wiki/File:Flag_of_Switzerland.svg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Staatswappen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http://commons.wikimedia.org/wiki/File:Coat_of_Arms_of_Switzerland.svg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Präsident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http://commons.wikimedia.org/wiki/File:Ueli_Maurer_2011.jpg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Vizepräsident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200" dirty="0"/>
              <a:t>AUTOR NEUVEDEN. </a:t>
            </a:r>
            <a:r>
              <a:rPr lang="cs-CZ" sz="2200" i="1" dirty="0" err="1"/>
              <a:t>Wikimedia</a:t>
            </a:r>
            <a:r>
              <a:rPr lang="cs-CZ" sz="2200" dirty="0"/>
              <a:t> [online]. [cit. </a:t>
            </a:r>
            <a:r>
              <a:rPr lang="cs-CZ" sz="2200" dirty="0" smtClean="0"/>
              <a:t>21.9.2012]. </a:t>
            </a:r>
            <a:r>
              <a:rPr lang="cs-CZ" sz="2200" dirty="0"/>
              <a:t>Dostupný na WWW: http://commons.wikimedia.org/wiki/File:Didier_Burkhalter_2011.jpg </a:t>
            </a:r>
            <a:endParaRPr lang="cs-CZ" sz="22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7673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4624"/>
            <a:ext cx="8856984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err="1"/>
              <a:t>Bundeskanzlerin</a:t>
            </a:r>
            <a:r>
              <a:rPr lang="cs-CZ" sz="2000" dirty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http://commons.wikimedia.org/wiki/File:Corina_Casanova_2011.jpg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Kantone</a:t>
            </a:r>
            <a:r>
              <a:rPr lang="cs-CZ" sz="2000" dirty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</a:t>
            </a:r>
            <a:r>
              <a:rPr lang="cs-CZ" sz="2000" dirty="0" smtClean="0"/>
              <a:t>commons.wikimedia.org/wiki/File:KARTE_schweiz_verwaltungsgliederung.png</a:t>
            </a:r>
          </a:p>
          <a:p>
            <a:pPr marL="0" indent="0">
              <a:buNone/>
            </a:pPr>
            <a:r>
              <a:rPr lang="cs-CZ" sz="2000" dirty="0" smtClean="0"/>
              <a:t>Monte </a:t>
            </a:r>
            <a:r>
              <a:rPr lang="cs-CZ" sz="2000" dirty="0"/>
              <a:t>Rosa: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http://commons.wikimedia.org/wiki/File:2007-10_Monte_Rosa.jpg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Genfer</a:t>
            </a:r>
            <a:r>
              <a:rPr lang="cs-CZ" sz="2000" dirty="0" smtClean="0"/>
              <a:t> </a:t>
            </a:r>
            <a:r>
              <a:rPr lang="cs-CZ" sz="2000" dirty="0" err="1"/>
              <a:t>See</a:t>
            </a:r>
            <a:r>
              <a:rPr lang="cs-CZ" sz="2000" dirty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</a:t>
            </a:r>
            <a:r>
              <a:rPr lang="cs-CZ" sz="2000" dirty="0" smtClean="0"/>
              <a:t>commons.wikimedia.org/wiki/File:Genfersee_bei_montreux_2004_pischdi.JPG</a:t>
            </a:r>
          </a:p>
          <a:p>
            <a:pPr marL="0" indent="0">
              <a:buNone/>
            </a:pPr>
            <a:r>
              <a:rPr lang="cs-CZ" sz="2000" dirty="0" err="1" smtClean="0"/>
              <a:t>Rhein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http://commons.wikimedia.org/wiki/File:Rhein-Karte.png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9202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1013</Words>
  <Application>Microsoft Office PowerPoint</Application>
  <PresentationFormat>Předvádění na obrazovce (4:3)</PresentationFormat>
  <Paragraphs>196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Prezentace aplikace PowerPoint</vt:lpstr>
      <vt:lpstr>Die  Schweiz</vt:lpstr>
      <vt:lpstr>Die Schweiz</vt:lpstr>
      <vt:lpstr>Die Schweiz</vt:lpstr>
      <vt:lpstr>Die Schweiz</vt:lpstr>
      <vt:lpstr>Die Schweiz</vt:lpstr>
      <vt:lpstr>Die Schweiz</vt:lpstr>
      <vt:lpstr>Die Schweiz</vt:lpstr>
      <vt:lpstr>Die Schweiz</vt:lpstr>
      <vt:lpstr> </vt:lpstr>
      <vt:lpstr>Staatsflagge</vt:lpstr>
      <vt:lpstr>Staatswappen</vt:lpstr>
      <vt:lpstr>Nationalhymne</vt:lpstr>
      <vt:lpstr>Präsident</vt:lpstr>
      <vt:lpstr>Präsident</vt:lpstr>
      <vt:lpstr>Vizepräsident</vt:lpstr>
      <vt:lpstr>Vizepräsident</vt:lpstr>
      <vt:lpstr>Bundeskanzlerin</vt:lpstr>
      <vt:lpstr>Bundeskanzlerin</vt:lpstr>
      <vt:lpstr>Kantone</vt:lpstr>
      <vt:lpstr>Kantone</vt:lpstr>
      <vt:lpstr>Kantone</vt:lpstr>
      <vt:lpstr>Die höchsten Berge</vt:lpstr>
      <vt:lpstr>Die höchsten Berge</vt:lpstr>
      <vt:lpstr>Die größten Seen</vt:lpstr>
      <vt:lpstr>Die größten Seen</vt:lpstr>
      <vt:lpstr>Die wichtigsten Flüsse</vt:lpstr>
      <vt:lpstr>Die wichtigsten Flüsse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 Schweiz</dc:title>
  <dc:creator>Markétka</dc:creator>
  <cp:lastModifiedBy>Pavel</cp:lastModifiedBy>
  <cp:revision>16</cp:revision>
  <dcterms:created xsi:type="dcterms:W3CDTF">2013-02-17T15:37:36Z</dcterms:created>
  <dcterms:modified xsi:type="dcterms:W3CDTF">2013-03-05T07:31:56Z</dcterms:modified>
</cp:coreProperties>
</file>