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35"/>
  </p:notesMasterIdLst>
  <p:sldIdLst>
    <p:sldId id="291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77" r:id="rId22"/>
    <p:sldId id="278" r:id="rId23"/>
    <p:sldId id="281" r:id="rId24"/>
    <p:sldId id="279" r:id="rId25"/>
    <p:sldId id="284" r:id="rId26"/>
    <p:sldId id="282" r:id="rId27"/>
    <p:sldId id="283" r:id="rId28"/>
    <p:sldId id="280" r:id="rId29"/>
    <p:sldId id="285" r:id="rId30"/>
    <p:sldId id="286" r:id="rId31"/>
    <p:sldId id="287" r:id="rId32"/>
    <p:sldId id="259" r:id="rId33"/>
    <p:sldId id="29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D88436-BC9E-4D9A-8680-BE9B9C5228BA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79C8C0-C81A-49A7-9607-777BBE96C9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44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016E0-4047-43DC-88DE-D10B3AFD5660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327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D3BEDB-211E-45D2-BAE3-47FC1C3AF729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334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09DB2-D103-48E8-A24F-794D1A24CA49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8266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2362C-EFA1-4868-A6FD-73574F311478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176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37026-5155-478A-A1BD-62D1683BCCA9}" type="datetime1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42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09C87-30AE-43CD-A16F-1110961AB29D}" type="datetime1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970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B83D3-6AE4-4717-B4DE-5A252A30E780}" type="datetime1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870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0C121E-BC6D-43A5-A2EB-E7F5856C36E2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908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21C67-C070-4F87-B70D-86CD75F8B620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176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B0D70A-E05F-408D-BB8D-2F8962D05C37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906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12B70-63F4-4146-B9EB-F7D45FB1C6A8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72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100000">
              <a:srgbClr val="0087E6">
                <a:alpha val="14000"/>
                <a:lumMod val="32000"/>
                <a:lumOff val="68000"/>
              </a:srgbClr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C322A7-3F3E-4A98-A4BC-BB66F91CA025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B4B29D-31D0-4BBD-9401-C1883F0206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787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%C3%9Cber_den_D%C3%A4chern_von_Berli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400"/>
            <a:ext cx="1284288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Soukromá hotelová škola Bukaschool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www.bukaschool.cz</a:t>
            </a:r>
          </a:p>
        </p:txBody>
      </p:sp>
      <p:graphicFrame>
        <p:nvGraphicFramePr>
          <p:cNvPr id="2109" name="Group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8856700"/>
              </p:ext>
            </p:extLst>
          </p:nvPr>
        </p:nvGraphicFramePr>
        <p:xfrm>
          <a:off x="1600200" y="1219200"/>
          <a:ext cx="5995988" cy="4679248"/>
        </p:xfrm>
        <a:graphic>
          <a:graphicData uri="http://schemas.openxmlformats.org/drawingml/2006/table">
            <a:tbl>
              <a:tblPr/>
              <a:tblGrid>
                <a:gridCol w="1936750"/>
                <a:gridCol w="4059238"/>
              </a:tblGrid>
              <a:tr h="32008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hotelová škola Bukaschool s.r.o.,  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Německý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Landeskunde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im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Deutschunterricht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Pavel Zítka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07PZ_Berlin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00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seznámení se s  geopolitickými fakty a památkami Berlína. Je vhodná i pro začátečníky, zde je ale nutný širší dodatečný výklad. Prezentace je koncipována tak, aby se učitel před odhalením dalšího pole mohl žáků zeptat na dříve získané vědomosti.</a:t>
                      </a: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45" name="Picture 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942013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12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1500" b="1" dirty="0" err="1" smtClean="0"/>
              <a:t>Berlin</a:t>
            </a:r>
            <a:endParaRPr lang="cs-CZ" sz="115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9071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Berlin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19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Berlin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047996"/>
            <a:ext cx="4248472" cy="5783716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245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Berlin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282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Berlin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</a:t>
            </a:r>
            <a:r>
              <a:rPr lang="cs-CZ" b="1" dirty="0" err="1" smtClean="0"/>
              <a:t>Deutschland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344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Berlin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</a:t>
            </a:r>
            <a:r>
              <a:rPr lang="cs-CZ" b="1" dirty="0" err="1" smtClean="0"/>
              <a:t>Deutschland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892 km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73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Berlin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</a:t>
            </a:r>
            <a:r>
              <a:rPr lang="cs-CZ" b="1" dirty="0" err="1" smtClean="0"/>
              <a:t>Deutschland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892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r>
              <a:rPr lang="cs-CZ" b="1" dirty="0" smtClean="0"/>
              <a:t>3,5 Mil. </a:t>
            </a:r>
            <a:r>
              <a:rPr lang="cs-CZ" b="1" dirty="0" err="1" smtClean="0"/>
              <a:t>Einwohner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07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Berlin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</a:t>
            </a:r>
            <a:r>
              <a:rPr lang="cs-CZ" b="1" dirty="0" err="1" smtClean="0"/>
              <a:t>Deutschland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892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r>
              <a:rPr lang="cs-CZ" b="1" dirty="0" smtClean="0"/>
              <a:t>3,5 Mil.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Deutsch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58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Berlin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Hauptstadt</a:t>
            </a:r>
            <a:r>
              <a:rPr lang="cs-CZ" b="1" dirty="0" smtClean="0"/>
              <a:t> von </a:t>
            </a:r>
            <a:r>
              <a:rPr lang="cs-CZ" b="1" dirty="0" err="1" smtClean="0"/>
              <a:t>Deutschland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892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r>
              <a:rPr lang="cs-CZ" b="1" dirty="0" smtClean="0"/>
              <a:t>3,5 Mil.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	12 </a:t>
            </a:r>
            <a:r>
              <a:rPr lang="cs-CZ" b="1" dirty="0" err="1" smtClean="0"/>
              <a:t>Bezirke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569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Bezirke</a:t>
            </a:r>
            <a:endParaRPr lang="cs-CZ" b="1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6775" y="1052736"/>
            <a:ext cx="7054498" cy="5805264"/>
          </a:xfrm>
        </p:spPr>
      </p:pic>
    </p:spTree>
    <p:extLst>
      <p:ext uri="{BB962C8B-B14F-4D97-AF65-F5344CB8AC3E}">
        <p14:creationId xmlns:p14="http://schemas.microsoft.com/office/powerpoint/2010/main" val="22644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Hoheitszeichen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86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Hoheitszeichen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364" y="1600200"/>
            <a:ext cx="7543271" cy="4525963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310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Wappen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950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Wappen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268760"/>
            <a:ext cx="3334727" cy="5472608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29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Stadtplan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227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Stadtplan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6851" y="1340768"/>
            <a:ext cx="5191453" cy="5333684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4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5661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Flüsse</a:t>
            </a:r>
            <a:r>
              <a:rPr lang="cs-CZ" dirty="0" smtClean="0"/>
              <a:t> – </a:t>
            </a:r>
            <a:r>
              <a:rPr lang="cs-CZ" b="1" dirty="0" err="1" smtClean="0"/>
              <a:t>Spree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smtClean="0"/>
              <a:t>Havel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98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Flüsse</a:t>
            </a:r>
            <a:r>
              <a:rPr lang="cs-CZ" dirty="0" smtClean="0"/>
              <a:t> – </a:t>
            </a:r>
            <a:r>
              <a:rPr lang="cs-CZ" b="1" dirty="0" err="1" smtClean="0"/>
              <a:t>Spree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smtClean="0"/>
              <a:t>Havel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zahlreiche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-</a:t>
            </a:r>
            <a:r>
              <a:rPr lang="cs-CZ" b="1" dirty="0" smtClean="0"/>
              <a:t> </a:t>
            </a:r>
            <a:r>
              <a:rPr lang="cs-CZ" b="1" dirty="0" err="1" smtClean="0"/>
              <a:t>Große</a:t>
            </a:r>
            <a:r>
              <a:rPr lang="cs-CZ" b="1" dirty="0" smtClean="0"/>
              <a:t> </a:t>
            </a:r>
            <a:r>
              <a:rPr lang="cs-CZ" b="1" dirty="0" err="1" smtClean="0"/>
              <a:t>Wannsee</a:t>
            </a:r>
            <a:r>
              <a:rPr lang="cs-CZ" b="1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err="1" smtClean="0"/>
              <a:t>Tegeler</a:t>
            </a:r>
            <a:r>
              <a:rPr lang="cs-CZ" b="1" dirty="0" smtClean="0"/>
              <a:t> </a:t>
            </a:r>
            <a:r>
              <a:rPr lang="cs-CZ" b="1" dirty="0" err="1" smtClean="0"/>
              <a:t>See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dirty="0" err="1" smtClean="0"/>
              <a:t>Wälder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Parken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650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Flüsse</a:t>
            </a:r>
            <a:r>
              <a:rPr lang="cs-CZ" dirty="0" smtClean="0"/>
              <a:t> – </a:t>
            </a:r>
            <a:r>
              <a:rPr lang="cs-CZ" b="1" dirty="0" err="1" smtClean="0"/>
              <a:t>Spree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smtClean="0"/>
              <a:t>Havel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zahlreiche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-</a:t>
            </a:r>
            <a:r>
              <a:rPr lang="cs-CZ" b="1" dirty="0" smtClean="0"/>
              <a:t> </a:t>
            </a:r>
            <a:r>
              <a:rPr lang="cs-CZ" b="1" dirty="0" err="1" smtClean="0"/>
              <a:t>Große</a:t>
            </a:r>
            <a:r>
              <a:rPr lang="cs-CZ" b="1" dirty="0" smtClean="0"/>
              <a:t> </a:t>
            </a:r>
            <a:r>
              <a:rPr lang="cs-CZ" b="1" dirty="0" err="1" smtClean="0"/>
              <a:t>Wannsee</a:t>
            </a:r>
            <a:r>
              <a:rPr lang="cs-CZ" b="1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err="1" smtClean="0"/>
              <a:t>Tegeler</a:t>
            </a:r>
            <a:r>
              <a:rPr lang="cs-CZ" b="1" dirty="0" smtClean="0"/>
              <a:t> </a:t>
            </a:r>
            <a:r>
              <a:rPr lang="cs-CZ" b="1" dirty="0" err="1" smtClean="0"/>
              <a:t>See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dirty="0" err="1" smtClean="0"/>
              <a:t>Wälder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Parken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Bäche</a:t>
            </a:r>
            <a:r>
              <a:rPr lang="cs-CZ" dirty="0" smtClean="0"/>
              <a:t> – </a:t>
            </a:r>
            <a:r>
              <a:rPr lang="cs-CZ" b="1" dirty="0" err="1" smtClean="0"/>
              <a:t>Tegeler</a:t>
            </a:r>
            <a:r>
              <a:rPr lang="cs-CZ" b="1" dirty="0" smtClean="0"/>
              <a:t> </a:t>
            </a:r>
            <a:r>
              <a:rPr lang="cs-CZ" b="1" dirty="0" err="1" smtClean="0"/>
              <a:t>Fließ</a:t>
            </a:r>
            <a:r>
              <a:rPr lang="cs-CZ" b="1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err="1" smtClean="0"/>
              <a:t>Bäke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50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Flüsse</a:t>
            </a:r>
            <a:r>
              <a:rPr lang="cs-CZ" dirty="0" smtClean="0"/>
              <a:t> – </a:t>
            </a:r>
            <a:r>
              <a:rPr lang="cs-CZ" b="1" dirty="0" err="1" smtClean="0"/>
              <a:t>Spree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smtClean="0"/>
              <a:t>Havel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zahlreiche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-</a:t>
            </a:r>
            <a:r>
              <a:rPr lang="cs-CZ" b="1" dirty="0" smtClean="0"/>
              <a:t> </a:t>
            </a:r>
            <a:r>
              <a:rPr lang="cs-CZ" b="1" dirty="0" err="1" smtClean="0"/>
              <a:t>Große</a:t>
            </a:r>
            <a:r>
              <a:rPr lang="cs-CZ" b="1" dirty="0" smtClean="0"/>
              <a:t> </a:t>
            </a:r>
            <a:r>
              <a:rPr lang="cs-CZ" b="1" dirty="0" err="1" smtClean="0"/>
              <a:t>Wannsee</a:t>
            </a:r>
            <a:r>
              <a:rPr lang="cs-CZ" b="1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err="1" smtClean="0"/>
              <a:t>Tegeler</a:t>
            </a:r>
            <a:r>
              <a:rPr lang="cs-CZ" b="1" dirty="0" smtClean="0"/>
              <a:t> </a:t>
            </a:r>
            <a:r>
              <a:rPr lang="cs-CZ" b="1" dirty="0" err="1" smtClean="0"/>
              <a:t>See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dirty="0" err="1" smtClean="0"/>
              <a:t>Wälder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Parken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Bäche</a:t>
            </a:r>
            <a:r>
              <a:rPr lang="cs-CZ" dirty="0" smtClean="0"/>
              <a:t> – </a:t>
            </a:r>
            <a:r>
              <a:rPr lang="cs-CZ" b="1" dirty="0" err="1" smtClean="0"/>
              <a:t>Tegeler</a:t>
            </a:r>
            <a:r>
              <a:rPr lang="cs-CZ" b="1" dirty="0" smtClean="0"/>
              <a:t> </a:t>
            </a:r>
            <a:r>
              <a:rPr lang="cs-CZ" b="1" dirty="0" err="1" smtClean="0"/>
              <a:t>Fließ</a:t>
            </a:r>
            <a:r>
              <a:rPr lang="cs-CZ" b="1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err="1" smtClean="0"/>
              <a:t>Bäke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höchste</a:t>
            </a:r>
            <a:r>
              <a:rPr lang="cs-CZ" dirty="0" smtClean="0"/>
              <a:t> </a:t>
            </a:r>
            <a:r>
              <a:rPr lang="cs-CZ" dirty="0" err="1" smtClean="0"/>
              <a:t>Erhebung</a:t>
            </a:r>
            <a:r>
              <a:rPr lang="cs-CZ" dirty="0" smtClean="0"/>
              <a:t> – </a:t>
            </a:r>
            <a:r>
              <a:rPr lang="cs-CZ" b="1" dirty="0" err="1" smtClean="0"/>
              <a:t>Große</a:t>
            </a:r>
            <a:r>
              <a:rPr lang="cs-CZ" b="1" dirty="0" smtClean="0"/>
              <a:t> </a:t>
            </a:r>
            <a:r>
              <a:rPr lang="cs-CZ" b="1" dirty="0" err="1" smtClean="0"/>
              <a:t>Müggelberg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34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Flüsse</a:t>
            </a:r>
            <a:r>
              <a:rPr lang="cs-CZ" dirty="0" smtClean="0"/>
              <a:t> – </a:t>
            </a:r>
            <a:r>
              <a:rPr lang="cs-CZ" b="1" dirty="0" err="1" smtClean="0"/>
              <a:t>Spree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smtClean="0"/>
              <a:t>Havel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zahlreiche</a:t>
            </a:r>
            <a:r>
              <a:rPr lang="cs-CZ" dirty="0" smtClean="0"/>
              <a:t> </a:t>
            </a:r>
            <a:r>
              <a:rPr lang="cs-CZ" dirty="0" err="1" smtClean="0"/>
              <a:t>Seen</a:t>
            </a:r>
            <a:r>
              <a:rPr lang="cs-CZ" dirty="0" smtClean="0"/>
              <a:t> -</a:t>
            </a:r>
            <a:r>
              <a:rPr lang="cs-CZ" b="1" dirty="0" smtClean="0"/>
              <a:t> </a:t>
            </a:r>
            <a:r>
              <a:rPr lang="cs-CZ" b="1" dirty="0" err="1" smtClean="0"/>
              <a:t>Große</a:t>
            </a:r>
            <a:r>
              <a:rPr lang="cs-CZ" b="1" dirty="0" smtClean="0"/>
              <a:t> </a:t>
            </a:r>
            <a:r>
              <a:rPr lang="cs-CZ" b="1" dirty="0" err="1" smtClean="0"/>
              <a:t>Wannsee</a:t>
            </a:r>
            <a:r>
              <a:rPr lang="cs-CZ" b="1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err="1" smtClean="0"/>
              <a:t>Tegeler</a:t>
            </a:r>
            <a:r>
              <a:rPr lang="cs-CZ" b="1" dirty="0" smtClean="0"/>
              <a:t> </a:t>
            </a:r>
            <a:r>
              <a:rPr lang="cs-CZ" b="1" dirty="0" err="1" smtClean="0"/>
              <a:t>See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dirty="0" err="1" smtClean="0"/>
              <a:t>Wälder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Parken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Bäche</a:t>
            </a:r>
            <a:r>
              <a:rPr lang="cs-CZ" dirty="0" smtClean="0"/>
              <a:t> – </a:t>
            </a:r>
            <a:r>
              <a:rPr lang="cs-CZ" b="1" dirty="0" err="1" smtClean="0"/>
              <a:t>Tegeler</a:t>
            </a:r>
            <a:r>
              <a:rPr lang="cs-CZ" b="1" dirty="0" smtClean="0"/>
              <a:t> </a:t>
            </a:r>
            <a:r>
              <a:rPr lang="cs-CZ" b="1" dirty="0" err="1" smtClean="0"/>
              <a:t>Fließ</a:t>
            </a:r>
            <a:r>
              <a:rPr lang="cs-CZ" b="1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err="1" smtClean="0"/>
              <a:t>Bäke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höchste</a:t>
            </a:r>
            <a:r>
              <a:rPr lang="cs-CZ" dirty="0" smtClean="0"/>
              <a:t> </a:t>
            </a:r>
            <a:r>
              <a:rPr lang="cs-CZ" dirty="0" err="1" smtClean="0"/>
              <a:t>Erhebung</a:t>
            </a:r>
            <a:r>
              <a:rPr lang="cs-CZ" dirty="0" smtClean="0"/>
              <a:t> – </a:t>
            </a:r>
            <a:r>
              <a:rPr lang="cs-CZ" b="1" dirty="0" err="1" smtClean="0"/>
              <a:t>Große</a:t>
            </a:r>
            <a:r>
              <a:rPr lang="cs-CZ" b="1" dirty="0" smtClean="0"/>
              <a:t> </a:t>
            </a:r>
            <a:r>
              <a:rPr lang="cs-CZ" b="1" dirty="0" err="1" smtClean="0"/>
              <a:t>Müggelberg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gemäßigte</a:t>
            </a:r>
            <a:r>
              <a:rPr lang="cs-CZ" dirty="0" smtClean="0"/>
              <a:t> </a:t>
            </a:r>
            <a:r>
              <a:rPr lang="cs-CZ" dirty="0" err="1" smtClean="0"/>
              <a:t>Klimazone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310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03745"/>
            <a:ext cx="6984776" cy="5739205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0853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914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Reichstag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2624313"/>
            <a:ext cx="9144000" cy="346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31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Brandenburger</a:t>
            </a:r>
            <a:r>
              <a:rPr lang="cs-CZ" b="1" dirty="0" smtClean="0"/>
              <a:t> Tor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144458"/>
            <a:ext cx="7078936" cy="4716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6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Unter</a:t>
            </a:r>
            <a:r>
              <a:rPr lang="cs-CZ" b="1" dirty="0" smtClean="0"/>
              <a:t> den </a:t>
            </a:r>
            <a:r>
              <a:rPr lang="cs-CZ" b="1" dirty="0" err="1" smtClean="0"/>
              <a:t>Linden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261009"/>
            <a:ext cx="8064896" cy="4596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17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Fernsehturm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96752"/>
            <a:ext cx="2527681" cy="56612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7768" y="1196752"/>
            <a:ext cx="3086232" cy="56612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3514" y="2924944"/>
            <a:ext cx="2923808" cy="3212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465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/>
              <a:t>Kaiser-Wilhelm </a:t>
            </a:r>
            <a:r>
              <a:rPr lang="cs-CZ" b="1" dirty="0" err="1" smtClean="0"/>
              <a:t>Gedächtniskirche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060848"/>
            <a:ext cx="3040335" cy="47971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2136115"/>
            <a:ext cx="3347864" cy="4740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336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Sehenswürdigkeiten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err="1" smtClean="0"/>
              <a:t>Schloss</a:t>
            </a:r>
            <a:r>
              <a:rPr lang="cs-CZ" b="1" dirty="0" smtClean="0"/>
              <a:t> </a:t>
            </a:r>
            <a:r>
              <a:rPr lang="cs-CZ" b="1" dirty="0" err="1" smtClean="0"/>
              <a:t>Charlottenburg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204392"/>
            <a:ext cx="6984776" cy="4653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63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784976" cy="662473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err="1" smtClean="0"/>
              <a:t>Quellen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Berlin</a:t>
            </a:r>
            <a:r>
              <a:rPr lang="cs-CZ" dirty="0"/>
              <a:t> [online]. [cit. </a:t>
            </a:r>
            <a:r>
              <a:rPr lang="cs-CZ" dirty="0" smtClean="0"/>
              <a:t>22.9.2012]. </a:t>
            </a:r>
            <a:r>
              <a:rPr lang="cs-CZ" dirty="0"/>
              <a:t>Dostupný na WWW: http://de.wikipedia.org/wiki/Berlin 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Bilder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err="1" smtClean="0"/>
              <a:t>Landkarte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[cit. </a:t>
            </a:r>
            <a:r>
              <a:rPr lang="cs-CZ" dirty="0" smtClean="0"/>
              <a:t>22.9.2012]. </a:t>
            </a:r>
            <a:r>
              <a:rPr lang="cs-CZ" dirty="0"/>
              <a:t>Dostupný na WWW: http://commons.wikimedia.org/wiki/File:Germany_Laender_Berlin.png </a:t>
            </a:r>
            <a:r>
              <a:rPr lang="cs-CZ" dirty="0" err="1" smtClean="0"/>
              <a:t>Bezirke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http://de.wikipedia.org/wiki/Datei:Berlin,_administrative_divisions_(%2Bdistricts_%2Bboroughs_%2Bpop)_-_de_-_colored_(less_colors).svg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Hoheitszeichen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</a:t>
            </a:r>
            <a:r>
              <a:rPr lang="cs-CZ" dirty="0" smtClean="0"/>
              <a:t>commons.wikimedia.org/wiki/File:Flag_of_Berlin.svg</a:t>
            </a:r>
          </a:p>
          <a:p>
            <a:pPr marL="0" indent="0">
              <a:buNone/>
            </a:pPr>
            <a:r>
              <a:rPr lang="cs-CZ" dirty="0" err="1" smtClean="0"/>
              <a:t>Wappen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http://commons.wikimedia.org/wiki/File:Coat_of_arms_of_Berlin.svg </a:t>
            </a:r>
          </a:p>
          <a:p>
            <a:pPr marL="0" indent="0">
              <a:buNone/>
            </a:pPr>
            <a:r>
              <a:rPr lang="cs-CZ" dirty="0" err="1" smtClean="0"/>
              <a:t>Stadtplan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</a:t>
            </a:r>
            <a:r>
              <a:rPr lang="cs-CZ" dirty="0" smtClean="0"/>
              <a:t>commons.wikimedia.org/wiki/File:Stadtplan_museumsinsel.jpg</a:t>
            </a:r>
          </a:p>
          <a:p>
            <a:pPr marL="0" indent="0">
              <a:buNone/>
            </a:pPr>
            <a:r>
              <a:rPr lang="cs-CZ" dirty="0" err="1" smtClean="0"/>
              <a:t>Oberfläche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http://commons.wikimedia.org/wiki/File:Berlin_relief_location_map-names.png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36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0"/>
            <a:ext cx="8856984" cy="630932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 err="1"/>
              <a:t>Reichstag</a:t>
            </a:r>
            <a:r>
              <a:rPr lang="cs-CZ" dirty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http://de.wikipedia.org/wiki/Datei:Berlin,_administrative_divisions_(%2Bdistricts_%2Bboroughs_%2Bpop)_-_de_-_colored_(less_colors).svg 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Brandenburger</a:t>
            </a:r>
            <a:r>
              <a:rPr lang="cs-CZ" dirty="0" smtClean="0"/>
              <a:t> </a:t>
            </a:r>
            <a:r>
              <a:rPr lang="cs-CZ" dirty="0"/>
              <a:t>Tor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</a:t>
            </a:r>
            <a:r>
              <a:rPr lang="cs-CZ" dirty="0" smtClean="0"/>
              <a:t>commons.wikimedia.org/wiki/File:Brandenburger_Tor_abends.jpg</a:t>
            </a:r>
          </a:p>
          <a:p>
            <a:pPr marL="0" indent="0">
              <a:buNone/>
            </a:pPr>
            <a:r>
              <a:rPr lang="cs-CZ" dirty="0" err="1" smtClean="0"/>
              <a:t>Unter</a:t>
            </a:r>
            <a:r>
              <a:rPr lang="cs-CZ" dirty="0" smtClean="0"/>
              <a:t> den </a:t>
            </a:r>
            <a:r>
              <a:rPr lang="cs-CZ" dirty="0" err="1" smtClean="0"/>
              <a:t>Linden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http://commons.wikimedia.org/wiki/File:%C3%9Cber_den_D%C3%A4chern_von_Berlin.jpg </a:t>
            </a:r>
            <a:endParaRPr lang="cs-CZ" dirty="0">
              <a:hlinkClick r:id="rId2"/>
            </a:endParaRPr>
          </a:p>
          <a:p>
            <a:pPr marL="0" indent="0">
              <a:buNone/>
            </a:pPr>
            <a:r>
              <a:rPr lang="cs-CZ" dirty="0" err="1" smtClean="0"/>
              <a:t>Fernsehturm</a:t>
            </a:r>
            <a:r>
              <a:rPr lang="cs-CZ" dirty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http://commons.wikimedia.org/wiki/File:Berlin_Fernsehturm_2005.jpg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http://commons.wikimedia.org/wiki/File:Fernsehturm_Berlin_Alexanderplatz_nachts.jpg 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http://commons.wikimedia.org/wiki/File:Fernsehturm_Berlin_01.jpg 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Gedächtniskirche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http://commons.wikimedia.org/wiki/File:Ged%C3%A4chtniskirche1.JPG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</a:t>
            </a:r>
            <a:r>
              <a:rPr lang="cs-CZ" dirty="0" smtClean="0"/>
              <a:t>[</a:t>
            </a:r>
            <a:r>
              <a:rPr lang="cs-CZ" dirty="0"/>
              <a:t>cit. 22.9.2012</a:t>
            </a:r>
            <a:r>
              <a:rPr lang="cs-CZ" dirty="0" smtClean="0"/>
              <a:t>]. </a:t>
            </a:r>
            <a:r>
              <a:rPr lang="cs-CZ" dirty="0"/>
              <a:t>Dostupný na WWW: http://</a:t>
            </a:r>
            <a:r>
              <a:rPr lang="cs-CZ" dirty="0" smtClean="0"/>
              <a:t>commons.wikimedia.org/wiki/File:Gedaechtniskirche-berlin.jpg</a:t>
            </a:r>
          </a:p>
          <a:p>
            <a:pPr marL="0" indent="0">
              <a:buNone/>
            </a:pPr>
            <a:r>
              <a:rPr lang="cs-CZ" dirty="0" err="1" smtClean="0"/>
              <a:t>Charlottelburg</a:t>
            </a:r>
            <a:r>
              <a:rPr lang="cs-CZ" dirty="0"/>
              <a:t>:</a:t>
            </a:r>
          </a:p>
          <a:p>
            <a:pPr marL="0" indent="0">
              <a:buNone/>
            </a:pPr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dirty="0"/>
              <a:t> [online]. [cit. </a:t>
            </a:r>
            <a:r>
              <a:rPr lang="cs-CZ" dirty="0" smtClean="0"/>
              <a:t>22.9.2012]. </a:t>
            </a:r>
            <a:r>
              <a:rPr lang="cs-CZ" dirty="0"/>
              <a:t>Dostupný na WWW: http://commons.wikimedia.org/wiki/File:Berlin_Schloss_Charlottenburg_Gartenseite.JPG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347079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1161</Words>
  <Application>Microsoft Office PowerPoint</Application>
  <PresentationFormat>Předvádění na obrazovce (4:3)</PresentationFormat>
  <Paragraphs>179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Motiv systému Office</vt:lpstr>
      <vt:lpstr>Prezentace aplikace PowerPoint</vt:lpstr>
      <vt:lpstr>Berlin</vt:lpstr>
      <vt:lpstr>Berlin</vt:lpstr>
      <vt:lpstr>Berlin</vt:lpstr>
      <vt:lpstr>Berlin</vt:lpstr>
      <vt:lpstr>Berlin</vt:lpstr>
      <vt:lpstr>Berlin</vt:lpstr>
      <vt:lpstr>Berlin</vt:lpstr>
      <vt:lpstr>Berlin</vt:lpstr>
      <vt:lpstr>Berlin</vt:lpstr>
      <vt:lpstr>Bezirke</vt:lpstr>
      <vt:lpstr>Hoheitszeichen</vt:lpstr>
      <vt:lpstr>Hoheitszeichen</vt:lpstr>
      <vt:lpstr>Wappen</vt:lpstr>
      <vt:lpstr>Wappen</vt:lpstr>
      <vt:lpstr>Stadtplan</vt:lpstr>
      <vt:lpstr>Stadtplan</vt:lpstr>
      <vt:lpstr>Oberfläche</vt:lpstr>
      <vt:lpstr>Oberfläche</vt:lpstr>
      <vt:lpstr>Oberfläche</vt:lpstr>
      <vt:lpstr>Oberfläche</vt:lpstr>
      <vt:lpstr>Oberfläche</vt:lpstr>
      <vt:lpstr>Oberfläche</vt:lpstr>
      <vt:lpstr>Oberfläche</vt:lpstr>
      <vt:lpstr>Sehenswürdigkeiten</vt:lpstr>
      <vt:lpstr>Sehenswürdigkeiten</vt:lpstr>
      <vt:lpstr>Sehenswürdigkeiten</vt:lpstr>
      <vt:lpstr>Sehenswürdigkeiten</vt:lpstr>
      <vt:lpstr>Sehenswürdigkeiten</vt:lpstr>
      <vt:lpstr>Sehenswürdigkeiten</vt:lpstr>
      <vt:lpstr>Sehenswürdigkeiten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Markétka</dc:creator>
  <cp:lastModifiedBy>Pavel</cp:lastModifiedBy>
  <cp:revision>14</cp:revision>
  <dcterms:created xsi:type="dcterms:W3CDTF">2013-02-19T19:09:38Z</dcterms:created>
  <dcterms:modified xsi:type="dcterms:W3CDTF">2013-03-05T07:39:31Z</dcterms:modified>
</cp:coreProperties>
</file>