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71" r:id="rId3"/>
    <p:sldId id="257" r:id="rId4"/>
    <p:sldId id="261" r:id="rId5"/>
    <p:sldId id="263" r:id="rId6"/>
    <p:sldId id="273" r:id="rId7"/>
    <p:sldId id="274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530" y="-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VY_32_INOVACE_022.ICT.34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akpsatweb.cz/" TargetMode="Externa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VY_32_INOVACE_022.ICT.34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stránek </a:t>
            </a:r>
            <a:r>
              <a:rPr lang="cs-CZ" smtClean="0"/>
              <a:t>- hyperlink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392016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err="1" smtClean="0"/>
              <a:t>022.ICT.34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Tvorba webových stránek – </a:t>
            </a:r>
            <a:r>
              <a:rPr lang="cs-CZ" sz="2800" dirty="0" err="1" smtClean="0"/>
              <a:t>hyperlink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err="1"/>
              <a:t>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295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</a:t>
            </a:r>
            <a:r>
              <a:rPr lang="cs-CZ" sz="2800" dirty="0" err="1" smtClean="0"/>
              <a:t>CC</a:t>
            </a:r>
            <a:r>
              <a:rPr lang="cs-CZ" sz="2800" dirty="0" smtClean="0"/>
              <a:t>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</a:t>
            </a:r>
            <a:r>
              <a:rPr lang="cs-CZ" sz="2800" dirty="0" smtClean="0"/>
              <a:t>06. 03. 2013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</a:t>
            </a:r>
            <a:r>
              <a:rPr lang="cs-CZ" sz="2800" dirty="0" err="1" smtClean="0"/>
              <a:t>HTML</a:t>
            </a:r>
            <a:r>
              <a:rPr lang="cs-CZ" sz="2800" dirty="0" smtClean="0"/>
              <a:t>, www, web, internet</a:t>
            </a:r>
          </a:p>
          <a:p>
            <a:r>
              <a:rPr lang="cs-CZ" sz="2800" b="1" u="sng" dirty="0" smtClean="0"/>
              <a:t>Anotace</a:t>
            </a:r>
            <a:r>
              <a:rPr lang="cs-CZ" sz="2800" dirty="0" smtClean="0"/>
              <a:t>: </a:t>
            </a:r>
            <a:r>
              <a:rPr lang="cs-CZ" sz="2800" dirty="0" smtClean="0"/>
              <a:t>úvod </a:t>
            </a:r>
            <a:r>
              <a:rPr lang="cs-CZ" sz="2800" dirty="0" smtClean="0"/>
              <a:t>do </a:t>
            </a:r>
            <a:r>
              <a:rPr lang="cs-CZ" sz="2800" dirty="0" err="1" smtClean="0"/>
              <a:t>HTML</a:t>
            </a:r>
            <a:r>
              <a:rPr lang="cs-CZ" sz="2800" dirty="0" smtClean="0"/>
              <a:t>, </a:t>
            </a:r>
            <a:r>
              <a:rPr lang="cs-CZ" sz="2800" dirty="0" err="1" smtClean="0"/>
              <a:t>hyperlink</a:t>
            </a:r>
            <a:r>
              <a:rPr lang="cs-CZ" sz="2800" dirty="0" smtClean="0"/>
              <a:t> - základní </a:t>
            </a:r>
            <a:r>
              <a:rPr lang="cs-CZ" sz="2800" dirty="0"/>
              <a:t>struktura  </a:t>
            </a:r>
            <a:r>
              <a:rPr lang="cs-CZ" sz="2800" dirty="0" err="1"/>
              <a:t>HTML</a:t>
            </a:r>
            <a:r>
              <a:rPr lang="cs-CZ" sz="2800" dirty="0"/>
              <a:t> </a:t>
            </a:r>
            <a:r>
              <a:rPr lang="cs-CZ" sz="2800" dirty="0" smtClean="0"/>
              <a:t>stránky, </a:t>
            </a:r>
            <a:r>
              <a:rPr lang="cs-CZ" sz="2800" dirty="0" smtClean="0"/>
              <a:t>navazuje na DUM </a:t>
            </a:r>
            <a:r>
              <a:rPr lang="cs-CZ" sz="2800" dirty="0" err="1" smtClean="0"/>
              <a:t>021.ICT.34</a:t>
            </a:r>
            <a:endParaRPr lang="cs-CZ" sz="2800" dirty="0" smtClean="0"/>
          </a:p>
          <a:p>
            <a:endParaRPr lang="cs-CZ" sz="2800" dirty="0"/>
          </a:p>
          <a:p>
            <a:pPr algn="just"/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VY_32_INOVACE_022.ICT.34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-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hyperlink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77771" y="1844824"/>
            <a:ext cx="763284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err="1"/>
              <a:t>Hyperlink</a:t>
            </a:r>
            <a:r>
              <a:rPr lang="cs-CZ" sz="2800" dirty="0"/>
              <a:t> </a:t>
            </a:r>
            <a:r>
              <a:rPr lang="cs-CZ" sz="2800" dirty="0" smtClean="0"/>
              <a:t>je hypertextový odkaz na </a:t>
            </a:r>
            <a:r>
              <a:rPr lang="cs-CZ" sz="2800" dirty="0"/>
              <a:t>jinou </a:t>
            </a:r>
            <a:r>
              <a:rPr lang="cs-CZ" sz="2800" dirty="0" smtClean="0"/>
              <a:t>stránku.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Hypertextový odkaz se uzavírá do párových značek </a:t>
            </a:r>
            <a:r>
              <a:rPr lang="cs-CZ" sz="2800" b="1" dirty="0"/>
              <a:t>&lt;a&gt; ... &lt;/a&gt; </a:t>
            </a:r>
            <a:r>
              <a:rPr lang="cs-CZ" sz="2800" dirty="0"/>
              <a:t>(</a:t>
            </a:r>
            <a:r>
              <a:rPr lang="cs-CZ" sz="2800" b="1" dirty="0"/>
              <a:t>a</a:t>
            </a:r>
            <a:r>
              <a:rPr lang="cs-CZ" sz="2800" dirty="0"/>
              <a:t> jako </a:t>
            </a:r>
            <a:r>
              <a:rPr lang="cs-CZ" sz="2800" dirty="0" err="1"/>
              <a:t>anchor</a:t>
            </a:r>
            <a:r>
              <a:rPr lang="cs-CZ" sz="2800" dirty="0"/>
              <a:t>=kotva</a:t>
            </a:r>
            <a:r>
              <a:rPr lang="cs-CZ" sz="2800" dirty="0" smtClean="0"/>
              <a:t>).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Nejčastěji používaná syntaxe je následující</a:t>
            </a:r>
            <a:r>
              <a:rPr lang="cs-CZ" sz="2800" dirty="0" smtClean="0"/>
              <a:t>:</a:t>
            </a:r>
          </a:p>
          <a:p>
            <a:r>
              <a:rPr lang="cs-CZ" sz="2800" i="1" dirty="0" smtClean="0"/>
              <a:t>	&lt;</a:t>
            </a:r>
            <a:r>
              <a:rPr lang="cs-CZ" sz="2800" i="1" dirty="0"/>
              <a:t>a </a:t>
            </a:r>
            <a:r>
              <a:rPr lang="cs-CZ" sz="2800" i="1" dirty="0" err="1"/>
              <a:t>href</a:t>
            </a:r>
            <a:r>
              <a:rPr lang="cs-CZ" sz="2800" i="1" dirty="0"/>
              <a:t>=„odkaz“ </a:t>
            </a:r>
            <a:r>
              <a:rPr lang="cs-CZ" sz="2800" i="1" dirty="0" err="1"/>
              <a:t>title</a:t>
            </a:r>
            <a:r>
              <a:rPr lang="cs-CZ" sz="2800" i="1" dirty="0" smtClean="0"/>
              <a:t>=„</a:t>
            </a:r>
            <a:r>
              <a:rPr lang="cs-CZ" sz="2800" i="1" dirty="0" err="1" smtClean="0"/>
              <a:t>popis_odkazu</a:t>
            </a:r>
            <a:r>
              <a:rPr lang="cs-CZ" sz="2800" i="1" dirty="0" smtClean="0"/>
              <a:t>„ 	</a:t>
            </a:r>
            <a:r>
              <a:rPr lang="cs-CZ" sz="2800" i="1" dirty="0" err="1" smtClean="0"/>
              <a:t>target</a:t>
            </a:r>
            <a:r>
              <a:rPr lang="cs-CZ" sz="2800" i="1" dirty="0"/>
              <a:t>=„umístění </a:t>
            </a:r>
            <a:r>
              <a:rPr lang="cs-CZ" sz="2800" i="1" dirty="0" smtClean="0"/>
              <a:t>"&gt;Zobrazený text</a:t>
            </a:r>
            <a:r>
              <a:rPr lang="cs-CZ" sz="2800" i="1" dirty="0"/>
              <a:t>&lt;/a</a:t>
            </a:r>
            <a:r>
              <a:rPr lang="cs-CZ" sz="2800" i="1" dirty="0" smtClean="0"/>
              <a:t>&gt;</a:t>
            </a:r>
          </a:p>
          <a:p>
            <a:endParaRPr lang="cs-CZ" sz="2800" dirty="0" smtClean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</a:t>
            </a:r>
            <a:r>
              <a:rPr lang="cs-CZ" dirty="0" err="1" smtClean="0"/>
              <a:t>JŠ</a:t>
            </a:r>
            <a:r>
              <a:rPr lang="cs-CZ" dirty="0" smtClean="0"/>
              <a:t> Jihlava</a:t>
            </a:r>
            <a:r>
              <a:rPr lang="cs-CZ" smtClean="0"/>
              <a:t>, VY_32_INOVACE_022.ICT.34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771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- hyperlink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1701" y="1556792"/>
            <a:ext cx="763284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Ukázka zápisu </a:t>
            </a:r>
            <a:r>
              <a:rPr lang="cs-CZ" sz="2800" b="1" dirty="0" err="1" smtClean="0"/>
              <a:t>hyperlinku</a:t>
            </a:r>
            <a:r>
              <a:rPr lang="cs-CZ" sz="2800" dirty="0" smtClean="0"/>
              <a:t> na stránky naší </a:t>
            </a:r>
            <a:r>
              <a:rPr lang="cs-CZ" sz="2800" dirty="0" smtClean="0"/>
              <a:t>školy: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endParaRPr lang="cs-CZ" sz="2800" dirty="0" smtClean="0"/>
          </a:p>
          <a:p>
            <a:r>
              <a:rPr lang="cs-CZ" sz="2800" dirty="0" smtClean="0"/>
              <a:t>&lt;</a:t>
            </a:r>
            <a:r>
              <a:rPr lang="cs-CZ" sz="2800" dirty="0"/>
              <a:t>a </a:t>
            </a:r>
            <a:r>
              <a:rPr lang="cs-CZ" sz="2800" dirty="0" err="1"/>
              <a:t>href</a:t>
            </a:r>
            <a:r>
              <a:rPr lang="cs-CZ" sz="2800" dirty="0"/>
              <a:t>="http://</a:t>
            </a:r>
            <a:r>
              <a:rPr lang="cs-CZ" sz="2800" dirty="0" err="1"/>
              <a:t>www.oa-ji.cz</a:t>
            </a:r>
            <a:r>
              <a:rPr lang="cs-CZ" sz="2800" dirty="0"/>
              <a:t>" </a:t>
            </a:r>
            <a:r>
              <a:rPr lang="cs-CZ" sz="2800" dirty="0" err="1"/>
              <a:t>title</a:t>
            </a:r>
            <a:r>
              <a:rPr lang="cs-CZ" sz="2800" dirty="0"/>
              <a:t>="Oficiální web OA a </a:t>
            </a:r>
            <a:r>
              <a:rPr lang="cs-CZ" sz="2800" dirty="0" err="1"/>
              <a:t>JŠ</a:t>
            </a:r>
            <a:r>
              <a:rPr lang="cs-CZ" sz="2800" dirty="0"/>
              <a:t> Jihlava" </a:t>
            </a:r>
            <a:r>
              <a:rPr lang="cs-CZ" sz="2800" dirty="0" err="1"/>
              <a:t>target</a:t>
            </a:r>
            <a:r>
              <a:rPr lang="cs-CZ" sz="2800" dirty="0"/>
              <a:t>="_</a:t>
            </a:r>
            <a:r>
              <a:rPr lang="cs-CZ" sz="2800" dirty="0" err="1"/>
              <a:t>blank</a:t>
            </a:r>
            <a:r>
              <a:rPr lang="cs-CZ" sz="2800" dirty="0"/>
              <a:t>"&gt;OA a </a:t>
            </a:r>
            <a:r>
              <a:rPr lang="cs-CZ" sz="2800" dirty="0" err="1"/>
              <a:t>JŠ</a:t>
            </a:r>
            <a:r>
              <a:rPr lang="cs-CZ" sz="2800" dirty="0"/>
              <a:t> Jihlava&lt;/a&gt;</a:t>
            </a: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3523" y="3977769"/>
            <a:ext cx="769822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err="1" smtClean="0"/>
              <a:t>title</a:t>
            </a:r>
            <a:r>
              <a:rPr lang="cs-CZ" sz="2800" b="1" dirty="0" smtClean="0"/>
              <a:t> - </a:t>
            </a:r>
            <a:r>
              <a:rPr lang="cs-CZ" sz="2400" dirty="0" smtClean="0"/>
              <a:t>text, který se má  objevit při najetí kurzorem myši na odkaz</a:t>
            </a:r>
            <a:endParaRPr lang="cs-CZ" sz="2800" dirty="0" smtClean="0"/>
          </a:p>
          <a:p>
            <a:pPr lvl="0"/>
            <a:r>
              <a:rPr lang="cs-CZ" sz="2800" b="1" dirty="0" err="1" smtClean="0"/>
              <a:t>target</a:t>
            </a:r>
            <a:r>
              <a:rPr lang="cs-CZ" sz="2800" b="1" dirty="0" smtClean="0"/>
              <a:t> - </a:t>
            </a:r>
            <a:r>
              <a:rPr lang="cs-CZ" sz="2400" dirty="0" smtClean="0"/>
              <a:t>určuje, kde se otevře odkaz (v novém okně)</a:t>
            </a:r>
          </a:p>
        </p:txBody>
      </p:sp>
      <p:sp>
        <p:nvSpPr>
          <p:cNvPr id="3" name="Obdélník 2"/>
          <p:cNvSpPr/>
          <p:nvPr/>
        </p:nvSpPr>
        <p:spPr>
          <a:xfrm>
            <a:off x="810506" y="5579948"/>
            <a:ext cx="74031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i="1" dirty="0"/>
              <a:t>pozor na uvozovky, </a:t>
            </a:r>
            <a:r>
              <a:rPr lang="cs-CZ" i="1" dirty="0" smtClean="0"/>
              <a:t>velká a </a:t>
            </a:r>
            <a:r>
              <a:rPr lang="cs-CZ" i="1" dirty="0"/>
              <a:t>malá písmena, </a:t>
            </a:r>
            <a:r>
              <a:rPr lang="cs-CZ" i="1" dirty="0" smtClean="0"/>
              <a:t>češtinu, </a:t>
            </a:r>
            <a:r>
              <a:rPr lang="cs-CZ" i="1" dirty="0"/>
              <a:t>mezerník</a:t>
            </a:r>
          </a:p>
        </p:txBody>
      </p:sp>
    </p:spTree>
    <p:extLst>
      <p:ext uri="{BB962C8B-B14F-4D97-AF65-F5344CB8AC3E}">
        <p14:creationId xmlns:p14="http://schemas.microsoft.com/office/powerpoint/2010/main" val="1635076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- hyperlink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9552" y="2348880"/>
            <a:ext cx="860444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88000"/>
            <a:r>
              <a:rPr lang="cs-CZ" sz="1400" dirty="0"/>
              <a:t>&lt;</a:t>
            </a:r>
            <a:r>
              <a:rPr lang="cs-CZ" sz="1400" dirty="0" err="1"/>
              <a:t>html</a:t>
            </a:r>
            <a:r>
              <a:rPr lang="cs-CZ" sz="1400" dirty="0"/>
              <a:t>&gt;</a:t>
            </a:r>
          </a:p>
          <a:p>
            <a:pPr defTabSz="288000"/>
            <a:r>
              <a:rPr lang="cs-CZ" sz="1400" dirty="0"/>
              <a:t>	&lt;</a:t>
            </a:r>
            <a:r>
              <a:rPr lang="cs-CZ" sz="1400" dirty="0" err="1"/>
              <a:t>head</a:t>
            </a:r>
            <a:r>
              <a:rPr lang="cs-CZ" sz="1400" dirty="0"/>
              <a:t>&gt;</a:t>
            </a:r>
          </a:p>
          <a:p>
            <a:pPr defTabSz="288000"/>
            <a:r>
              <a:rPr lang="cs-CZ" sz="1400" dirty="0"/>
              <a:t>		&lt;</a:t>
            </a:r>
            <a:r>
              <a:rPr lang="cs-CZ" sz="1400" dirty="0" err="1"/>
              <a:t>title</a:t>
            </a:r>
            <a:r>
              <a:rPr lang="cs-CZ" sz="1400" dirty="0"/>
              <a:t>&gt;www - úvod &lt;/</a:t>
            </a:r>
            <a:r>
              <a:rPr lang="cs-CZ" sz="1400" dirty="0" err="1"/>
              <a:t>title</a:t>
            </a:r>
            <a:r>
              <a:rPr lang="cs-CZ" sz="1400" dirty="0"/>
              <a:t>&gt;</a:t>
            </a:r>
          </a:p>
          <a:p>
            <a:pPr defTabSz="288000"/>
            <a:r>
              <a:rPr lang="cs-CZ" sz="1400" dirty="0"/>
              <a:t>	&lt;/</a:t>
            </a:r>
            <a:r>
              <a:rPr lang="cs-CZ" sz="1400" dirty="0" err="1"/>
              <a:t>head</a:t>
            </a:r>
            <a:r>
              <a:rPr lang="cs-CZ" sz="1400" dirty="0"/>
              <a:t>&gt;</a:t>
            </a:r>
          </a:p>
          <a:p>
            <a:pPr defTabSz="288000"/>
            <a:r>
              <a:rPr lang="cs-CZ" sz="1400" dirty="0"/>
              <a:t>	&lt;body&gt;</a:t>
            </a:r>
          </a:p>
          <a:p>
            <a:pPr defTabSz="288000"/>
            <a:r>
              <a:rPr lang="cs-CZ" sz="1400" dirty="0"/>
              <a:t>		&lt;b&gt;Text&lt;/b&gt; &lt;i&gt;(zde zobraz datum </a:t>
            </a:r>
            <a:r>
              <a:rPr lang="cs-CZ" sz="1400" dirty="0" smtClean="0"/>
              <a:t>vytvoření ukázky struktury </a:t>
            </a:r>
            <a:r>
              <a:rPr lang="cs-CZ" sz="1400" dirty="0" err="1" smtClean="0"/>
              <a:t>HTML</a:t>
            </a:r>
            <a:r>
              <a:rPr lang="cs-CZ" sz="1400" dirty="0" smtClean="0"/>
              <a:t> dokumentu Text)&lt;/</a:t>
            </a:r>
            <a:r>
              <a:rPr lang="cs-CZ" sz="1400" dirty="0"/>
              <a:t>i&gt;&lt;br /&gt; </a:t>
            </a:r>
          </a:p>
          <a:p>
            <a:pPr defTabSz="288000"/>
            <a:r>
              <a:rPr lang="cs-CZ" sz="1400" dirty="0"/>
              <a:t>		&lt;b&gt;Jaroslav Fišer&lt;/b&gt; &lt;br /&gt;</a:t>
            </a:r>
          </a:p>
          <a:p>
            <a:pPr defTabSz="288000"/>
            <a:r>
              <a:rPr lang="cs-CZ" sz="1400" dirty="0"/>
              <a:t>		&lt;font </a:t>
            </a:r>
            <a:r>
              <a:rPr lang="cs-CZ" sz="1400" dirty="0" err="1"/>
              <a:t>size</a:t>
            </a:r>
            <a:r>
              <a:rPr lang="cs-CZ" sz="1400" dirty="0"/>
              <a:t>="5" </a:t>
            </a:r>
            <a:r>
              <a:rPr lang="cs-CZ" sz="1400" dirty="0" err="1"/>
              <a:t>color</a:t>
            </a:r>
            <a:r>
              <a:rPr lang="cs-CZ" sz="1400" dirty="0"/>
              <a:t>="</a:t>
            </a:r>
            <a:r>
              <a:rPr lang="cs-CZ" sz="1400" dirty="0" err="1"/>
              <a:t>red</a:t>
            </a:r>
            <a:r>
              <a:rPr lang="cs-CZ" sz="1400" dirty="0"/>
              <a:t>"&gt;OA a </a:t>
            </a:r>
            <a:r>
              <a:rPr lang="cs-CZ" sz="1400" dirty="0" err="1"/>
              <a:t>JŠ</a:t>
            </a:r>
            <a:r>
              <a:rPr lang="cs-CZ" sz="1400" dirty="0"/>
              <a:t> Jihlava&lt;/font&gt;&lt;br /&gt;</a:t>
            </a:r>
          </a:p>
          <a:p>
            <a:pPr defTabSz="288000"/>
            <a:r>
              <a:rPr lang="cs-CZ" sz="1400" dirty="0"/>
              <a:t>		</a:t>
            </a:r>
            <a:r>
              <a:rPr lang="cs-CZ" sz="1400" dirty="0" err="1"/>
              <a:t>3A2</a:t>
            </a:r>
            <a:r>
              <a:rPr lang="cs-CZ" sz="1400" dirty="0"/>
              <a:t>&lt;br /&gt;</a:t>
            </a:r>
          </a:p>
          <a:p>
            <a:pPr defTabSz="288000"/>
            <a:r>
              <a:rPr lang="cs-CZ" sz="1400" dirty="0"/>
              <a:t>		&lt;hr /&gt;</a:t>
            </a:r>
          </a:p>
          <a:p>
            <a:pPr defTabSz="288000"/>
            <a:r>
              <a:rPr lang="cs-CZ" sz="1400" dirty="0"/>
              <a:t>		&lt;b&gt;</a:t>
            </a:r>
            <a:r>
              <a:rPr lang="cs-CZ" sz="1400" dirty="0" err="1"/>
              <a:t>Hyperlink</a:t>
            </a:r>
            <a:r>
              <a:rPr lang="cs-CZ" sz="1400" dirty="0"/>
              <a:t>&lt;/b&gt; &lt;i&gt;(zde zobraz datum </a:t>
            </a:r>
            <a:r>
              <a:rPr lang="cs-CZ" sz="1400" dirty="0" smtClean="0"/>
              <a:t>vytvoření ukázky struktury </a:t>
            </a:r>
            <a:r>
              <a:rPr lang="cs-CZ" sz="1400" dirty="0" err="1"/>
              <a:t>HTML</a:t>
            </a:r>
            <a:r>
              <a:rPr lang="cs-CZ" sz="1400" dirty="0"/>
              <a:t> </a:t>
            </a:r>
            <a:r>
              <a:rPr lang="cs-CZ" sz="1400" dirty="0" smtClean="0"/>
              <a:t>dokumentu </a:t>
            </a:r>
            <a:r>
              <a:rPr lang="cs-CZ" sz="1400" dirty="0" err="1" smtClean="0"/>
              <a:t>Hyperlink</a:t>
            </a:r>
            <a:r>
              <a:rPr lang="cs-CZ" sz="1400" dirty="0" smtClean="0"/>
              <a:t>)&lt;/</a:t>
            </a:r>
            <a:r>
              <a:rPr lang="cs-CZ" sz="1400" dirty="0"/>
              <a:t>i&gt;&lt;br /&gt; </a:t>
            </a:r>
          </a:p>
          <a:p>
            <a:pPr defTabSz="288000"/>
            <a:r>
              <a:rPr lang="cs-CZ" sz="1400" dirty="0"/>
              <a:t>		&lt;a </a:t>
            </a:r>
            <a:r>
              <a:rPr lang="cs-CZ" sz="1400" dirty="0" err="1"/>
              <a:t>href</a:t>
            </a:r>
            <a:r>
              <a:rPr lang="cs-CZ" sz="1400" dirty="0"/>
              <a:t>="http://</a:t>
            </a:r>
            <a:r>
              <a:rPr lang="cs-CZ" sz="1400" dirty="0" err="1"/>
              <a:t>www.oa-ji.cz</a:t>
            </a:r>
            <a:r>
              <a:rPr lang="cs-CZ" sz="1400" dirty="0"/>
              <a:t>" </a:t>
            </a:r>
            <a:r>
              <a:rPr lang="cs-CZ" sz="1400" dirty="0" err="1"/>
              <a:t>title</a:t>
            </a:r>
            <a:r>
              <a:rPr lang="cs-CZ" sz="1400" dirty="0"/>
              <a:t>="Oficiální web OA a </a:t>
            </a:r>
            <a:r>
              <a:rPr lang="cs-CZ" sz="1400" dirty="0" err="1"/>
              <a:t>JŠ</a:t>
            </a:r>
            <a:r>
              <a:rPr lang="cs-CZ" sz="1400" dirty="0"/>
              <a:t> Jihlava" </a:t>
            </a:r>
            <a:r>
              <a:rPr lang="cs-CZ" sz="1400" dirty="0" err="1"/>
              <a:t>target</a:t>
            </a:r>
            <a:r>
              <a:rPr lang="cs-CZ" sz="1400" dirty="0"/>
              <a:t>="_</a:t>
            </a:r>
            <a:r>
              <a:rPr lang="cs-CZ" sz="1400" dirty="0" err="1"/>
              <a:t>blank</a:t>
            </a:r>
            <a:r>
              <a:rPr lang="cs-CZ" sz="1400" dirty="0"/>
              <a:t>"&gt;OA a </a:t>
            </a:r>
            <a:r>
              <a:rPr lang="cs-CZ" sz="1400" dirty="0" err="1"/>
              <a:t>JŠ</a:t>
            </a:r>
            <a:r>
              <a:rPr lang="cs-CZ" sz="1400" dirty="0"/>
              <a:t> Jihlava&lt;/a&gt;&lt;br /&gt;</a:t>
            </a:r>
          </a:p>
          <a:p>
            <a:pPr defTabSz="288000"/>
            <a:r>
              <a:rPr lang="cs-CZ" sz="1400" dirty="0"/>
              <a:t>		&lt;a </a:t>
            </a:r>
            <a:r>
              <a:rPr lang="cs-CZ" sz="1400" dirty="0" err="1"/>
              <a:t>href</a:t>
            </a:r>
            <a:r>
              <a:rPr lang="cs-CZ" sz="1400" dirty="0"/>
              <a:t>="http://</a:t>
            </a:r>
            <a:r>
              <a:rPr lang="cs-CZ" sz="1400" dirty="0" err="1"/>
              <a:t>www.dumy.cz</a:t>
            </a:r>
            <a:r>
              <a:rPr lang="cs-CZ" sz="1400" dirty="0"/>
              <a:t>" </a:t>
            </a:r>
            <a:r>
              <a:rPr lang="cs-CZ" sz="1400" dirty="0" err="1"/>
              <a:t>title</a:t>
            </a:r>
            <a:r>
              <a:rPr lang="cs-CZ" sz="1400" dirty="0"/>
              <a:t>="Digitální materiály pro výuku" </a:t>
            </a:r>
            <a:r>
              <a:rPr lang="cs-CZ" sz="1400" dirty="0" err="1"/>
              <a:t>target</a:t>
            </a:r>
            <a:r>
              <a:rPr lang="cs-CZ" sz="1400" dirty="0"/>
              <a:t>="_</a:t>
            </a:r>
            <a:r>
              <a:rPr lang="cs-CZ" sz="1400" dirty="0" err="1"/>
              <a:t>blank</a:t>
            </a:r>
            <a:r>
              <a:rPr lang="cs-CZ" sz="1400" dirty="0"/>
              <a:t>"&gt;</a:t>
            </a:r>
            <a:r>
              <a:rPr lang="cs-CZ" sz="1400" dirty="0" err="1"/>
              <a:t>DUMY.CZ</a:t>
            </a:r>
            <a:r>
              <a:rPr lang="cs-CZ" sz="1400" dirty="0"/>
              <a:t>&lt;/a&gt;&lt;br /&gt;</a:t>
            </a:r>
          </a:p>
          <a:p>
            <a:pPr defTabSz="288000"/>
            <a:r>
              <a:rPr lang="cs-CZ" sz="1400" dirty="0"/>
              <a:t>		&lt;a </a:t>
            </a:r>
            <a:r>
              <a:rPr lang="cs-CZ" sz="1400" dirty="0" err="1"/>
              <a:t>href</a:t>
            </a:r>
            <a:r>
              <a:rPr lang="cs-CZ" sz="1400" dirty="0"/>
              <a:t>="http://</a:t>
            </a:r>
            <a:r>
              <a:rPr lang="cs-CZ" sz="1400" dirty="0" err="1"/>
              <a:t>www.oa-ji.cz</a:t>
            </a:r>
            <a:r>
              <a:rPr lang="cs-CZ" sz="1400" dirty="0"/>
              <a:t>/</a:t>
            </a:r>
            <a:r>
              <a:rPr lang="cs-CZ" sz="1400" dirty="0" err="1"/>
              <a:t>images</a:t>
            </a:r>
            <a:r>
              <a:rPr lang="cs-CZ" sz="1400" dirty="0"/>
              <a:t>/logo/</a:t>
            </a:r>
            <a:r>
              <a:rPr lang="cs-CZ" sz="1400" dirty="0" err="1"/>
              <a:t>logo_oficial_ss.jpg"target</a:t>
            </a:r>
            <a:r>
              <a:rPr lang="cs-CZ" sz="1400" dirty="0"/>
              <a:t>="_</a:t>
            </a:r>
            <a:r>
              <a:rPr lang="cs-CZ" sz="1400" dirty="0" err="1"/>
              <a:t>blank</a:t>
            </a:r>
            <a:r>
              <a:rPr lang="cs-CZ" sz="1400" dirty="0"/>
              <a:t>"&gt;Logo školy&lt;/a&gt;&lt;br /&gt;</a:t>
            </a:r>
          </a:p>
          <a:p>
            <a:pPr defTabSz="288000"/>
            <a:r>
              <a:rPr lang="cs-CZ" sz="1400" dirty="0"/>
              <a:t>		&lt;i&gt;Prostor pro vlastní </a:t>
            </a:r>
            <a:r>
              <a:rPr lang="cs-CZ" sz="1400" dirty="0" err="1"/>
              <a:t>hyperlink</a:t>
            </a:r>
            <a:r>
              <a:rPr lang="cs-CZ" sz="1400" dirty="0"/>
              <a:t>&lt;/i&gt;&lt;br /&gt;		</a:t>
            </a:r>
          </a:p>
          <a:p>
            <a:pPr defTabSz="288000"/>
            <a:r>
              <a:rPr lang="cs-CZ" sz="1400" dirty="0"/>
              <a:t>		&lt;hr /&gt;</a:t>
            </a:r>
          </a:p>
          <a:p>
            <a:pPr defTabSz="288000"/>
            <a:r>
              <a:rPr lang="cs-CZ" sz="1400" dirty="0"/>
              <a:t>	&lt;/body&gt;</a:t>
            </a:r>
          </a:p>
          <a:p>
            <a:pPr defTabSz="288000"/>
            <a:r>
              <a:rPr lang="cs-CZ" sz="1400" dirty="0"/>
              <a:t>&lt;/</a:t>
            </a:r>
            <a:r>
              <a:rPr lang="cs-CZ" sz="1400" dirty="0" err="1"/>
              <a:t>html</a:t>
            </a:r>
            <a:r>
              <a:rPr lang="cs-CZ" sz="1400" dirty="0"/>
              <a:t>&gt;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2348880"/>
            <a:ext cx="4320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smtClean="0"/>
              <a:t>1</a:t>
            </a:r>
          </a:p>
          <a:p>
            <a:pPr algn="r"/>
            <a:r>
              <a:rPr lang="cs-CZ" sz="1400" smtClean="0"/>
              <a:t>2</a:t>
            </a:r>
          </a:p>
          <a:p>
            <a:pPr algn="r"/>
            <a:r>
              <a:rPr lang="cs-CZ" sz="1400" smtClean="0"/>
              <a:t>3</a:t>
            </a:r>
          </a:p>
          <a:p>
            <a:pPr algn="r"/>
            <a:r>
              <a:rPr lang="cs-CZ" sz="1400" smtClean="0"/>
              <a:t>4</a:t>
            </a:r>
          </a:p>
          <a:p>
            <a:pPr algn="r"/>
            <a:r>
              <a:rPr lang="cs-CZ" sz="1400" smtClean="0"/>
              <a:t>5</a:t>
            </a:r>
          </a:p>
          <a:p>
            <a:pPr algn="r"/>
            <a:r>
              <a:rPr lang="cs-CZ" sz="1400" smtClean="0"/>
              <a:t>6</a:t>
            </a:r>
          </a:p>
          <a:p>
            <a:pPr algn="r"/>
            <a:r>
              <a:rPr lang="cs-CZ" sz="1400" smtClean="0"/>
              <a:t>7</a:t>
            </a:r>
          </a:p>
          <a:p>
            <a:pPr algn="r"/>
            <a:r>
              <a:rPr lang="cs-CZ" sz="1400" smtClean="0"/>
              <a:t>8</a:t>
            </a:r>
          </a:p>
          <a:p>
            <a:pPr algn="r"/>
            <a:r>
              <a:rPr lang="cs-CZ" sz="1400" smtClean="0"/>
              <a:t>9</a:t>
            </a:r>
          </a:p>
          <a:p>
            <a:pPr algn="r"/>
            <a:r>
              <a:rPr lang="cs-CZ" sz="1400" smtClean="0"/>
              <a:t>10</a:t>
            </a:r>
          </a:p>
          <a:p>
            <a:pPr algn="r"/>
            <a:r>
              <a:rPr lang="cs-CZ" sz="1400" smtClean="0"/>
              <a:t>11</a:t>
            </a:r>
          </a:p>
          <a:p>
            <a:pPr algn="r"/>
            <a:r>
              <a:rPr lang="cs-CZ" sz="1400" smtClean="0"/>
              <a:t>1213</a:t>
            </a:r>
          </a:p>
          <a:p>
            <a:pPr algn="r"/>
            <a:r>
              <a:rPr lang="cs-CZ" sz="1400" smtClean="0"/>
              <a:t>14</a:t>
            </a:r>
          </a:p>
          <a:p>
            <a:pPr algn="r"/>
            <a:r>
              <a:rPr lang="cs-CZ" sz="1400" smtClean="0"/>
              <a:t>15</a:t>
            </a:r>
          </a:p>
          <a:p>
            <a:pPr algn="r"/>
            <a:r>
              <a:rPr lang="cs-CZ" sz="1400" smtClean="0"/>
              <a:t>16</a:t>
            </a:r>
          </a:p>
          <a:p>
            <a:pPr algn="r"/>
            <a:r>
              <a:rPr lang="cs-CZ" sz="1400" smtClean="0"/>
              <a:t>17</a:t>
            </a:r>
          </a:p>
          <a:p>
            <a:pPr algn="r"/>
            <a:r>
              <a:rPr lang="cs-CZ" sz="1400" smtClean="0"/>
              <a:t>18</a:t>
            </a:r>
            <a:endParaRPr lang="cs-CZ" sz="1400"/>
          </a:p>
        </p:txBody>
      </p:sp>
      <p:sp>
        <p:nvSpPr>
          <p:cNvPr id="4" name="TextovéPole 3"/>
          <p:cNvSpPr txBox="1"/>
          <p:nvPr/>
        </p:nvSpPr>
        <p:spPr>
          <a:xfrm>
            <a:off x="693330" y="1124744"/>
            <a:ext cx="6602641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Úkol </a:t>
            </a:r>
            <a:r>
              <a:rPr lang="cs-CZ" sz="1400" i="1" dirty="0" smtClean="0"/>
              <a:t>1. </a:t>
            </a:r>
            <a:endParaRPr lang="cs-CZ" sz="1400" i="1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400" i="1" dirty="0"/>
              <a:t>Do souboru </a:t>
            </a:r>
            <a:r>
              <a:rPr lang="cs-CZ" sz="1400" i="1" dirty="0" err="1" smtClean="0"/>
              <a:t>index.htm</a:t>
            </a:r>
            <a:r>
              <a:rPr lang="cs-CZ" sz="1400" i="1" dirty="0" smtClean="0"/>
              <a:t> napište </a:t>
            </a:r>
            <a:r>
              <a:rPr lang="cs-CZ" sz="1400" i="1" dirty="0" err="1" smtClean="0"/>
              <a:t>HTML</a:t>
            </a:r>
            <a:r>
              <a:rPr lang="cs-CZ" sz="1400" i="1" dirty="0" smtClean="0"/>
              <a:t> kód dle vzoru.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i="1" dirty="0"/>
              <a:t>Soubor </a:t>
            </a:r>
            <a:r>
              <a:rPr lang="cs-CZ" sz="1400" i="1" dirty="0" smtClean="0"/>
              <a:t>uložte a otevřete </a:t>
            </a:r>
            <a:r>
              <a:rPr lang="cs-CZ" sz="1400" i="1" dirty="0"/>
              <a:t>v internetovém </a:t>
            </a:r>
            <a:r>
              <a:rPr lang="cs-CZ" sz="1400" i="1" dirty="0" smtClean="0"/>
              <a:t>prohlížeči.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i="1" dirty="0"/>
              <a:t>Na řádku č. 6 a na řádku č. 11 doplňte datum vytvoření struktury </a:t>
            </a:r>
            <a:r>
              <a:rPr lang="cs-CZ" sz="1400" i="1" dirty="0" err="1"/>
              <a:t>HTML</a:t>
            </a:r>
            <a:r>
              <a:rPr lang="cs-CZ" sz="1400" i="1" dirty="0"/>
              <a:t> dokumentu.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i="1" dirty="0" smtClean="0"/>
              <a:t>Prozkoumejte </a:t>
            </a:r>
            <a:r>
              <a:rPr lang="cs-CZ" sz="1400" i="1" dirty="0" err="1"/>
              <a:t>HTML</a:t>
            </a:r>
            <a:r>
              <a:rPr lang="cs-CZ" sz="1400" i="1" dirty="0"/>
              <a:t> kód, </a:t>
            </a:r>
            <a:r>
              <a:rPr lang="cs-CZ" sz="1400" i="1" dirty="0" smtClean="0"/>
              <a:t>na řádek č. 15 vložte </a:t>
            </a:r>
            <a:r>
              <a:rPr lang="cs-CZ" sz="1400" i="1" dirty="0" err="1" smtClean="0"/>
              <a:t>hyperlink</a:t>
            </a:r>
            <a:r>
              <a:rPr lang="cs-CZ" sz="1400" i="1" dirty="0" smtClean="0"/>
              <a:t> oblíbeného webu.</a:t>
            </a:r>
          </a:p>
        </p:txBody>
      </p:sp>
    </p:spTree>
    <p:extLst>
      <p:ext uri="{BB962C8B-B14F-4D97-AF65-F5344CB8AC3E}">
        <p14:creationId xmlns:p14="http://schemas.microsoft.com/office/powerpoint/2010/main" val="371498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-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hyperlink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</a:t>
            </a:r>
            <a:r>
              <a:rPr lang="cs-CZ" dirty="0" err="1" smtClean="0"/>
              <a:t>JŠ</a:t>
            </a:r>
            <a:r>
              <a:rPr lang="cs-CZ" dirty="0" smtClean="0"/>
              <a:t> Jihlava</a:t>
            </a:r>
            <a:r>
              <a:rPr lang="cs-CZ" smtClean="0"/>
              <a:t>, VY_32_INOVACE_022.ICT.34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3744416" cy="4653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84784"/>
            <a:ext cx="4026029" cy="4653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4954" y="1157168"/>
            <a:ext cx="26873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Snímek po splnění úkolu </a:t>
            </a:r>
            <a:r>
              <a:rPr lang="cs-CZ" sz="1400" dirty="0" err="1" smtClean="0"/>
              <a:t>1.a</a:t>
            </a:r>
            <a:r>
              <a:rPr lang="cs-CZ" sz="1400" dirty="0" smtClean="0"/>
              <a:t>), </a:t>
            </a:r>
            <a:r>
              <a:rPr lang="cs-CZ" sz="1400" dirty="0" err="1" smtClean="0"/>
              <a:t>1.b</a:t>
            </a:r>
            <a:r>
              <a:rPr lang="cs-CZ" sz="1400" dirty="0" smtClean="0"/>
              <a:t>)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1178770"/>
            <a:ext cx="26761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Snímek po splnění úkolu </a:t>
            </a:r>
            <a:r>
              <a:rPr lang="cs-CZ" sz="1400" dirty="0" err="1" smtClean="0"/>
              <a:t>1.c</a:t>
            </a:r>
            <a:r>
              <a:rPr lang="cs-CZ" sz="1400" dirty="0" smtClean="0"/>
              <a:t>), </a:t>
            </a:r>
            <a:r>
              <a:rPr lang="cs-CZ" sz="1400" dirty="0" err="1" smtClean="0"/>
              <a:t>1.d</a:t>
            </a:r>
            <a:r>
              <a:rPr lang="cs-CZ" sz="1400" dirty="0" smtClean="0"/>
              <a:t>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19179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- hyperlink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44419" y="2132856"/>
            <a:ext cx="7632848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/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>
                <a:hlinkClick r:id="rId2"/>
              </a:rPr>
              <a:t>http://</a:t>
            </a:r>
            <a:r>
              <a:rPr lang="cs-CZ" sz="3200" dirty="0" err="1">
                <a:hlinkClick r:id="rId2"/>
              </a:rPr>
              <a:t>www.jakpsatweb.cz</a:t>
            </a:r>
            <a:endParaRPr lang="cs-CZ" sz="3200" dirty="0"/>
          </a:p>
          <a:p>
            <a:pPr algn="ctr">
              <a:spcBef>
                <a:spcPts val="600"/>
              </a:spcBef>
            </a:pPr>
            <a:endParaRPr lang="cs-CZ" sz="3200" dirty="0" smtClean="0"/>
          </a:p>
          <a:p>
            <a:pPr algn="ctr">
              <a:spcBef>
                <a:spcPts val="600"/>
              </a:spcBef>
            </a:pPr>
            <a:r>
              <a:rPr lang="cs-CZ" sz="3200" dirty="0" smtClean="0"/>
              <a:t>Použité zdroje:</a:t>
            </a:r>
          </a:p>
          <a:p>
            <a:pPr algn="ctr">
              <a:spcBef>
                <a:spcPts val="600"/>
              </a:spcBef>
            </a:pPr>
            <a:r>
              <a:rPr lang="cs-CZ" sz="2800" dirty="0" smtClean="0"/>
              <a:t>Veškerý obsah včetně obrázků je dílem </a:t>
            </a:r>
            <a:r>
              <a:rPr lang="cs-CZ" sz="2800" dirty="0"/>
              <a:t>autora. </a:t>
            </a:r>
            <a:endParaRPr lang="cs-CZ" sz="2800" dirty="0" smtClean="0"/>
          </a:p>
          <a:p>
            <a:pPr algn="ctr"/>
            <a:endParaRPr lang="cs-CZ" sz="2800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27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443</TotalTime>
  <Words>284</Words>
  <Application>Microsoft Office PowerPoint</Application>
  <PresentationFormat>Předvádění na obrazovce (4:3)</PresentationFormat>
  <Paragraphs>94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Motiv systému Office</vt:lpstr>
      <vt:lpstr>Prezentace aplikace PowerPoint</vt:lpstr>
      <vt:lpstr>Prezentace aplikace PowerPoint</vt:lpstr>
      <vt:lpstr>Tvorba webových stránek - hyperlink</vt:lpstr>
      <vt:lpstr>Tvorba webových stránek - hyperlink</vt:lpstr>
      <vt:lpstr>Tvorba webových stránek - hyperlink</vt:lpstr>
      <vt:lpstr>Tvorba webových stránek - hyperlink</vt:lpstr>
      <vt:lpstr>Tvorba webových stránek - hyperlink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ZFaltusM</dc:creator>
  <cp:lastModifiedBy>Fiser</cp:lastModifiedBy>
  <cp:revision>86</cp:revision>
  <dcterms:created xsi:type="dcterms:W3CDTF">2012-10-03T08:25:35Z</dcterms:created>
  <dcterms:modified xsi:type="dcterms:W3CDTF">2013-03-06T17:17:06Z</dcterms:modified>
</cp:coreProperties>
</file>