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handoutMasterIdLst>
    <p:handoutMasterId r:id="rId10"/>
  </p:handoutMasterIdLst>
  <p:sldIdLst>
    <p:sldId id="264" r:id="rId2"/>
    <p:sldId id="265" r:id="rId3"/>
    <p:sldId id="257" r:id="rId4"/>
    <p:sldId id="258" r:id="rId5"/>
    <p:sldId id="259" r:id="rId6"/>
    <p:sldId id="260" r:id="rId7"/>
    <p:sldId id="262" r:id="rId8"/>
    <p:sldId id="266" r:id="rId9"/>
  </p:sldIdLst>
  <p:sldSz cx="9144000" cy="6858000" type="screen4x3"/>
  <p:notesSz cx="6797675" cy="992663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0F0F03-6EE6-42D3-BC0E-3A9130E80C74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C1D6A5F-9F17-4CC2-B03E-F5A1F50138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223851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23176F-1D0C-4786-B415-8927AB7A7588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B101357-5AE6-45DF-916F-A8C5504FC294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23176F-1D0C-4786-B415-8927AB7A7588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101357-5AE6-45DF-916F-A8C5504FC29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23176F-1D0C-4786-B415-8927AB7A7588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101357-5AE6-45DF-916F-A8C5504FC294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23176F-1D0C-4786-B415-8927AB7A7588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101357-5AE6-45DF-916F-A8C5504FC294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23176F-1D0C-4786-B415-8927AB7A7588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101357-5AE6-45DF-916F-A8C5504FC294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23176F-1D0C-4786-B415-8927AB7A7588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101357-5AE6-45DF-916F-A8C5504FC29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23176F-1D0C-4786-B415-8927AB7A7588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101357-5AE6-45DF-916F-A8C5504FC29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23176F-1D0C-4786-B415-8927AB7A7588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101357-5AE6-45DF-916F-A8C5504FC29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23176F-1D0C-4786-B415-8927AB7A7588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101357-5AE6-45DF-916F-A8C5504FC29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23176F-1D0C-4786-B415-8927AB7A7588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101357-5AE6-45DF-916F-A8C5504FC29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23176F-1D0C-4786-B415-8927AB7A7588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101357-5AE6-45DF-916F-A8C5504FC29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F423176F-1D0C-4786-B415-8927AB7A7588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AB101357-5AE6-45DF-916F-A8C5504FC294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www.youtube.com/watch?NR=1&amp;feature=endscreen&amp;v=ZmcE0y3d5SM" TargetMode="Externa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ChangeArrowheads="1"/>
          </p:cNvSpPr>
          <p:nvPr/>
        </p:nvSpPr>
        <p:spPr bwMode="auto">
          <a:xfrm>
            <a:off x="755650" y="404530"/>
            <a:ext cx="6058518" cy="38010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 smtClean="0">
                <a:solidFill>
                  <a:srgbClr val="0070C0"/>
                </a:solidFill>
                <a:latin typeface="Arial" charset="0"/>
                <a:cs typeface="Times New Roman" pitchFamily="18" charset="0"/>
              </a:rPr>
              <a:t>NÁZEV ŠKOLY: 2. základní škola, Rakovník, Husovo náměstí 3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900" dirty="0" smtClean="0">
              <a:solidFill>
                <a:srgbClr val="0070C0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900" dirty="0" smtClean="0">
              <a:solidFill>
                <a:srgbClr val="0070C0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 smtClean="0">
                <a:solidFill>
                  <a:srgbClr val="0070C0"/>
                </a:solidFill>
                <a:latin typeface="Arial" charset="0"/>
                <a:cs typeface="Times New Roman" pitchFamily="18" charset="0"/>
              </a:rPr>
              <a:t>AUTOR: Mgr. Zdeněk Brabec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1600" dirty="0" smtClean="0">
              <a:solidFill>
                <a:srgbClr val="0070C0"/>
              </a:solidFill>
              <a:latin typeface="Arial" charset="0"/>
              <a:cs typeface="Times New Roman" pitchFamily="18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 smtClean="0">
                <a:solidFill>
                  <a:srgbClr val="0070C0"/>
                </a:solidFill>
                <a:latin typeface="Arial" charset="0"/>
                <a:cs typeface="Times New Roman" pitchFamily="18" charset="0"/>
              </a:rPr>
              <a:t>DATUM VYTVOŘENÍ: březen 2013   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900" dirty="0" smtClean="0">
              <a:solidFill>
                <a:srgbClr val="0070C0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900" dirty="0" smtClean="0">
              <a:solidFill>
                <a:srgbClr val="0070C0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 smtClean="0">
                <a:solidFill>
                  <a:srgbClr val="0070C0"/>
                </a:solidFill>
                <a:latin typeface="Arial" charset="0"/>
                <a:cs typeface="Times New Roman" pitchFamily="18" charset="0"/>
              </a:rPr>
              <a:t>NÁZEV: VY_32_INOVACE_17_8. ročník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1600" dirty="0" smtClean="0">
              <a:solidFill>
                <a:srgbClr val="0070C0"/>
              </a:solidFill>
              <a:latin typeface="Arial" charset="0"/>
              <a:cs typeface="Times New Roman" pitchFamily="18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 smtClean="0">
                <a:solidFill>
                  <a:srgbClr val="0070C0"/>
                </a:solidFill>
                <a:latin typeface="Arial" charset="0"/>
                <a:cs typeface="Times New Roman" pitchFamily="18" charset="0"/>
              </a:rPr>
              <a:t>VZDĚLÁVACÍ OBLAST: Člověk a společnost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900" dirty="0" smtClean="0">
              <a:solidFill>
                <a:srgbClr val="0070C0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900" dirty="0" smtClean="0">
              <a:solidFill>
                <a:srgbClr val="0070C0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 smtClean="0">
                <a:solidFill>
                  <a:srgbClr val="0070C0"/>
                </a:solidFill>
                <a:latin typeface="Arial" charset="0"/>
                <a:cs typeface="Times New Roman" pitchFamily="18" charset="0"/>
              </a:rPr>
              <a:t>TÉMA: Stres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1600" dirty="0" smtClean="0">
              <a:solidFill>
                <a:srgbClr val="0070C0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900" dirty="0" smtClean="0">
              <a:solidFill>
                <a:srgbClr val="0070C0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 smtClean="0">
                <a:solidFill>
                  <a:srgbClr val="0070C0"/>
                </a:solidFill>
                <a:latin typeface="Arial" charset="0"/>
                <a:cs typeface="Times New Roman" pitchFamily="18" charset="0"/>
              </a:rPr>
              <a:t>ČÍSLO PROJEKTU: CZ.1.07/1.4.00/21.1427 </a:t>
            </a:r>
            <a:endParaRPr lang="cs-CZ" sz="900" dirty="0" smtClean="0">
              <a:solidFill>
                <a:srgbClr val="0070C0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dirty="0" smtClean="0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pic>
        <p:nvPicPr>
          <p:cNvPr id="5123" name="Obrázek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8888" y="4581525"/>
            <a:ext cx="5972175" cy="1514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943865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23528" y="588313"/>
            <a:ext cx="8496944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>
                <a:solidFill>
                  <a:srgbClr val="0070C0"/>
                </a:solidFill>
              </a:rPr>
              <a:t>ANOTACE:</a:t>
            </a:r>
          </a:p>
          <a:p>
            <a:endParaRPr lang="cs-CZ" sz="1600" dirty="0">
              <a:solidFill>
                <a:srgbClr val="0070C0"/>
              </a:solidFill>
            </a:endParaRPr>
          </a:p>
          <a:p>
            <a:r>
              <a:rPr lang="cs-CZ" sz="1600" dirty="0">
                <a:solidFill>
                  <a:srgbClr val="0070C0"/>
                </a:solidFill>
              </a:rPr>
              <a:t>Soubor je </a:t>
            </a:r>
            <a:r>
              <a:rPr lang="cs-CZ" sz="1600" dirty="0" smtClean="0">
                <a:solidFill>
                  <a:srgbClr val="0070C0"/>
                </a:solidFill>
              </a:rPr>
              <a:t>pomůckou </a:t>
            </a:r>
            <a:r>
              <a:rPr lang="cs-CZ" sz="1600" dirty="0">
                <a:solidFill>
                  <a:srgbClr val="0070C0"/>
                </a:solidFill>
              </a:rPr>
              <a:t>k výkladu a procvičení </a:t>
            </a:r>
            <a:r>
              <a:rPr lang="cs-CZ" sz="1600" dirty="0" smtClean="0">
                <a:solidFill>
                  <a:srgbClr val="0070C0"/>
                </a:solidFill>
              </a:rPr>
              <a:t>tématu </a:t>
            </a:r>
            <a:r>
              <a:rPr lang="cs-CZ" sz="1600" b="1" i="1" dirty="0" smtClean="0">
                <a:solidFill>
                  <a:srgbClr val="0070C0"/>
                </a:solidFill>
              </a:rPr>
              <a:t>Stres</a:t>
            </a:r>
            <a:r>
              <a:rPr lang="cs-CZ" sz="1600" dirty="0" smtClean="0">
                <a:solidFill>
                  <a:srgbClr val="0070C0"/>
                </a:solidFill>
              </a:rPr>
              <a:t> na 2.stupni ZŠ.</a:t>
            </a:r>
            <a:endParaRPr lang="cs-CZ" sz="1600" dirty="0">
              <a:solidFill>
                <a:srgbClr val="0070C0"/>
              </a:solidFill>
            </a:endParaRPr>
          </a:p>
          <a:p>
            <a:r>
              <a:rPr lang="cs-CZ" sz="1600" dirty="0" smtClean="0">
                <a:solidFill>
                  <a:srgbClr val="0070C0"/>
                </a:solidFill>
              </a:rPr>
              <a:t>Na str. 3 se žáci mohou pokusit po shlédnutí videa odvodit název tématu. Seznámí se s významy pojmů .</a:t>
            </a:r>
          </a:p>
          <a:p>
            <a:r>
              <a:rPr lang="cs-CZ" sz="1600" dirty="0" smtClean="0">
                <a:solidFill>
                  <a:srgbClr val="0070C0"/>
                </a:solidFill>
              </a:rPr>
              <a:t>Na str. 4 žáci po kliknutí na okénko </a:t>
            </a:r>
            <a:r>
              <a:rPr lang="cs-CZ" sz="1600" i="1" dirty="0" smtClean="0">
                <a:solidFill>
                  <a:srgbClr val="0070C0"/>
                </a:solidFill>
              </a:rPr>
              <a:t>vybrat</a:t>
            </a:r>
            <a:r>
              <a:rPr lang="cs-CZ" sz="1600" dirty="0" smtClean="0">
                <a:solidFill>
                  <a:srgbClr val="0070C0"/>
                </a:solidFill>
              </a:rPr>
              <a:t> zařadí </a:t>
            </a:r>
            <a:r>
              <a:rPr lang="cs-CZ" sz="1600" dirty="0" smtClean="0">
                <a:solidFill>
                  <a:srgbClr val="0070C0"/>
                </a:solidFill>
              </a:rPr>
              <a:t>pojem do správné kategorie. Správnost ověří kliknutím na něj (12 pojmů). </a:t>
            </a:r>
          </a:p>
          <a:p>
            <a:r>
              <a:rPr lang="cs-CZ" sz="1600" dirty="0" smtClean="0">
                <a:solidFill>
                  <a:srgbClr val="0070C0"/>
                </a:solidFill>
              </a:rPr>
              <a:t>Na str. 5 žáci po kliknutí na okénko </a:t>
            </a:r>
            <a:r>
              <a:rPr lang="cs-CZ" sz="1600" i="1" dirty="0" smtClean="0">
                <a:solidFill>
                  <a:srgbClr val="0070C0"/>
                </a:solidFill>
              </a:rPr>
              <a:t>vybrat</a:t>
            </a:r>
            <a:r>
              <a:rPr lang="cs-CZ" sz="1600" dirty="0" smtClean="0">
                <a:solidFill>
                  <a:srgbClr val="0070C0"/>
                </a:solidFill>
              </a:rPr>
              <a:t> seřadí </a:t>
            </a:r>
            <a:r>
              <a:rPr lang="cs-CZ" sz="1600" dirty="0" smtClean="0">
                <a:solidFill>
                  <a:srgbClr val="0070C0"/>
                </a:solidFill>
              </a:rPr>
              <a:t>hlásky tak, aby sestavili důsledek stresu  (10 pojmů). Správnost ověří na str. 6 po kliknutí na okénko </a:t>
            </a:r>
            <a:r>
              <a:rPr lang="cs-CZ" sz="1600" i="1" dirty="0" smtClean="0">
                <a:solidFill>
                  <a:srgbClr val="0070C0"/>
                </a:solidFill>
              </a:rPr>
              <a:t>kontrola</a:t>
            </a:r>
            <a:r>
              <a:rPr lang="cs-CZ" sz="1600" dirty="0" smtClean="0">
                <a:solidFill>
                  <a:srgbClr val="0070C0"/>
                </a:solidFill>
              </a:rPr>
              <a:t>. </a:t>
            </a:r>
            <a:endParaRPr lang="cs-CZ" sz="1600" dirty="0" smtClean="0">
              <a:solidFill>
                <a:srgbClr val="0070C0"/>
              </a:solidFill>
            </a:endParaRPr>
          </a:p>
          <a:p>
            <a:r>
              <a:rPr lang="cs-CZ" sz="1600" dirty="0" smtClean="0">
                <a:solidFill>
                  <a:srgbClr val="0070C0"/>
                </a:solidFill>
              </a:rPr>
              <a:t>Na str. 7 se žáci seznámí s významy pojmů . </a:t>
            </a:r>
            <a:endParaRPr lang="cs-CZ" sz="16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68007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644038" y="113191"/>
            <a:ext cx="1667443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STRES</a:t>
            </a:r>
            <a:endParaRPr lang="cs-CZ" sz="36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523174" y="1052736"/>
            <a:ext cx="590917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stav organizmu, který vzniká jako </a:t>
            </a:r>
          </a:p>
          <a:p>
            <a:pPr algn="ctr"/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odezva na nepřiměřenou zátěž</a:t>
            </a:r>
          </a:p>
          <a:p>
            <a:pPr algn="ctr"/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(tělesnou, duševní)</a:t>
            </a: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115616" y="2545740"/>
            <a:ext cx="68407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STRESORY – podněty způsobující stres</a:t>
            </a: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265491" y="3140968"/>
            <a:ext cx="110799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vnější</a:t>
            </a: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391631" y="3132068"/>
            <a:ext cx="127150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vnitřní</a:t>
            </a: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1026" name="Picture 2" descr="C:\Users\brab\AppData\Local\Microsoft\Windows\Temporary Internet Files\Content.IE5\CY653YQ8\MP90042245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88500" y="4005063"/>
            <a:ext cx="1184987" cy="1492529"/>
          </a:xfrm>
          <a:prstGeom prst="rect">
            <a:avLst/>
          </a:prstGeom>
          <a:noFill/>
          <a:effectLst>
            <a:softEdge rad="63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brab\AppData\Local\Microsoft\Windows\Temporary Internet Files\Content.IE5\N9QIKSYT\MP90043122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4005063"/>
            <a:ext cx="1497685" cy="1497685"/>
          </a:xfrm>
          <a:prstGeom prst="rect">
            <a:avLst/>
          </a:prstGeom>
          <a:noFill/>
          <a:effectLst>
            <a:softEdge rad="63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/>
          <p:cNvSpPr/>
          <p:nvPr/>
        </p:nvSpPr>
        <p:spPr>
          <a:xfrm>
            <a:off x="533488" y="251690"/>
            <a:ext cx="98968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4"/>
              </a:rPr>
              <a:t>video</a:t>
            </a:r>
            <a:endParaRPr lang="cs-CZ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3647100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2611" y="113191"/>
            <a:ext cx="2664704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STRESORY</a:t>
            </a:r>
            <a:endParaRPr lang="cs-CZ" sz="36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259632" y="823734"/>
            <a:ext cx="147989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VNĚJŠÍ</a:t>
            </a:r>
            <a:endParaRPr lang="cs-CZ" sz="28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156176" y="828780"/>
            <a:ext cx="183736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VNITŘNÍ</a:t>
            </a:r>
            <a:endParaRPr lang="cs-CZ" sz="28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927768" y="5642084"/>
            <a:ext cx="1075936" cy="523220"/>
          </a:xfrm>
          <a:prstGeom prst="rect">
            <a:avLst/>
          </a:prstGeom>
          <a:ln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none">
            <a:spAutoFit/>
          </a:bodyPr>
          <a:lstStyle/>
          <a:p>
            <a:r>
              <a:rPr lang="cs-CZ" sz="2800" b="1" i="1" dirty="0" smtClean="0">
                <a:solidFill>
                  <a:schemeClr val="accent1">
                    <a:lumMod val="75000"/>
                  </a:schemeClr>
                </a:solidFill>
              </a:rPr>
              <a:t>vyber</a:t>
            </a:r>
            <a:endParaRPr lang="cs-CZ" sz="28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429233" y="4581128"/>
            <a:ext cx="209704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</a:rPr>
              <a:t>časová tíseň</a:t>
            </a:r>
            <a:endParaRPr lang="cs-CZ" sz="28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144579" y="4941168"/>
            <a:ext cx="280076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</a:rPr>
              <a:t>hlučné prostředí</a:t>
            </a:r>
            <a:endParaRPr lang="cs-CZ" sz="28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890496" y="4970807"/>
            <a:ext cx="116249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</a:rPr>
              <a:t>únava</a:t>
            </a:r>
            <a:endParaRPr lang="cs-CZ" sz="28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972788" y="5015214"/>
            <a:ext cx="131343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</a:rPr>
              <a:t>rozvod</a:t>
            </a:r>
            <a:endParaRPr lang="cs-CZ" sz="28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156176" y="4977023"/>
            <a:ext cx="208582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</a:rPr>
              <a:t>horko, zima</a:t>
            </a:r>
            <a:endParaRPr lang="cs-CZ" sz="28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7181307" y="4999680"/>
            <a:ext cx="89639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</a:rPr>
              <a:t>hlad</a:t>
            </a:r>
            <a:endParaRPr lang="cs-CZ" sz="28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293291" y="5104348"/>
            <a:ext cx="120577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</a:rPr>
              <a:t>svatba</a:t>
            </a:r>
            <a:endParaRPr lang="cs-CZ" sz="28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6598211" y="4985950"/>
            <a:ext cx="114165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</a:rPr>
              <a:t>strach</a:t>
            </a:r>
            <a:endParaRPr lang="cs-CZ" sz="28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182327" y="5015214"/>
            <a:ext cx="258115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</a:rPr>
              <a:t>záporné emoce</a:t>
            </a:r>
            <a:endParaRPr lang="cs-CZ" sz="28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1442383" y="5085184"/>
            <a:ext cx="163538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</a:rPr>
              <a:t>konflikty</a:t>
            </a:r>
            <a:endParaRPr lang="cs-CZ" sz="28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1527247" y="5015214"/>
            <a:ext cx="123623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</a:rPr>
              <a:t>nemoc</a:t>
            </a:r>
            <a:endParaRPr lang="cs-CZ" sz="28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3663664" y="5085184"/>
            <a:ext cx="152638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</a:rPr>
              <a:t>písemka</a:t>
            </a:r>
            <a:endParaRPr lang="cs-CZ" sz="2800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73140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64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1.48148E-6 L -0.27309 -0.47894 " pathEditMode="relative" rAng="0" ptsTypes="AA">
                                      <p:cBhvr>
                                        <p:cTn id="9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663" y="-2395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64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-4.81481E-6 L -0.28056 -0.4581 " pathEditMode="relative" rAng="0" ptsTypes="AA">
                                      <p:cBhvr>
                                        <p:cTn id="9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028" y="-2291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64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2.96296E-6 L 0.28663 -0.54652 " pathEditMode="relative" rAng="0" ptsTypes="AA">
                                      <p:cBhvr>
                                        <p:cTn id="10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323" y="-2733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>
                      <p:stCondLst>
                        <p:cond delay="0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64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3.7037E-7 L -0.26754 -0.40556 " pathEditMode="relative" rAng="0" ptsTypes="AA">
                                      <p:cBhvr>
                                        <p:cTn id="106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385" y="-2027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64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1.11111E-6 L -0.57084 -0.31644 " pathEditMode="relative" rAng="0" ptsTypes="AA">
                                      <p:cBhvr>
                                        <p:cTn id="11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8542" y="-1583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1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3" fill="hold">
                      <p:stCondLst>
                        <p:cond delay="0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64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3.7037E-6 L -0.00834 -0.475 " pathEditMode="relative" rAng="0" ptsTypes="AA">
                                      <p:cBhvr>
                                        <p:cTn id="11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17" y="-2375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>
                      <p:stCondLst>
                        <p:cond delay="0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64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1.85014E-8 L -0.05868 -0.40333 " pathEditMode="relative" rAng="0" ptsTypes="AA">
                                      <p:cBhvr>
                                        <p:cTn id="12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934" y="-2016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64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-4.44444E-6 L -0.61789 -0.24838 " pathEditMode="relative" rAng="0" ptsTypes="AA">
                                      <p:cBhvr>
                                        <p:cTn id="12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0903" y="-124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2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8" fill="hold">
                      <p:stCondLst>
                        <p:cond delay="0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64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-2.65495E-6 L 0.61458 -0.34274 " pathEditMode="relative" rAng="0" ptsTypes="AA">
                                      <p:cBhvr>
                                        <p:cTn id="13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0729" y="-171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3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3" fill="hold">
                      <p:stCondLst>
                        <p:cond delay="0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64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2.59259E-6 L 0.11857 -0.19838 " pathEditMode="relative" rAng="0" ptsTypes="AA">
                                      <p:cBhvr>
                                        <p:cTn id="13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920" y="-99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3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8" fill="hold">
                      <p:stCondLst>
                        <p:cond delay="0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64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-4.44444E-6 L 0.54114 -0.26944 " pathEditMode="relative" rAng="0" ptsTypes="AA">
                                      <p:cBhvr>
                                        <p:cTn id="141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049" y="-1347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4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3" fill="hold">
                      <p:stCondLst>
                        <p:cond delay="0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64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3.7037E-7 L -0.03073 -0.12222 " pathEditMode="relative" rAng="0" ptsTypes="AA">
                                      <p:cBhvr>
                                        <p:cTn id="14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45" y="-611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  <p:bldLst>
      <p:bldP spid="10" grpId="0"/>
      <p:bldP spid="10" grpId="1"/>
      <p:bldP spid="11" grpId="0"/>
      <p:bldP spid="11" grpId="1"/>
      <p:bldP spid="12" grpId="0"/>
      <p:bldP spid="12" grpId="1"/>
      <p:bldP spid="14" grpId="0"/>
      <p:bldP spid="14" grpId="1"/>
      <p:bldP spid="15" grpId="0"/>
      <p:bldP spid="15" grpId="1"/>
      <p:bldP spid="16" grpId="0"/>
      <p:bldP spid="16" grpId="1"/>
      <p:bldP spid="18" grpId="0"/>
      <p:bldP spid="18" grpId="1"/>
      <p:bldP spid="19" grpId="0"/>
      <p:bldP spid="19" grpId="1"/>
      <p:bldP spid="20" grpId="0"/>
      <p:bldP spid="20" grpId="1"/>
      <p:bldP spid="21" grpId="0"/>
      <p:bldP spid="21" grpId="1"/>
      <p:bldP spid="23" grpId="0"/>
      <p:bldP spid="23" grpId="1"/>
      <p:bldP spid="24" grpId="0"/>
      <p:bldP spid="24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707904" y="1001370"/>
            <a:ext cx="119295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err="1" smtClean="0">
                <a:solidFill>
                  <a:schemeClr val="accent1">
                    <a:lumMod val="75000"/>
                  </a:schemeClr>
                </a:solidFill>
              </a:rPr>
              <a:t>klenid</a:t>
            </a: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157933" y="113191"/>
            <a:ext cx="4774063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DŮSLEDKY STRESU</a:t>
            </a:r>
            <a:endParaRPr lang="cs-CZ" sz="36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776293" y="1246533"/>
            <a:ext cx="173797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err="1" smtClean="0">
                <a:solidFill>
                  <a:schemeClr val="accent1">
                    <a:lumMod val="75000"/>
                  </a:schemeClr>
                </a:solidFill>
              </a:rPr>
              <a:t>agsivireta</a:t>
            </a: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861093" y="3455422"/>
            <a:ext cx="105670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err="1" smtClean="0">
                <a:solidFill>
                  <a:schemeClr val="accent1">
                    <a:lumMod val="75000"/>
                  </a:schemeClr>
                </a:solidFill>
              </a:rPr>
              <a:t>vktez</a:t>
            </a: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992412" y="2697643"/>
            <a:ext cx="277511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err="1" smtClean="0">
                <a:solidFill>
                  <a:schemeClr val="accent1">
                    <a:lumMod val="75000"/>
                  </a:schemeClr>
                </a:solidFill>
              </a:rPr>
              <a:t>sounostděnestře</a:t>
            </a: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830202" y="4849996"/>
            <a:ext cx="124585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err="1" smtClean="0">
                <a:solidFill>
                  <a:schemeClr val="accent1">
                    <a:lumMod val="75000"/>
                  </a:schemeClr>
                </a:solidFill>
              </a:rPr>
              <a:t>zkoúst</a:t>
            </a: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136029" y="4365104"/>
            <a:ext cx="114165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err="1" smtClean="0">
                <a:solidFill>
                  <a:schemeClr val="accent1">
                    <a:lumMod val="75000"/>
                  </a:schemeClr>
                </a:solidFill>
              </a:rPr>
              <a:t>chatrs</a:t>
            </a: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233583" y="2697643"/>
            <a:ext cx="238078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err="1" smtClean="0">
                <a:solidFill>
                  <a:schemeClr val="accent1">
                    <a:lumMod val="75000"/>
                  </a:schemeClr>
                </a:solidFill>
              </a:rPr>
              <a:t>děponostdráž</a:t>
            </a: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083265" y="4365104"/>
            <a:ext cx="167892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err="1" smtClean="0">
                <a:solidFill>
                  <a:schemeClr val="accent1">
                    <a:lumMod val="75000"/>
                  </a:schemeClr>
                </a:solidFill>
              </a:rPr>
              <a:t>tanerzivo</a:t>
            </a: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962845" y="2174423"/>
            <a:ext cx="76655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err="1" smtClean="0">
                <a:solidFill>
                  <a:schemeClr val="accent1">
                    <a:lumMod val="75000"/>
                  </a:schemeClr>
                </a:solidFill>
              </a:rPr>
              <a:t>řest</a:t>
            </a: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028062" y="1340768"/>
            <a:ext cx="173502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err="1" smtClean="0">
                <a:solidFill>
                  <a:schemeClr val="accent1">
                    <a:lumMod val="75000"/>
                  </a:schemeClr>
                </a:solidFill>
              </a:rPr>
              <a:t>nonestvol</a:t>
            </a: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3927768" y="5642084"/>
            <a:ext cx="1075936" cy="523220"/>
          </a:xfrm>
          <a:prstGeom prst="rect">
            <a:avLst/>
          </a:prstGeom>
          <a:ln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none">
            <a:spAutoFit/>
          </a:bodyPr>
          <a:lstStyle/>
          <a:p>
            <a:r>
              <a:rPr lang="cs-CZ" sz="2800" b="1" i="1" dirty="0" smtClean="0">
                <a:solidFill>
                  <a:schemeClr val="accent1">
                    <a:lumMod val="75000"/>
                  </a:schemeClr>
                </a:solidFill>
              </a:rPr>
              <a:t>vyber</a:t>
            </a:r>
            <a:endParaRPr lang="cs-CZ" sz="28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575899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34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341" fill="hold">
                                          <p:stCondLst>
                                            <p:cond delay="341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4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17" decel="50000" autoRev="1" fill="hold">
                                          <p:stCondLst>
                                            <p:cond delay="341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02" fill="hold">
                                          <p:stCondLst>
                                            <p:cond delay="64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6" dur="34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7" dur="341" fill="hold">
                                          <p:stCondLst>
                                            <p:cond delay="341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4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17" decel="50000" autoRev="1" fill="hold">
                                          <p:stCondLst>
                                            <p:cond delay="341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2" fill="hold">
                                          <p:stCondLst>
                                            <p:cond delay="64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5" dur="34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6" dur="341" fill="hold">
                                          <p:stCondLst>
                                            <p:cond delay="341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4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17" decel="50000" autoRev="1" fill="hold">
                                          <p:stCondLst>
                                            <p:cond delay="341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2" fill="hold">
                                          <p:stCondLst>
                                            <p:cond delay="64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34" dur="34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35" dur="341" fill="hold">
                                          <p:stCondLst>
                                            <p:cond delay="341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4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17" decel="50000" autoRev="1" fill="hold">
                                          <p:stCondLst>
                                            <p:cond delay="341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2" fill="hold">
                                          <p:stCondLst>
                                            <p:cond delay="64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43" dur="34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44" dur="341" fill="hold">
                                          <p:stCondLst>
                                            <p:cond delay="341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34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17" decel="50000" autoRev="1" fill="hold">
                                          <p:stCondLst>
                                            <p:cond delay="341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2" fill="hold">
                                          <p:stCondLst>
                                            <p:cond delay="64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52" dur="34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53" dur="341" fill="hold">
                                          <p:stCondLst>
                                            <p:cond delay="341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34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17" decel="50000" autoRev="1" fill="hold">
                                          <p:stCondLst>
                                            <p:cond delay="341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2" fill="hold">
                                          <p:stCondLst>
                                            <p:cond delay="64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61" dur="34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62" dur="341" fill="hold">
                                          <p:stCondLst>
                                            <p:cond delay="341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34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17" decel="50000" autoRev="1" fill="hold">
                                          <p:stCondLst>
                                            <p:cond delay="341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2" fill="hold">
                                          <p:stCondLst>
                                            <p:cond delay="64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0" dur="34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71" dur="341" fill="hold">
                                          <p:stCondLst>
                                            <p:cond delay="341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34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17" decel="50000" autoRev="1" fill="hold">
                                          <p:stCondLst>
                                            <p:cond delay="341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2" fill="hold">
                                          <p:stCondLst>
                                            <p:cond delay="64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9" dur="34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0" dur="341" fill="hold">
                                          <p:stCondLst>
                                            <p:cond delay="341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34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17" decel="50000" autoRev="1" fill="hold">
                                          <p:stCondLst>
                                            <p:cond delay="341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2" fill="hold">
                                          <p:stCondLst>
                                            <p:cond delay="64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88" dur="34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9" dur="341" fill="hold">
                                          <p:stCondLst>
                                            <p:cond delay="341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34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17" decel="50000" autoRev="1" fill="hold">
                                          <p:stCondLst>
                                            <p:cond delay="341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2" fill="hold">
                                          <p:stCondLst>
                                            <p:cond delay="64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790827" y="1001370"/>
            <a:ext cx="119295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neklid</a:t>
            </a: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157933" y="113191"/>
            <a:ext cx="4774063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DŮSLEDKY STRESU</a:t>
            </a:r>
            <a:endParaRPr lang="cs-CZ" sz="36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765376" y="1246533"/>
            <a:ext cx="173797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agresivita</a:t>
            </a: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861093" y="3455422"/>
            <a:ext cx="105670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vztek</a:t>
            </a: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992412" y="2697643"/>
            <a:ext cx="277511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nesoustředěnost</a:t>
            </a: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830202" y="4849996"/>
            <a:ext cx="124585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úzkost</a:t>
            </a: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136029" y="4365104"/>
            <a:ext cx="114165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strach</a:t>
            </a: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233583" y="2697643"/>
            <a:ext cx="238078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podrážděnost</a:t>
            </a: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083265" y="4365104"/>
            <a:ext cx="167892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nervozita</a:t>
            </a: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951928" y="2174423"/>
            <a:ext cx="76655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třes</a:t>
            </a: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017145" y="1340768"/>
            <a:ext cx="173502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nevolnost</a:t>
            </a: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3634382" y="5642084"/>
            <a:ext cx="1585690" cy="523220"/>
          </a:xfrm>
          <a:prstGeom prst="rect">
            <a:avLst/>
          </a:prstGeom>
          <a:ln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none">
            <a:spAutoFit/>
          </a:bodyPr>
          <a:lstStyle/>
          <a:p>
            <a:r>
              <a:rPr lang="cs-CZ" sz="2800" b="1" i="1" dirty="0" smtClean="0">
                <a:solidFill>
                  <a:schemeClr val="accent1">
                    <a:lumMod val="75000"/>
                  </a:schemeClr>
                </a:solidFill>
              </a:rPr>
              <a:t>kontrola</a:t>
            </a:r>
            <a:endParaRPr lang="cs-CZ" sz="28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628634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" presetID="38" presetClass="entr" presetSubtype="0" accel="5000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4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5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38" presetClass="entr" presetSubtype="0" accel="5000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1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2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38" presetClass="entr" presetSubtype="0" accel="5000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8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9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38" presetClass="entr" presetSubtype="0" accel="5000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35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36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38" presetClass="entr" presetSubtype="0" accel="5000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42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43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38" presetClass="entr" presetSubtype="0" accel="5000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4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50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38" presetClass="entr" presetSubtype="0" accel="5000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56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57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38" presetClass="entr" presetSubtype="0" accel="5000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63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64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8" presetID="38" presetClass="entr" presetSubtype="0" accel="5000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0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71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644038" y="113191"/>
            <a:ext cx="1667443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STRES</a:t>
            </a:r>
            <a:endParaRPr lang="cs-CZ" sz="36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523174" y="1052736"/>
            <a:ext cx="590917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ne vždy je třeba chápat stres jako negativní záležitost</a:t>
            </a: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051720" y="2564904"/>
            <a:ext cx="183415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EUSTRES</a:t>
            </a:r>
            <a:endParaRPr lang="cs-CZ" sz="28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076056" y="2564904"/>
            <a:ext cx="177484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DISTRES</a:t>
            </a:r>
            <a:endParaRPr lang="cs-CZ" sz="28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581238" y="3140968"/>
            <a:ext cx="277511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(pozitivní zátěž)</a:t>
            </a: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613081" y="3140968"/>
            <a:ext cx="283923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(negativní zátěž)</a:t>
            </a: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3074" name="Picture 2" descr="C:\Users\brab\AppData\Local\Microsoft\Windows\Temporary Internet Files\Content.IE5\82JT1I6M\MP90043045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75590" y="3927313"/>
            <a:ext cx="1586416" cy="18911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brab\AppData\Local\Microsoft\Windows\Temporary Internet Files\Content.IE5\SM5BNJYX\MP90043048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7908" y="3902905"/>
            <a:ext cx="1891140" cy="18911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284791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1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1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1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72008" y="620688"/>
            <a:ext cx="8964488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>
                <a:solidFill>
                  <a:schemeClr val="accent1">
                    <a:lumMod val="75000"/>
                  </a:schemeClr>
                </a:solidFill>
              </a:rPr>
              <a:t>Zdroje:</a:t>
            </a:r>
            <a:endParaRPr lang="cs-CZ" sz="1600" dirty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sz="160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 smtClean="0">
                <a:solidFill>
                  <a:schemeClr val="accent1">
                    <a:lumMod val="75000"/>
                  </a:schemeClr>
                </a:solidFill>
              </a:rPr>
              <a:t>Kolektiv autorů, </a:t>
            </a:r>
            <a:r>
              <a:rPr lang="cs-CZ" sz="1600" i="1" dirty="0" smtClean="0">
                <a:solidFill>
                  <a:schemeClr val="accent1">
                    <a:lumMod val="75000"/>
                  </a:schemeClr>
                </a:solidFill>
              </a:rPr>
              <a:t>Občanská výchova 8.</a:t>
            </a:r>
            <a:r>
              <a:rPr lang="cs-CZ" sz="1600" dirty="0" smtClean="0">
                <a:solidFill>
                  <a:schemeClr val="accent1">
                    <a:lumMod val="75000"/>
                  </a:schemeClr>
                </a:solidFill>
              </a:rPr>
              <a:t>, Nakladatelství Fraus, Plzeň 2005 ISBN 80-7238-393-0.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 smtClean="0">
                <a:solidFill>
                  <a:schemeClr val="accent1">
                    <a:lumMod val="75000"/>
                  </a:schemeClr>
                </a:solidFill>
              </a:rPr>
              <a:t>Kolektiv autorů, </a:t>
            </a:r>
            <a:r>
              <a:rPr lang="cs-CZ" sz="1600" i="1" dirty="0" smtClean="0">
                <a:solidFill>
                  <a:schemeClr val="accent1">
                    <a:lumMod val="75000"/>
                  </a:schemeClr>
                </a:solidFill>
              </a:rPr>
              <a:t>Výchova ke zdravému životnímu stylu</a:t>
            </a:r>
            <a:r>
              <a:rPr lang="cs-CZ" sz="1600" dirty="0" smtClean="0">
                <a:solidFill>
                  <a:schemeClr val="accent1">
                    <a:lumMod val="75000"/>
                  </a:schemeClr>
                </a:solidFill>
              </a:rPr>
              <a:t>, Nakladatelství Fraus, Plzeň 2011</a:t>
            </a:r>
          </a:p>
          <a:p>
            <a:r>
              <a:rPr lang="cs-CZ" sz="16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1600" dirty="0" smtClean="0">
                <a:solidFill>
                  <a:schemeClr val="accent1">
                    <a:lumMod val="75000"/>
                  </a:schemeClr>
                </a:solidFill>
              </a:rPr>
              <a:t>     1. vydání, ISBN 978-80-7238-930-8.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 smtClean="0">
                <a:solidFill>
                  <a:schemeClr val="accent1">
                    <a:lumMod val="75000"/>
                  </a:schemeClr>
                </a:solidFill>
              </a:rPr>
              <a:t>AUTOR NEUVEDEN. </a:t>
            </a:r>
            <a:r>
              <a:rPr lang="cs-CZ" sz="1600" i="1" dirty="0" smtClean="0">
                <a:solidFill>
                  <a:schemeClr val="accent1">
                    <a:lumMod val="75000"/>
                  </a:schemeClr>
                </a:solidFill>
              </a:rPr>
              <a:t>youtube.com</a:t>
            </a:r>
            <a:r>
              <a:rPr lang="cs-CZ" sz="1600" dirty="0" smtClean="0">
                <a:solidFill>
                  <a:schemeClr val="accent1">
                    <a:lumMod val="75000"/>
                  </a:schemeClr>
                </a:solidFill>
              </a:rPr>
              <a:t> [online]. [cit. 5.3.2013]. Dostupný na WWW: http://www.youtube.com/watch?NR=1&amp;feature=endscreen&amp;v=ZmcE0y3d5SM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600" i="1" dirty="0" smtClean="0">
                <a:solidFill>
                  <a:schemeClr val="accent1">
                    <a:lumMod val="75000"/>
                  </a:schemeClr>
                </a:solidFill>
              </a:rPr>
              <a:t>Ilustrace</a:t>
            </a:r>
            <a:r>
              <a:rPr lang="cs-CZ" sz="1600" i="1" dirty="0">
                <a:solidFill>
                  <a:schemeClr val="accent1">
                    <a:lumMod val="75000"/>
                  </a:schemeClr>
                </a:solidFill>
              </a:rPr>
              <a:t>: www.office.microsoft.com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1600" dirty="0" smtClean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sz="1600" i="1" dirty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sz="1600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sz="1600" dirty="0">
                <a:solidFill>
                  <a:schemeClr val="accent1">
                    <a:lumMod val="75000"/>
                  </a:schemeClr>
                </a:solidFill>
              </a:rPr>
              <a:t>Software:</a:t>
            </a:r>
          </a:p>
          <a:p>
            <a:r>
              <a:rPr lang="cs-CZ" sz="1600" dirty="0">
                <a:solidFill>
                  <a:schemeClr val="accent1">
                    <a:lumMod val="75000"/>
                  </a:schemeClr>
                </a:solidFill>
              </a:rPr>
              <a:t>Microsoft PowerPoint 2010</a:t>
            </a:r>
          </a:p>
          <a:p>
            <a:r>
              <a:rPr lang="cs-CZ" sz="1600" dirty="0">
                <a:solidFill>
                  <a:schemeClr val="accent1">
                    <a:lumMod val="75000"/>
                  </a:schemeClr>
                </a:solidFill>
              </a:rPr>
              <a:t>držitel licence 2. základní škola, Rakovník, Husovo náměstí 3</a:t>
            </a:r>
          </a:p>
        </p:txBody>
      </p:sp>
    </p:spTree>
    <p:extLst>
      <p:ext uri="{BB962C8B-B14F-4D97-AF65-F5344CB8AC3E}">
        <p14:creationId xmlns:p14="http://schemas.microsoft.com/office/powerpoint/2010/main" val="38809716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449</TotalTime>
  <Words>317</Words>
  <Application>Microsoft Office PowerPoint</Application>
  <PresentationFormat>Předvádění na obrazovce (4:3)</PresentationFormat>
  <Paragraphs>91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Exekutivní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brab</dc:creator>
  <cp:lastModifiedBy>brab</cp:lastModifiedBy>
  <cp:revision>28</cp:revision>
  <cp:lastPrinted>2013-03-05T14:38:09Z</cp:lastPrinted>
  <dcterms:created xsi:type="dcterms:W3CDTF">2013-03-05T08:09:15Z</dcterms:created>
  <dcterms:modified xsi:type="dcterms:W3CDTF">2013-03-07T06:30:48Z</dcterms:modified>
</cp:coreProperties>
</file>