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VY_52_INOVACE_2/01_MĚŘENÍ_DÉLKY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měříme délku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303BE-726F-45D4-A112-7D290F1E7D5C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E46509-49AC-4A4C-97B0-7F63E8237636}" type="presOf" srcId="{FBBFC3EA-9D9D-4F3A-BEA6-9C2C0E46BF20}" destId="{643EA938-EDE0-4533-ACCC-D2BD6F3A527C}" srcOrd="0" destOrd="0" presId="urn:microsoft.com/office/officeart/2005/8/layout/target3"/>
    <dgm:cxn modelId="{52FDD87F-EFF6-4E9F-A892-9E66B6918066}" type="presOf" srcId="{445C7998-7549-48B0-BD68-D4F0167F02E5}" destId="{4D19AB04-24FA-40C2-B203-52AE3D15E171}" srcOrd="1" destOrd="0" presId="urn:microsoft.com/office/officeart/2005/8/layout/target3"/>
    <dgm:cxn modelId="{DFEF191A-D1BF-4B8A-8E4A-4C66199F897A}" type="presOf" srcId="{019433A1-1324-4DE1-9E6F-32B851095F74}" destId="{E7297F21-D4FD-4A41-AE58-814D01A6B5E7}" srcOrd="1" destOrd="0" presId="urn:microsoft.com/office/officeart/2005/8/layout/target3"/>
    <dgm:cxn modelId="{C11F4BCD-B833-496D-B4C3-9EC6A76E15F7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B598A6F-FD2F-4F2F-9303-E0B496C88569}" type="presOf" srcId="{C73C7642-F245-4585-8F88-243F9FAEF6CA}" destId="{59F530CB-4999-43B3-A00D-6AB53886BD77}" srcOrd="1" destOrd="0" presId="urn:microsoft.com/office/officeart/2005/8/layout/target3"/>
    <dgm:cxn modelId="{32905462-0352-49E1-85E0-D0C0361B57AD}" type="presOf" srcId="{C73C7642-F245-4585-8F88-243F9FAEF6CA}" destId="{9A9B6F4F-B6FF-4F2D-B640-A8473E589523}" srcOrd="0" destOrd="0" presId="urn:microsoft.com/office/officeart/2005/8/layout/target3"/>
    <dgm:cxn modelId="{36FD66F7-C7A4-4EFD-A356-40BE08E600B0}" type="presOf" srcId="{FBBFC3EA-9D9D-4F3A-BEA6-9C2C0E46BF20}" destId="{832BF48F-0145-4429-9E02-8FCA946CCE9E}" srcOrd="1" destOrd="0" presId="urn:microsoft.com/office/officeart/2005/8/layout/target3"/>
    <dgm:cxn modelId="{F9A7E990-EBCC-46BB-A02D-8120AB200231}" type="presOf" srcId="{EBC41103-E2E5-4D48-9B4B-425520D3D098}" destId="{3BA01B75-849B-4716-8BCD-084A86FF328F}" srcOrd="0" destOrd="0" presId="urn:microsoft.com/office/officeart/2005/8/layout/target3"/>
    <dgm:cxn modelId="{F2A7FC80-78D2-4D06-8D49-DF8A2EAD3830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107C418-7033-4126-9E71-7BC32ECADA87}" type="presOf" srcId="{019433A1-1324-4DE1-9E6F-32B851095F74}" destId="{A3817367-F2BC-482F-8832-FA00B51DCCF3}" srcOrd="0" destOrd="0" presId="urn:microsoft.com/office/officeart/2005/8/layout/target3"/>
    <dgm:cxn modelId="{058416E5-CE5E-45F0-9DF4-5CA8E4915C81}" type="presParOf" srcId="{71045F8C-00FA-488E-A7BD-E2E6753D979D}" destId="{3577EC6B-C980-4F34-8C69-4365E7B8FC8C}" srcOrd="0" destOrd="0" presId="urn:microsoft.com/office/officeart/2005/8/layout/target3"/>
    <dgm:cxn modelId="{FB1C4A32-70AA-47E9-AF87-338CBF386445}" type="presParOf" srcId="{71045F8C-00FA-488E-A7BD-E2E6753D979D}" destId="{6940EB87-DC1D-4BC3-9408-9AC2E1FFC039}" srcOrd="1" destOrd="0" presId="urn:microsoft.com/office/officeart/2005/8/layout/target3"/>
    <dgm:cxn modelId="{BFC5BC3D-AF4E-4E12-8873-938578E365BC}" type="presParOf" srcId="{71045F8C-00FA-488E-A7BD-E2E6753D979D}" destId="{BC35EE03-4121-4EF9-923D-7CB6D30D358D}" srcOrd="2" destOrd="0" presId="urn:microsoft.com/office/officeart/2005/8/layout/target3"/>
    <dgm:cxn modelId="{E623FF19-F4AA-489D-A98A-7366282CAF16}" type="presParOf" srcId="{71045F8C-00FA-488E-A7BD-E2E6753D979D}" destId="{C95EEA27-3CBF-4645-A92D-9D8AF5C1CBFC}" srcOrd="3" destOrd="0" presId="urn:microsoft.com/office/officeart/2005/8/layout/target3"/>
    <dgm:cxn modelId="{D63E184A-19E0-493C-9B20-34D89AAA322B}" type="presParOf" srcId="{71045F8C-00FA-488E-A7BD-E2E6753D979D}" destId="{851BB866-B6AE-4566-893F-4C635BA974FC}" srcOrd="4" destOrd="0" presId="urn:microsoft.com/office/officeart/2005/8/layout/target3"/>
    <dgm:cxn modelId="{787A9109-ED4F-41B7-AFE6-F8E5E2CEDDC8}" type="presParOf" srcId="{71045F8C-00FA-488E-A7BD-E2E6753D979D}" destId="{643EA938-EDE0-4533-ACCC-D2BD6F3A527C}" srcOrd="5" destOrd="0" presId="urn:microsoft.com/office/officeart/2005/8/layout/target3"/>
    <dgm:cxn modelId="{842C21B1-E0CD-4F6F-8316-10E2A843B81E}" type="presParOf" srcId="{71045F8C-00FA-488E-A7BD-E2E6753D979D}" destId="{92F31B18-D66D-4CC7-89B9-378928DE877D}" srcOrd="6" destOrd="0" presId="urn:microsoft.com/office/officeart/2005/8/layout/target3"/>
    <dgm:cxn modelId="{747C87C2-7FD0-4930-B9F5-E9671E534A0A}" type="presParOf" srcId="{71045F8C-00FA-488E-A7BD-E2E6753D979D}" destId="{902074E1-B931-4618-97F1-FADBE82E9C3C}" srcOrd="7" destOrd="0" presId="urn:microsoft.com/office/officeart/2005/8/layout/target3"/>
    <dgm:cxn modelId="{7DE825BB-AF29-4A44-A56A-7A9337A69DD1}" type="presParOf" srcId="{71045F8C-00FA-488E-A7BD-E2E6753D979D}" destId="{A3817367-F2BC-482F-8832-FA00B51DCCF3}" srcOrd="8" destOrd="0" presId="urn:microsoft.com/office/officeart/2005/8/layout/target3"/>
    <dgm:cxn modelId="{BB07D203-3F07-412F-B3D3-D9535EDB5E90}" type="presParOf" srcId="{71045F8C-00FA-488E-A7BD-E2E6753D979D}" destId="{2DD79E57-A63E-47D4-A1AB-6DF333476AD4}" srcOrd="9" destOrd="0" presId="urn:microsoft.com/office/officeart/2005/8/layout/target3"/>
    <dgm:cxn modelId="{7FAAA9C0-B237-4EBA-8AA9-E05D2DC91F87}" type="presParOf" srcId="{71045F8C-00FA-488E-A7BD-E2E6753D979D}" destId="{648967D3-ED80-4214-8D87-4E7012561E4A}" srcOrd="10" destOrd="0" presId="urn:microsoft.com/office/officeart/2005/8/layout/target3"/>
    <dgm:cxn modelId="{94AE7B0C-C1B6-450E-85CD-1B1C8D129854}" type="presParOf" srcId="{71045F8C-00FA-488E-A7BD-E2E6753D979D}" destId="{9A9B6F4F-B6FF-4F2D-B640-A8473E589523}" srcOrd="11" destOrd="0" presId="urn:microsoft.com/office/officeart/2005/8/layout/target3"/>
    <dgm:cxn modelId="{F1377781-570F-41A6-B5D4-1833B0712803}" type="presParOf" srcId="{71045F8C-00FA-488E-A7BD-E2E6753D979D}" destId="{13BD0FAF-9F2C-4708-9E63-A8E8E5252943}" srcOrd="12" destOrd="0" presId="urn:microsoft.com/office/officeart/2005/8/layout/target3"/>
    <dgm:cxn modelId="{81C5F6D1-F7C2-40A0-90A2-9CC2066C5360}" type="presParOf" srcId="{71045F8C-00FA-488E-A7BD-E2E6753D979D}" destId="{6821E7C9-5E4B-45FA-8F82-01E6F26FAA25}" srcOrd="13" destOrd="0" presId="urn:microsoft.com/office/officeart/2005/8/layout/target3"/>
    <dgm:cxn modelId="{C1E09564-D0CF-4A95-AAAB-D883FB55748E}" type="presParOf" srcId="{71045F8C-00FA-488E-A7BD-E2E6753D979D}" destId="{3BA01B75-849B-4716-8BCD-084A86FF328F}" srcOrd="14" destOrd="0" presId="urn:microsoft.com/office/officeart/2005/8/layout/target3"/>
    <dgm:cxn modelId="{90ECFF81-307D-414C-9A84-9E08775B95DC}" type="presParOf" srcId="{71045F8C-00FA-488E-A7BD-E2E6753D979D}" destId="{4D19AB04-24FA-40C2-B203-52AE3D15E171}" srcOrd="15" destOrd="0" presId="urn:microsoft.com/office/officeart/2005/8/layout/target3"/>
    <dgm:cxn modelId="{E7C1E129-BE1F-42E3-9EC8-5879AFB85854}" type="presParOf" srcId="{71045F8C-00FA-488E-A7BD-E2E6753D979D}" destId="{832BF48F-0145-4429-9E02-8FCA946CCE9E}" srcOrd="16" destOrd="0" presId="urn:microsoft.com/office/officeart/2005/8/layout/target3"/>
    <dgm:cxn modelId="{A6AD3000-4437-4012-8CE2-A98BA26ED607}" type="presParOf" srcId="{71045F8C-00FA-488E-A7BD-E2E6753D979D}" destId="{E7297F21-D4FD-4A41-AE58-814D01A6B5E7}" srcOrd="17" destOrd="0" presId="urn:microsoft.com/office/officeart/2005/8/layout/target3"/>
    <dgm:cxn modelId="{44D8F6A3-5EAC-4EE5-9E1A-AE5FB2E0F133}" type="presParOf" srcId="{71045F8C-00FA-488E-A7BD-E2E6753D979D}" destId="{59F530CB-4999-43B3-A00D-6AB53886BD77}" srcOrd="18" destOrd="0" presId="urn:microsoft.com/office/officeart/2005/8/layout/target3"/>
    <dgm:cxn modelId="{39AE6B27-09EC-4303-961E-27290ACEB9D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 </a:t>
          </a:r>
          <a:r>
            <a:rPr lang="cs-CZ" sz="1900" kern="1200" dirty="0" smtClean="0"/>
            <a:t>MŠ a ZŠ, Veselí nad Moravou, Kollárova 1045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Jiří Říha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VY_52_INOVACE_2/01_MĚŘENÍ_DÉLKY</a:t>
          </a:r>
          <a:endParaRPr lang="cs-CZ" sz="19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Jak měříme délku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Jednotky délky žáci nejprve zapíší do tabulek, učitel klikne a zobrazí se věta o kontrole správnosti. Každým dalším kliknutím se k obrázkům přiřadí správný název. Žáci porovnají správnost.</a:t>
            </a:r>
          </a:p>
          <a:p>
            <a:r>
              <a:rPr lang="cs-CZ" sz="3000" dirty="0" smtClean="0"/>
              <a:t>Žáci nejdříve přečetli úvodní stránku. Na další se střídali v zapisování správných údajů do tabulek. Zápis byl správný a pak jej zkontrolovali na další stránce. Při spojování výrazů s obrázkem bylo několik chyb a ty pak následně porovnali se správnými odpověďmi. Žáci byli velmi aktivní.</a:t>
            </a:r>
          </a:p>
          <a:p>
            <a:r>
              <a:rPr lang="cs-CZ" sz="3000" dirty="0" smtClean="0"/>
              <a:t>Vytvořeno: říjen 2011</a:t>
            </a:r>
          </a:p>
          <a:p>
            <a:r>
              <a:rPr lang="cs-CZ" sz="3000" smtClean="0"/>
              <a:t>Ověřeno: </a:t>
            </a:r>
            <a:r>
              <a:rPr lang="cs-CZ" sz="3000" smtClean="0"/>
              <a:t>6.10.2011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JAK MĚŘÍME DÉLKU?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matematice se učíte jednotky délky, převody mezi jednotkami a měření délek.</a:t>
            </a:r>
          </a:p>
          <a:p>
            <a:r>
              <a:rPr lang="cs-CZ" dirty="0" smtClean="0"/>
              <a:t>Ve fyzice si některé znalosti zopakujeme a rozšíříme.</a:t>
            </a:r>
          </a:p>
          <a:p>
            <a:r>
              <a:rPr lang="cs-CZ" dirty="0" smtClean="0"/>
              <a:t>Získáme znalosti a praktické dovednosti s různými typy měřidel.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7358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Zopakujeme si jednotky délky. Napiš do tabulek jednotky délky </a:t>
            </a:r>
          </a:p>
          <a:p>
            <a:pPr algn="ctr"/>
            <a:r>
              <a:rPr lang="cs-CZ" dirty="0" smtClean="0"/>
              <a:t>od nejmenší po největší: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00100" y="1357298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0100" y="2285992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00" y="4143380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00" y="5072074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00" y="3214686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6072206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A nyní zkontrolujeme správnost: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1928802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centimetr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1000108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milimetr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2928934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latin typeface="Palace Script MT" pitchFamily="66" charset="0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decimetr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4714884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Palace Script MT" pitchFamily="66" charset="0"/>
              </a:rPr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kilometr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3786190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metr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build="p"/>
      <p:bldP spid="11" grpId="0" build="p"/>
      <p:bldP spid="12" grpId="0" build="p"/>
      <p:bldP spid="13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5918" y="642918"/>
            <a:ext cx="542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MĚŘÍME RŮZNÝMI MĚŘIDLY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200024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svinovací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35729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skládací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64318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krejčovský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35756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posuvné měřítko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407194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pravítko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478632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pásmo</a:t>
            </a:r>
            <a:endParaRPr lang="cs-CZ" dirty="0">
              <a:latin typeface="Forte" pitchFamily="66" charset="0"/>
            </a:endParaRPr>
          </a:p>
        </p:txBody>
      </p:sp>
      <p:pic>
        <p:nvPicPr>
          <p:cNvPr id="1026" name="Picture 2" descr="C:\Documents and Settings\PC\Local Settings\Temporary Internet Files\Content.IE5\4G7V0FT4\MC9002960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786322"/>
            <a:ext cx="1325392" cy="1005105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4G7V0FT4\MC90043384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2857496"/>
            <a:ext cx="1128600" cy="1128600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433WF6PA\MC9004126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428736"/>
            <a:ext cx="1214446" cy="779748"/>
          </a:xfrm>
          <a:prstGeom prst="rect">
            <a:avLst/>
          </a:prstGeom>
          <a:noFill/>
        </p:spPr>
      </p:pic>
      <p:pic>
        <p:nvPicPr>
          <p:cNvPr id="1031" name="Picture 7" descr="C:\Documents and Settings\PC\Local Settings\Temporary Internet Files\Content.IE5\7SGYBU8N\MC90029092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2714620"/>
            <a:ext cx="1132251" cy="1114087"/>
          </a:xfrm>
          <a:prstGeom prst="rect">
            <a:avLst/>
          </a:prstGeom>
          <a:noFill/>
        </p:spPr>
      </p:pic>
      <p:pic>
        <p:nvPicPr>
          <p:cNvPr id="1032" name="Picture 8" descr="C:\Documents and Settings\PC\Local Settings\Temporary Internet Files\Content.IE5\Z48TY2BO\MC9002941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4429132"/>
            <a:ext cx="1127800" cy="1063451"/>
          </a:xfrm>
          <a:prstGeom prst="rect">
            <a:avLst/>
          </a:prstGeom>
          <a:noFill/>
        </p:spPr>
      </p:pic>
      <p:pic>
        <p:nvPicPr>
          <p:cNvPr id="1037" name="Picture 13" descr="C:\Documents and Settings\PC\Local Settings\Temporary Internet Files\Content.IE5\4G7V0FT4\MC90035221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1285860"/>
            <a:ext cx="1215761" cy="126276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57158" y="6286520"/>
            <a:ext cx="4572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Lucida Handwriting" pitchFamily="66" charset="0"/>
              </a:rPr>
              <a:t>Spoj čarou, co k sobě patří.</a:t>
            </a:r>
            <a:endParaRPr lang="cs-CZ" dirty="0">
              <a:solidFill>
                <a:srgbClr val="0070C0"/>
              </a:solidFill>
              <a:latin typeface="Lucida Handwriting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5918" y="642918"/>
            <a:ext cx="5429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MĚŘÍME RŮZNÝMI MĚŘIDLY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2000240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svinovací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35729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skládací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64318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krejčovský metr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335756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posuvné měřítko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407194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pravítko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4786322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Forte" pitchFamily="66" charset="0"/>
              </a:rPr>
              <a:t>pásmo</a:t>
            </a:r>
            <a:endParaRPr lang="cs-CZ" dirty="0">
              <a:latin typeface="Forte" pitchFamily="66" charset="0"/>
            </a:endParaRPr>
          </a:p>
        </p:txBody>
      </p:sp>
      <p:pic>
        <p:nvPicPr>
          <p:cNvPr id="1026" name="Picture 2" descr="C:\Documents and Settings\PC\Local Settings\Temporary Internet Files\Content.IE5\4G7V0FT4\MC9002960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4786322"/>
            <a:ext cx="1325392" cy="1005105"/>
          </a:xfrm>
          <a:prstGeom prst="rect">
            <a:avLst/>
          </a:prstGeom>
          <a:noFill/>
        </p:spPr>
      </p:pic>
      <p:pic>
        <p:nvPicPr>
          <p:cNvPr id="1027" name="Picture 3" descr="C:\Documents and Settings\PC\Local Settings\Temporary Internet Files\Content.IE5\4G7V0FT4\MC900433845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2857496"/>
            <a:ext cx="1128600" cy="1128600"/>
          </a:xfrm>
          <a:prstGeom prst="rect">
            <a:avLst/>
          </a:prstGeom>
          <a:noFill/>
        </p:spPr>
      </p:pic>
      <p:pic>
        <p:nvPicPr>
          <p:cNvPr id="1030" name="Picture 6" descr="C:\Documents and Settings\PC\Local Settings\Temporary Internet Files\Content.IE5\433WF6PA\MC9004126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428736"/>
            <a:ext cx="1214446" cy="779748"/>
          </a:xfrm>
          <a:prstGeom prst="rect">
            <a:avLst/>
          </a:prstGeom>
          <a:noFill/>
        </p:spPr>
      </p:pic>
      <p:pic>
        <p:nvPicPr>
          <p:cNvPr id="1031" name="Picture 7" descr="C:\Documents and Settings\PC\Local Settings\Temporary Internet Files\Content.IE5\7SGYBU8N\MC90029092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2714620"/>
            <a:ext cx="1132251" cy="1114087"/>
          </a:xfrm>
          <a:prstGeom prst="rect">
            <a:avLst/>
          </a:prstGeom>
          <a:noFill/>
        </p:spPr>
      </p:pic>
      <p:pic>
        <p:nvPicPr>
          <p:cNvPr id="1032" name="Picture 8" descr="C:\Documents and Settings\PC\Local Settings\Temporary Internet Files\Content.IE5\Z48TY2BO\MC9002941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4429132"/>
            <a:ext cx="1127800" cy="1063451"/>
          </a:xfrm>
          <a:prstGeom prst="rect">
            <a:avLst/>
          </a:prstGeom>
          <a:noFill/>
        </p:spPr>
      </p:pic>
      <p:pic>
        <p:nvPicPr>
          <p:cNvPr id="1037" name="Picture 13" descr="C:\Documents and Settings\PC\Local Settings\Temporary Internet Files\Content.IE5\4G7V0FT4\MC90035221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1285860"/>
            <a:ext cx="1215761" cy="1262768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57158" y="6286520"/>
            <a:ext cx="4572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  <a:latin typeface="Lucida Handwriting" pitchFamily="66" charset="0"/>
              </a:rPr>
              <a:t>Spoj čarou, co k sobě patří.</a:t>
            </a:r>
            <a:endParaRPr lang="cs-CZ" dirty="0">
              <a:solidFill>
                <a:srgbClr val="0070C0"/>
              </a:solidFill>
              <a:latin typeface="Lucida Handwriting" pitchFamily="66" charset="0"/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1857356" y="1571612"/>
            <a:ext cx="3786214" cy="335758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1857356" y="1928802"/>
            <a:ext cx="3500462" cy="285752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000232" y="2786058"/>
            <a:ext cx="2286016" cy="428628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1500166" y="3643314"/>
            <a:ext cx="5072098" cy="714380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1214414" y="4929198"/>
            <a:ext cx="1357322" cy="71438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 flipH="1" flipV="1">
            <a:off x="2285984" y="2571744"/>
            <a:ext cx="928694" cy="92869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97</TotalTime>
  <Words>260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JAK MĚŘÍME DÉLKU?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riha</cp:lastModifiedBy>
  <cp:revision>17</cp:revision>
  <dcterms:modified xsi:type="dcterms:W3CDTF">2012-03-16T08:25:21Z</dcterms:modified>
</cp:coreProperties>
</file>