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8"/>
  </p:notesMasterIdLst>
  <p:sldIdLst>
    <p:sldId id="256" r:id="rId2"/>
    <p:sldId id="257" r:id="rId3"/>
    <p:sldId id="259" r:id="rId4"/>
    <p:sldId id="262" r:id="rId5"/>
    <p:sldId id="263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 </a:t>
          </a:r>
          <a:r>
            <a:rPr lang="cs-CZ" dirty="0" smtClean="0"/>
            <a:t>MŠ a ZŠ, Veselí nad Moravou, Kollárova 1045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Jiří Říha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VY_52_INOVACE_2/02_MĚŘENÍ_OBJEMU 1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Jak měříme objem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CZ.1.07/1.4.00/21.0822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 custLinFactNeighborX="0" custLinFactNeighborY="246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67303BE-726F-45D4-A112-7D290F1E7D5C}" type="presOf" srcId="{445C7998-7549-48B0-BD68-D4F0167F02E5}" destId="{BC35EE03-4121-4EF9-923D-7CB6D30D358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3EE46509-49AC-4A4C-97B0-7F63E8237636}" type="presOf" srcId="{FBBFC3EA-9D9D-4F3A-BEA6-9C2C0E46BF20}" destId="{643EA938-EDE0-4533-ACCC-D2BD6F3A527C}" srcOrd="0" destOrd="0" presId="urn:microsoft.com/office/officeart/2005/8/layout/target3"/>
    <dgm:cxn modelId="{52FDD87F-EFF6-4E9F-A892-9E66B6918066}" type="presOf" srcId="{445C7998-7549-48B0-BD68-D4F0167F02E5}" destId="{4D19AB04-24FA-40C2-B203-52AE3D15E171}" srcOrd="1" destOrd="0" presId="urn:microsoft.com/office/officeart/2005/8/layout/target3"/>
    <dgm:cxn modelId="{DFEF191A-D1BF-4B8A-8E4A-4C66199F897A}" type="presOf" srcId="{019433A1-1324-4DE1-9E6F-32B851095F74}" destId="{E7297F21-D4FD-4A41-AE58-814D01A6B5E7}" srcOrd="1" destOrd="0" presId="urn:microsoft.com/office/officeart/2005/8/layout/target3"/>
    <dgm:cxn modelId="{C11F4BCD-B833-496D-B4C3-9EC6A76E15F7}" type="presOf" srcId="{EBC41103-E2E5-4D48-9B4B-425520D3D098}" destId="{A27B6496-BF1B-4384-9217-9659064D5D6A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2B598A6F-FD2F-4F2F-9303-E0B496C88569}" type="presOf" srcId="{C73C7642-F245-4585-8F88-243F9FAEF6CA}" destId="{59F530CB-4999-43B3-A00D-6AB53886BD77}" srcOrd="1" destOrd="0" presId="urn:microsoft.com/office/officeart/2005/8/layout/target3"/>
    <dgm:cxn modelId="{32905462-0352-49E1-85E0-D0C0361B57AD}" type="presOf" srcId="{C73C7642-F245-4585-8F88-243F9FAEF6CA}" destId="{9A9B6F4F-B6FF-4F2D-B640-A8473E589523}" srcOrd="0" destOrd="0" presId="urn:microsoft.com/office/officeart/2005/8/layout/target3"/>
    <dgm:cxn modelId="{36FD66F7-C7A4-4EFD-A356-40BE08E600B0}" type="presOf" srcId="{FBBFC3EA-9D9D-4F3A-BEA6-9C2C0E46BF20}" destId="{832BF48F-0145-4429-9E02-8FCA946CCE9E}" srcOrd="1" destOrd="0" presId="urn:microsoft.com/office/officeart/2005/8/layout/target3"/>
    <dgm:cxn modelId="{F9A7E990-EBCC-46BB-A02D-8120AB200231}" type="presOf" srcId="{EBC41103-E2E5-4D48-9B4B-425520D3D098}" destId="{3BA01B75-849B-4716-8BCD-084A86FF328F}" srcOrd="0" destOrd="0" presId="urn:microsoft.com/office/officeart/2005/8/layout/target3"/>
    <dgm:cxn modelId="{F2A7FC80-78D2-4D06-8D49-DF8A2EAD3830}" type="presOf" srcId="{39F8B381-5807-488E-AC22-73DD4140ED4A}" destId="{71045F8C-00FA-488E-A7BD-E2E6753D979D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1107C418-7033-4126-9E71-7BC32ECADA87}" type="presOf" srcId="{019433A1-1324-4DE1-9E6F-32B851095F74}" destId="{A3817367-F2BC-482F-8832-FA00B51DCCF3}" srcOrd="0" destOrd="0" presId="urn:microsoft.com/office/officeart/2005/8/layout/target3"/>
    <dgm:cxn modelId="{058416E5-CE5E-45F0-9DF4-5CA8E4915C81}" type="presParOf" srcId="{71045F8C-00FA-488E-A7BD-E2E6753D979D}" destId="{3577EC6B-C980-4F34-8C69-4365E7B8FC8C}" srcOrd="0" destOrd="0" presId="urn:microsoft.com/office/officeart/2005/8/layout/target3"/>
    <dgm:cxn modelId="{FB1C4A32-70AA-47E9-AF87-338CBF386445}" type="presParOf" srcId="{71045F8C-00FA-488E-A7BD-E2E6753D979D}" destId="{6940EB87-DC1D-4BC3-9408-9AC2E1FFC039}" srcOrd="1" destOrd="0" presId="urn:microsoft.com/office/officeart/2005/8/layout/target3"/>
    <dgm:cxn modelId="{BFC5BC3D-AF4E-4E12-8873-938578E365BC}" type="presParOf" srcId="{71045F8C-00FA-488E-A7BD-E2E6753D979D}" destId="{BC35EE03-4121-4EF9-923D-7CB6D30D358D}" srcOrd="2" destOrd="0" presId="urn:microsoft.com/office/officeart/2005/8/layout/target3"/>
    <dgm:cxn modelId="{E623FF19-F4AA-489D-A98A-7366282CAF16}" type="presParOf" srcId="{71045F8C-00FA-488E-A7BD-E2E6753D979D}" destId="{C95EEA27-3CBF-4645-A92D-9D8AF5C1CBFC}" srcOrd="3" destOrd="0" presId="urn:microsoft.com/office/officeart/2005/8/layout/target3"/>
    <dgm:cxn modelId="{D63E184A-19E0-493C-9B20-34D89AAA322B}" type="presParOf" srcId="{71045F8C-00FA-488E-A7BD-E2E6753D979D}" destId="{851BB866-B6AE-4566-893F-4C635BA974FC}" srcOrd="4" destOrd="0" presId="urn:microsoft.com/office/officeart/2005/8/layout/target3"/>
    <dgm:cxn modelId="{787A9109-ED4F-41B7-AFE6-F8E5E2CEDDC8}" type="presParOf" srcId="{71045F8C-00FA-488E-A7BD-E2E6753D979D}" destId="{643EA938-EDE0-4533-ACCC-D2BD6F3A527C}" srcOrd="5" destOrd="0" presId="urn:microsoft.com/office/officeart/2005/8/layout/target3"/>
    <dgm:cxn modelId="{842C21B1-E0CD-4F6F-8316-10E2A843B81E}" type="presParOf" srcId="{71045F8C-00FA-488E-A7BD-E2E6753D979D}" destId="{92F31B18-D66D-4CC7-89B9-378928DE877D}" srcOrd="6" destOrd="0" presId="urn:microsoft.com/office/officeart/2005/8/layout/target3"/>
    <dgm:cxn modelId="{747C87C2-7FD0-4930-B9F5-E9671E534A0A}" type="presParOf" srcId="{71045F8C-00FA-488E-A7BD-E2E6753D979D}" destId="{902074E1-B931-4618-97F1-FADBE82E9C3C}" srcOrd="7" destOrd="0" presId="urn:microsoft.com/office/officeart/2005/8/layout/target3"/>
    <dgm:cxn modelId="{7DE825BB-AF29-4A44-A56A-7A9337A69DD1}" type="presParOf" srcId="{71045F8C-00FA-488E-A7BD-E2E6753D979D}" destId="{A3817367-F2BC-482F-8832-FA00B51DCCF3}" srcOrd="8" destOrd="0" presId="urn:microsoft.com/office/officeart/2005/8/layout/target3"/>
    <dgm:cxn modelId="{BB07D203-3F07-412F-B3D3-D9535EDB5E90}" type="presParOf" srcId="{71045F8C-00FA-488E-A7BD-E2E6753D979D}" destId="{2DD79E57-A63E-47D4-A1AB-6DF333476AD4}" srcOrd="9" destOrd="0" presId="urn:microsoft.com/office/officeart/2005/8/layout/target3"/>
    <dgm:cxn modelId="{7FAAA9C0-B237-4EBA-8AA9-E05D2DC91F87}" type="presParOf" srcId="{71045F8C-00FA-488E-A7BD-E2E6753D979D}" destId="{648967D3-ED80-4214-8D87-4E7012561E4A}" srcOrd="10" destOrd="0" presId="urn:microsoft.com/office/officeart/2005/8/layout/target3"/>
    <dgm:cxn modelId="{94AE7B0C-C1B6-450E-85CD-1B1C8D129854}" type="presParOf" srcId="{71045F8C-00FA-488E-A7BD-E2E6753D979D}" destId="{9A9B6F4F-B6FF-4F2D-B640-A8473E589523}" srcOrd="11" destOrd="0" presId="urn:microsoft.com/office/officeart/2005/8/layout/target3"/>
    <dgm:cxn modelId="{F1377781-570F-41A6-B5D4-1833B0712803}" type="presParOf" srcId="{71045F8C-00FA-488E-A7BD-E2E6753D979D}" destId="{13BD0FAF-9F2C-4708-9E63-A8E8E5252943}" srcOrd="12" destOrd="0" presId="urn:microsoft.com/office/officeart/2005/8/layout/target3"/>
    <dgm:cxn modelId="{81C5F6D1-F7C2-40A0-90A2-9CC2066C5360}" type="presParOf" srcId="{71045F8C-00FA-488E-A7BD-E2E6753D979D}" destId="{6821E7C9-5E4B-45FA-8F82-01E6F26FAA25}" srcOrd="13" destOrd="0" presId="urn:microsoft.com/office/officeart/2005/8/layout/target3"/>
    <dgm:cxn modelId="{C1E09564-D0CF-4A95-AAAB-D883FB55748E}" type="presParOf" srcId="{71045F8C-00FA-488E-A7BD-E2E6753D979D}" destId="{3BA01B75-849B-4716-8BCD-084A86FF328F}" srcOrd="14" destOrd="0" presId="urn:microsoft.com/office/officeart/2005/8/layout/target3"/>
    <dgm:cxn modelId="{90ECFF81-307D-414C-9A84-9E08775B95DC}" type="presParOf" srcId="{71045F8C-00FA-488E-A7BD-E2E6753D979D}" destId="{4D19AB04-24FA-40C2-B203-52AE3D15E171}" srcOrd="15" destOrd="0" presId="urn:microsoft.com/office/officeart/2005/8/layout/target3"/>
    <dgm:cxn modelId="{E7C1E129-BE1F-42E3-9EC8-5879AFB85854}" type="presParOf" srcId="{71045F8C-00FA-488E-A7BD-E2E6753D979D}" destId="{832BF48F-0145-4429-9E02-8FCA946CCE9E}" srcOrd="16" destOrd="0" presId="urn:microsoft.com/office/officeart/2005/8/layout/target3"/>
    <dgm:cxn modelId="{A6AD3000-4437-4012-8CE2-A98BA26ED607}" type="presParOf" srcId="{71045F8C-00FA-488E-A7BD-E2E6753D979D}" destId="{E7297F21-D4FD-4A41-AE58-814D01A6B5E7}" srcOrd="17" destOrd="0" presId="urn:microsoft.com/office/officeart/2005/8/layout/target3"/>
    <dgm:cxn modelId="{44D8F6A3-5EAC-4EE5-9E1A-AE5FB2E0F133}" type="presParOf" srcId="{71045F8C-00FA-488E-A7BD-E2E6753D979D}" destId="{59F530CB-4999-43B3-A00D-6AB53886BD77}" srcOrd="18" destOrd="0" presId="urn:microsoft.com/office/officeart/2005/8/layout/target3"/>
    <dgm:cxn modelId="{39AE6B27-09EC-4303-961E-27290ACEB9D1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Název školy:    </a:t>
          </a:r>
          <a:r>
            <a:rPr lang="cs-CZ" sz="1900" kern="1200" dirty="0" smtClean="0"/>
            <a:t>MŠ a ZŠ, Veselí nad Moravou, Kollárova 1045</a:t>
          </a:r>
          <a:endParaRPr lang="cs-CZ" sz="19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Autor: </a:t>
          </a:r>
          <a:r>
            <a:rPr lang="cs-CZ" sz="1900" kern="1200" dirty="0" smtClean="0"/>
            <a:t>Mgr. Jiří Říha</a:t>
          </a:r>
          <a:endParaRPr lang="cs-CZ" sz="19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6136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Název : </a:t>
          </a:r>
          <a:r>
            <a:rPr lang="cs-CZ" sz="1900" kern="1200" dirty="0" smtClean="0"/>
            <a:t>VY_52_INOVACE_2/02_MĚŘENÍ_OBJEMU 1</a:t>
          </a:r>
          <a:endParaRPr lang="cs-CZ" sz="1900" kern="1200" dirty="0"/>
        </a:p>
      </dsp:txBody>
      <dsp:txXfrm>
        <a:off x="2016223" y="1296136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Téma: Jak měříme objem</a:t>
          </a:r>
          <a:endParaRPr lang="cs-CZ" sz="19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Číslo projektu</a:t>
          </a:r>
          <a:r>
            <a:rPr lang="cs-CZ" sz="1900" kern="1200" dirty="0" smtClean="0"/>
            <a:t>: CZ.1.07/1.4.00/21.0822</a:t>
          </a:r>
          <a:endParaRPr lang="cs-CZ" sz="19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6C849B1-567A-4C40-9524-6BA1FA4AF149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560F329-0395-4C4D-961F-3A80266D7CC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43380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50675792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sz="3000" dirty="0"/>
              <a:t>Materiál je určen pro výuku předmětu </a:t>
            </a:r>
            <a:r>
              <a:rPr lang="cs-CZ" sz="3000" dirty="0" smtClean="0"/>
              <a:t>Fyzika </a:t>
            </a:r>
            <a:r>
              <a:rPr lang="cs-CZ" sz="3000" dirty="0"/>
              <a:t>pro základní </a:t>
            </a:r>
            <a:r>
              <a:rPr lang="cs-CZ" sz="3000" dirty="0" smtClean="0"/>
              <a:t>praktické školy. Je určen k procvičování a opakování učiva.</a:t>
            </a:r>
            <a:endParaRPr lang="cs-CZ" sz="3000" dirty="0"/>
          </a:p>
          <a:p>
            <a:r>
              <a:rPr lang="cs-CZ" sz="3000" dirty="0" smtClean="0"/>
              <a:t>Materiál slouží pro práci na interaktivní tabuli. </a:t>
            </a:r>
          </a:p>
          <a:p>
            <a:r>
              <a:rPr lang="cs-CZ" sz="3000" dirty="0" smtClean="0"/>
              <a:t>Jednotky objemu žáci nejprve zapíší pod obrázky, učitel zhodnotí nejdříve ústně a pak klikne na další snímek se správnými odpověďmi. Žáci porovnají zpaměti správnost.</a:t>
            </a:r>
          </a:p>
          <a:p>
            <a:r>
              <a:rPr lang="cs-CZ" sz="3000" dirty="0" smtClean="0"/>
              <a:t>Žáci nejdříve přečetli úvodní stránku. Na další se střídali v zapisování správných údajů pod obrázky. Zápis nebyl správný a tak jej společně opravovali. Následně porovnali své zápisy se správnými odpověďmi. Žáci byli velmi aktivní.</a:t>
            </a:r>
          </a:p>
          <a:p>
            <a:endParaRPr lang="cs-CZ" sz="3000" dirty="0" smtClean="0"/>
          </a:p>
          <a:p>
            <a:r>
              <a:rPr lang="cs-CZ" sz="3000" dirty="0" smtClean="0"/>
              <a:t>Vytvořeno: říjen 2011</a:t>
            </a:r>
          </a:p>
          <a:p>
            <a:r>
              <a:rPr lang="cs-CZ" sz="3000" smtClean="0"/>
              <a:t>Ověřeno: </a:t>
            </a:r>
            <a:r>
              <a:rPr lang="cs-CZ" sz="3000" smtClean="0"/>
              <a:t>20.10.2011</a:t>
            </a:r>
            <a:endParaRPr lang="cs-CZ" sz="30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7030A0"/>
                </a:solidFill>
              </a:rPr>
              <a:t>JAK MĚŘÍME objem?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matematice jste se učili jen některé jednotky objemu.</a:t>
            </a:r>
          </a:p>
          <a:p>
            <a:r>
              <a:rPr lang="cs-CZ" dirty="0" smtClean="0"/>
              <a:t>Ve fyzice si nejdříve zopakujeme známé a přidáme další jednotky objemu.</a:t>
            </a:r>
          </a:p>
          <a:p>
            <a:r>
              <a:rPr lang="cs-CZ" dirty="0" smtClean="0"/>
              <a:t>Porovnáme jednotky objemu.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143240" y="642918"/>
            <a:ext cx="257589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 smtClean="0"/>
              <a:t>JINÉ JEDNOTKY OBJEMU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85786" y="1285860"/>
            <a:ext cx="7715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Základní jednotka objemu je – LITR.           		Značí se   l (</a:t>
            </a:r>
            <a:r>
              <a:rPr lang="cs-CZ" dirty="0" err="1" smtClean="0"/>
              <a:t>el</a:t>
            </a:r>
            <a:r>
              <a:rPr lang="cs-CZ" dirty="0" smtClean="0"/>
              <a:t>).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85786" y="1714488"/>
            <a:ext cx="7715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Další jednotka objemu je – MILILITR.           		Značí se   ml 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85786" y="2143116"/>
            <a:ext cx="7715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Další jednotka objemu je – DECILITR.           		Značí se   dl 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85786" y="2643182"/>
            <a:ext cx="7715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Další jednotka objemu je – HEKTOLITR.           		Značí se   </a:t>
            </a:r>
            <a:r>
              <a:rPr lang="cs-CZ" dirty="0" err="1" smtClean="0"/>
              <a:t>hl</a:t>
            </a:r>
            <a:r>
              <a:rPr lang="cs-CZ" dirty="0" smtClean="0"/>
              <a:t> .</a:t>
            </a:r>
            <a:endParaRPr lang="cs-CZ" dirty="0"/>
          </a:p>
        </p:txBody>
      </p:sp>
      <p:sp>
        <p:nvSpPr>
          <p:cNvPr id="7" name="Vývojový diagram: magnetický disk 6"/>
          <p:cNvSpPr/>
          <p:nvPr/>
        </p:nvSpPr>
        <p:spPr>
          <a:xfrm>
            <a:off x="4786314" y="6143644"/>
            <a:ext cx="71438" cy="71438"/>
          </a:xfrm>
          <a:prstGeom prst="flowChartMagneticDis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vojový diagram: magnetický disk 7"/>
          <p:cNvSpPr/>
          <p:nvPr/>
        </p:nvSpPr>
        <p:spPr>
          <a:xfrm>
            <a:off x="1571604" y="5786454"/>
            <a:ext cx="214314" cy="357190"/>
          </a:xfrm>
          <a:prstGeom prst="flowChartMagneticDis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vojový diagram: magnetický disk 8"/>
          <p:cNvSpPr/>
          <p:nvPr/>
        </p:nvSpPr>
        <p:spPr>
          <a:xfrm>
            <a:off x="2928926" y="5500702"/>
            <a:ext cx="500066" cy="714380"/>
          </a:xfrm>
          <a:prstGeom prst="flowChartMagneticDis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vojový diagram: magnetický disk 9"/>
          <p:cNvSpPr/>
          <p:nvPr/>
        </p:nvSpPr>
        <p:spPr>
          <a:xfrm>
            <a:off x="5857884" y="3143248"/>
            <a:ext cx="2571768" cy="3143272"/>
          </a:xfrm>
          <a:prstGeom prst="flowChartMagneticDis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928662" y="3571876"/>
            <a:ext cx="41434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Nyní se zobrazí obrázky, pod každý napište přibližnou jednotku objemu:</a:t>
            </a:r>
            <a:endParaRPr lang="cs-CZ" dirty="0"/>
          </a:p>
        </p:txBody>
      </p:sp>
      <p:cxnSp>
        <p:nvCxnSpPr>
          <p:cNvPr id="13" name="Přímá spojovací čára 12"/>
          <p:cNvCxnSpPr/>
          <p:nvPr/>
        </p:nvCxnSpPr>
        <p:spPr>
          <a:xfrm>
            <a:off x="3000364" y="6643710"/>
            <a:ext cx="428628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1428728" y="6643710"/>
            <a:ext cx="428628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7000892" y="6643710"/>
            <a:ext cx="428628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572000" y="6643710"/>
            <a:ext cx="428628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143240" y="642918"/>
            <a:ext cx="34848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 smtClean="0"/>
              <a:t>JINÉ JEDNOTKY OBJEMU - ŘEŠENÍ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85786" y="1285860"/>
            <a:ext cx="7715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Základní jednotka objemu je – LITR.           		Značí se   l (</a:t>
            </a:r>
            <a:r>
              <a:rPr lang="cs-CZ" dirty="0" err="1" smtClean="0"/>
              <a:t>el</a:t>
            </a:r>
            <a:r>
              <a:rPr lang="cs-CZ" dirty="0" smtClean="0"/>
              <a:t>).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85786" y="1714488"/>
            <a:ext cx="7715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Další jednotka objemu je – MILILITR.           		Značí se   ml 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85786" y="2143116"/>
            <a:ext cx="7715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Další jednotka objemu je – DECILITR.           		Značí se   dl 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85786" y="2643182"/>
            <a:ext cx="7715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Další jednotka objemu je – HEKTOLITR.           		Značí se   </a:t>
            </a:r>
            <a:r>
              <a:rPr lang="cs-CZ" dirty="0" err="1" smtClean="0"/>
              <a:t>hl</a:t>
            </a:r>
            <a:r>
              <a:rPr lang="cs-CZ" dirty="0" smtClean="0"/>
              <a:t> .</a:t>
            </a:r>
            <a:endParaRPr lang="cs-CZ" dirty="0"/>
          </a:p>
        </p:txBody>
      </p:sp>
      <p:sp>
        <p:nvSpPr>
          <p:cNvPr id="7" name="Vývojový diagram: magnetický disk 6"/>
          <p:cNvSpPr/>
          <p:nvPr/>
        </p:nvSpPr>
        <p:spPr>
          <a:xfrm>
            <a:off x="4786314" y="6143644"/>
            <a:ext cx="71438" cy="71438"/>
          </a:xfrm>
          <a:prstGeom prst="flowChartMagneticDis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vojový diagram: magnetický disk 7"/>
          <p:cNvSpPr/>
          <p:nvPr/>
        </p:nvSpPr>
        <p:spPr>
          <a:xfrm>
            <a:off x="1571604" y="5786454"/>
            <a:ext cx="214314" cy="357190"/>
          </a:xfrm>
          <a:prstGeom prst="flowChartMagneticDis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vojový diagram: magnetický disk 8"/>
          <p:cNvSpPr/>
          <p:nvPr/>
        </p:nvSpPr>
        <p:spPr>
          <a:xfrm>
            <a:off x="2928926" y="5500702"/>
            <a:ext cx="500066" cy="714380"/>
          </a:xfrm>
          <a:prstGeom prst="flowChartMagneticDis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vojový diagram: magnetický disk 9"/>
          <p:cNvSpPr/>
          <p:nvPr/>
        </p:nvSpPr>
        <p:spPr>
          <a:xfrm>
            <a:off x="5857884" y="3143248"/>
            <a:ext cx="2571768" cy="3143272"/>
          </a:xfrm>
          <a:prstGeom prst="flowChartMagneticDis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928662" y="3571876"/>
            <a:ext cx="41434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Nyní se zobrazí obrázky, pod každý napište přibližnou jednotku objemu:</a:t>
            </a:r>
            <a:endParaRPr lang="cs-CZ" dirty="0"/>
          </a:p>
        </p:txBody>
      </p:sp>
      <p:cxnSp>
        <p:nvCxnSpPr>
          <p:cNvPr id="13" name="Přímá spojovací čára 12"/>
          <p:cNvCxnSpPr/>
          <p:nvPr/>
        </p:nvCxnSpPr>
        <p:spPr>
          <a:xfrm>
            <a:off x="3000364" y="6643710"/>
            <a:ext cx="428628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1428728" y="6643710"/>
            <a:ext cx="428628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7000892" y="6643710"/>
            <a:ext cx="428628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572000" y="6643710"/>
            <a:ext cx="428628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4572000" y="6286520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ml 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428728" y="6286520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dl 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000364" y="6286520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l 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000892" y="6286520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hl</a:t>
            </a: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400" i="1" dirty="0" smtClean="0"/>
              <a:t>Ilustrace</a:t>
            </a:r>
            <a:r>
              <a:rPr lang="cs-CZ" sz="1400" dirty="0" smtClean="0"/>
              <a:t> </a:t>
            </a:r>
            <a:r>
              <a:rPr lang="cs-CZ" sz="1400" dirty="0" smtClean="0">
                <a:hlinkClick r:id="rId2"/>
              </a:rPr>
              <a:t>www.office.microsoft.com</a:t>
            </a:r>
            <a:endParaRPr lang="cs-CZ" sz="1400" dirty="0" smtClean="0"/>
          </a:p>
          <a:p>
            <a:pPr>
              <a:buNone/>
            </a:pPr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169</TotalTime>
  <Words>261</Words>
  <Application>Microsoft Office PowerPoint</Application>
  <PresentationFormat>Předvádění na obrazovce (4:3)</PresentationFormat>
  <Paragraphs>37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Cesta</vt:lpstr>
      <vt:lpstr>Prezentace aplikace PowerPoint</vt:lpstr>
      <vt:lpstr>Anotace</vt:lpstr>
      <vt:lpstr>JAK MĚŘÍME objem?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riha</cp:lastModifiedBy>
  <cp:revision>28</cp:revision>
  <dcterms:modified xsi:type="dcterms:W3CDTF">2012-03-16T08:24:55Z</dcterms:modified>
</cp:coreProperties>
</file>