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2" r:id="rId5"/>
    <p:sldId id="260" r:id="rId6"/>
    <p:sldId id="263" r:id="rId7"/>
    <p:sldId id="261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VY_52_INOVACE_2/13_DVA_DRUHY_NÁBOJE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Dva druhy náboje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67303BE-726F-45D4-A112-7D290F1E7D5C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3EE46509-49AC-4A4C-97B0-7F63E8237636}" type="presOf" srcId="{FBBFC3EA-9D9D-4F3A-BEA6-9C2C0E46BF20}" destId="{643EA938-EDE0-4533-ACCC-D2BD6F3A527C}" srcOrd="0" destOrd="0" presId="urn:microsoft.com/office/officeart/2005/8/layout/target3"/>
    <dgm:cxn modelId="{52FDD87F-EFF6-4E9F-A892-9E66B6918066}" type="presOf" srcId="{445C7998-7549-48B0-BD68-D4F0167F02E5}" destId="{4D19AB04-24FA-40C2-B203-52AE3D15E171}" srcOrd="1" destOrd="0" presId="urn:microsoft.com/office/officeart/2005/8/layout/target3"/>
    <dgm:cxn modelId="{DFEF191A-D1BF-4B8A-8E4A-4C66199F897A}" type="presOf" srcId="{019433A1-1324-4DE1-9E6F-32B851095F74}" destId="{E7297F21-D4FD-4A41-AE58-814D01A6B5E7}" srcOrd="1" destOrd="0" presId="urn:microsoft.com/office/officeart/2005/8/layout/target3"/>
    <dgm:cxn modelId="{C11F4BCD-B833-496D-B4C3-9EC6A76E15F7}" type="presOf" srcId="{EBC41103-E2E5-4D48-9B4B-425520D3D098}" destId="{A27B6496-BF1B-4384-9217-9659064D5D6A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B598A6F-FD2F-4F2F-9303-E0B496C88569}" type="presOf" srcId="{C73C7642-F245-4585-8F88-243F9FAEF6CA}" destId="{59F530CB-4999-43B3-A00D-6AB53886BD77}" srcOrd="1" destOrd="0" presId="urn:microsoft.com/office/officeart/2005/8/layout/target3"/>
    <dgm:cxn modelId="{32905462-0352-49E1-85E0-D0C0361B57AD}" type="presOf" srcId="{C73C7642-F245-4585-8F88-243F9FAEF6CA}" destId="{9A9B6F4F-B6FF-4F2D-B640-A8473E589523}" srcOrd="0" destOrd="0" presId="urn:microsoft.com/office/officeart/2005/8/layout/target3"/>
    <dgm:cxn modelId="{36FD66F7-C7A4-4EFD-A356-40BE08E600B0}" type="presOf" srcId="{FBBFC3EA-9D9D-4F3A-BEA6-9C2C0E46BF20}" destId="{832BF48F-0145-4429-9E02-8FCA946CCE9E}" srcOrd="1" destOrd="0" presId="urn:microsoft.com/office/officeart/2005/8/layout/target3"/>
    <dgm:cxn modelId="{F9A7E990-EBCC-46BB-A02D-8120AB200231}" type="presOf" srcId="{EBC41103-E2E5-4D48-9B4B-425520D3D098}" destId="{3BA01B75-849B-4716-8BCD-084A86FF328F}" srcOrd="0" destOrd="0" presId="urn:microsoft.com/office/officeart/2005/8/layout/target3"/>
    <dgm:cxn modelId="{F2A7FC80-78D2-4D06-8D49-DF8A2EAD3830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107C418-7033-4126-9E71-7BC32ECADA87}" type="presOf" srcId="{019433A1-1324-4DE1-9E6F-32B851095F74}" destId="{A3817367-F2BC-482F-8832-FA00B51DCCF3}" srcOrd="0" destOrd="0" presId="urn:microsoft.com/office/officeart/2005/8/layout/target3"/>
    <dgm:cxn modelId="{058416E5-CE5E-45F0-9DF4-5CA8E4915C81}" type="presParOf" srcId="{71045F8C-00FA-488E-A7BD-E2E6753D979D}" destId="{3577EC6B-C980-4F34-8C69-4365E7B8FC8C}" srcOrd="0" destOrd="0" presId="urn:microsoft.com/office/officeart/2005/8/layout/target3"/>
    <dgm:cxn modelId="{FB1C4A32-70AA-47E9-AF87-338CBF386445}" type="presParOf" srcId="{71045F8C-00FA-488E-A7BD-E2E6753D979D}" destId="{6940EB87-DC1D-4BC3-9408-9AC2E1FFC039}" srcOrd="1" destOrd="0" presId="urn:microsoft.com/office/officeart/2005/8/layout/target3"/>
    <dgm:cxn modelId="{BFC5BC3D-AF4E-4E12-8873-938578E365BC}" type="presParOf" srcId="{71045F8C-00FA-488E-A7BD-E2E6753D979D}" destId="{BC35EE03-4121-4EF9-923D-7CB6D30D358D}" srcOrd="2" destOrd="0" presId="urn:microsoft.com/office/officeart/2005/8/layout/target3"/>
    <dgm:cxn modelId="{E623FF19-F4AA-489D-A98A-7366282CAF16}" type="presParOf" srcId="{71045F8C-00FA-488E-A7BD-E2E6753D979D}" destId="{C95EEA27-3CBF-4645-A92D-9D8AF5C1CBFC}" srcOrd="3" destOrd="0" presId="urn:microsoft.com/office/officeart/2005/8/layout/target3"/>
    <dgm:cxn modelId="{D63E184A-19E0-493C-9B20-34D89AAA322B}" type="presParOf" srcId="{71045F8C-00FA-488E-A7BD-E2E6753D979D}" destId="{851BB866-B6AE-4566-893F-4C635BA974FC}" srcOrd="4" destOrd="0" presId="urn:microsoft.com/office/officeart/2005/8/layout/target3"/>
    <dgm:cxn modelId="{787A9109-ED4F-41B7-AFE6-F8E5E2CEDDC8}" type="presParOf" srcId="{71045F8C-00FA-488E-A7BD-E2E6753D979D}" destId="{643EA938-EDE0-4533-ACCC-D2BD6F3A527C}" srcOrd="5" destOrd="0" presId="urn:microsoft.com/office/officeart/2005/8/layout/target3"/>
    <dgm:cxn modelId="{842C21B1-E0CD-4F6F-8316-10E2A843B81E}" type="presParOf" srcId="{71045F8C-00FA-488E-A7BD-E2E6753D979D}" destId="{92F31B18-D66D-4CC7-89B9-378928DE877D}" srcOrd="6" destOrd="0" presId="urn:microsoft.com/office/officeart/2005/8/layout/target3"/>
    <dgm:cxn modelId="{747C87C2-7FD0-4930-B9F5-E9671E534A0A}" type="presParOf" srcId="{71045F8C-00FA-488E-A7BD-E2E6753D979D}" destId="{902074E1-B931-4618-97F1-FADBE82E9C3C}" srcOrd="7" destOrd="0" presId="urn:microsoft.com/office/officeart/2005/8/layout/target3"/>
    <dgm:cxn modelId="{7DE825BB-AF29-4A44-A56A-7A9337A69DD1}" type="presParOf" srcId="{71045F8C-00FA-488E-A7BD-E2E6753D979D}" destId="{A3817367-F2BC-482F-8832-FA00B51DCCF3}" srcOrd="8" destOrd="0" presId="urn:microsoft.com/office/officeart/2005/8/layout/target3"/>
    <dgm:cxn modelId="{BB07D203-3F07-412F-B3D3-D9535EDB5E90}" type="presParOf" srcId="{71045F8C-00FA-488E-A7BD-E2E6753D979D}" destId="{2DD79E57-A63E-47D4-A1AB-6DF333476AD4}" srcOrd="9" destOrd="0" presId="urn:microsoft.com/office/officeart/2005/8/layout/target3"/>
    <dgm:cxn modelId="{7FAAA9C0-B237-4EBA-8AA9-E05D2DC91F87}" type="presParOf" srcId="{71045F8C-00FA-488E-A7BD-E2E6753D979D}" destId="{648967D3-ED80-4214-8D87-4E7012561E4A}" srcOrd="10" destOrd="0" presId="urn:microsoft.com/office/officeart/2005/8/layout/target3"/>
    <dgm:cxn modelId="{94AE7B0C-C1B6-450E-85CD-1B1C8D129854}" type="presParOf" srcId="{71045F8C-00FA-488E-A7BD-E2E6753D979D}" destId="{9A9B6F4F-B6FF-4F2D-B640-A8473E589523}" srcOrd="11" destOrd="0" presId="urn:microsoft.com/office/officeart/2005/8/layout/target3"/>
    <dgm:cxn modelId="{F1377781-570F-41A6-B5D4-1833B0712803}" type="presParOf" srcId="{71045F8C-00FA-488E-A7BD-E2E6753D979D}" destId="{13BD0FAF-9F2C-4708-9E63-A8E8E5252943}" srcOrd="12" destOrd="0" presId="urn:microsoft.com/office/officeart/2005/8/layout/target3"/>
    <dgm:cxn modelId="{81C5F6D1-F7C2-40A0-90A2-9CC2066C5360}" type="presParOf" srcId="{71045F8C-00FA-488E-A7BD-E2E6753D979D}" destId="{6821E7C9-5E4B-45FA-8F82-01E6F26FAA25}" srcOrd="13" destOrd="0" presId="urn:microsoft.com/office/officeart/2005/8/layout/target3"/>
    <dgm:cxn modelId="{C1E09564-D0CF-4A95-AAAB-D883FB55748E}" type="presParOf" srcId="{71045F8C-00FA-488E-A7BD-E2E6753D979D}" destId="{3BA01B75-849B-4716-8BCD-084A86FF328F}" srcOrd="14" destOrd="0" presId="urn:microsoft.com/office/officeart/2005/8/layout/target3"/>
    <dgm:cxn modelId="{90ECFF81-307D-414C-9A84-9E08775B95DC}" type="presParOf" srcId="{71045F8C-00FA-488E-A7BD-E2E6753D979D}" destId="{4D19AB04-24FA-40C2-B203-52AE3D15E171}" srcOrd="15" destOrd="0" presId="urn:microsoft.com/office/officeart/2005/8/layout/target3"/>
    <dgm:cxn modelId="{E7C1E129-BE1F-42E3-9EC8-5879AFB85854}" type="presParOf" srcId="{71045F8C-00FA-488E-A7BD-E2E6753D979D}" destId="{832BF48F-0145-4429-9E02-8FCA946CCE9E}" srcOrd="16" destOrd="0" presId="urn:microsoft.com/office/officeart/2005/8/layout/target3"/>
    <dgm:cxn modelId="{A6AD3000-4437-4012-8CE2-A98BA26ED607}" type="presParOf" srcId="{71045F8C-00FA-488E-A7BD-E2E6753D979D}" destId="{E7297F21-D4FD-4A41-AE58-814D01A6B5E7}" srcOrd="17" destOrd="0" presId="urn:microsoft.com/office/officeart/2005/8/layout/target3"/>
    <dgm:cxn modelId="{44D8F6A3-5EAC-4EE5-9E1A-AE5FB2E0F133}" type="presParOf" srcId="{71045F8C-00FA-488E-A7BD-E2E6753D979D}" destId="{59F530CB-4999-43B3-A00D-6AB53886BD77}" srcOrd="18" destOrd="0" presId="urn:microsoft.com/office/officeart/2005/8/layout/target3"/>
    <dgm:cxn modelId="{39AE6B27-09EC-4303-961E-27290ACEB9D1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Jiří Říha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VY_52_INOVACE_2/13_DVA_DRUHY_NÁBOJE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Dva druhy náboje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06757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opakování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tabuli.</a:t>
            </a:r>
          </a:p>
          <a:p>
            <a:r>
              <a:rPr lang="cs-CZ" sz="3000" dirty="0" smtClean="0"/>
              <a:t>Žáci spojí čárou obrázek s textem, učitel klikne a zobrazí se řešení. Ve 2. úkolu škrtnou špatné šipky a červeně znázorní správné. Po kliknutí se zobrazí řešení. Po 3. úkolu učitel klikne a zobrazí se řešení. Žáci vždy porovnají správnost.</a:t>
            </a:r>
          </a:p>
          <a:p>
            <a:r>
              <a:rPr lang="cs-CZ" sz="3000" dirty="0" smtClean="0"/>
              <a:t>Žáci aktivně plnili všechny zadané úkoly. Postupně všechny správně splnili. </a:t>
            </a:r>
          </a:p>
          <a:p>
            <a:endParaRPr lang="cs-CZ" sz="3000" dirty="0" smtClean="0"/>
          </a:p>
          <a:p>
            <a:r>
              <a:rPr lang="cs-CZ" sz="3000" dirty="0" smtClean="0"/>
              <a:t>Vytvořeno: říjen 2011</a:t>
            </a:r>
          </a:p>
          <a:p>
            <a:r>
              <a:rPr lang="cs-CZ" sz="3000" smtClean="0"/>
              <a:t>Ověřeno: </a:t>
            </a:r>
            <a:r>
              <a:rPr lang="cs-CZ" sz="3000" smtClean="0"/>
              <a:t>31.10.2011</a:t>
            </a:r>
            <a:endParaRPr lang="cs-CZ" sz="3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57290" y="500042"/>
            <a:ext cx="61436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DVA DRUHY NÁBOJE - OPAKOVÁNÍ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0100" y="1214422"/>
            <a:ext cx="3571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Spoj správně čarou: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1928794" y="2000240"/>
            <a:ext cx="1571636" cy="150019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000232" y="4214818"/>
            <a:ext cx="1571636" cy="150019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lus 7"/>
          <p:cNvSpPr/>
          <p:nvPr/>
        </p:nvSpPr>
        <p:spPr>
          <a:xfrm>
            <a:off x="2357422" y="2357430"/>
            <a:ext cx="785818" cy="785818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ínus 8"/>
          <p:cNvSpPr/>
          <p:nvPr/>
        </p:nvSpPr>
        <p:spPr>
          <a:xfrm>
            <a:off x="2428860" y="4572008"/>
            <a:ext cx="785818" cy="785818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429388" y="5572140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kladný  náboj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4876" y="1857364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mínusový</a:t>
            </a:r>
            <a:r>
              <a:rPr lang="cs-CZ" dirty="0" smtClean="0"/>
              <a:t> náboj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29322" y="2786058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záporný náboj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72198" y="3857628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plusový náboj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29190" y="4857760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veselý náboj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57290" y="500042"/>
            <a:ext cx="61436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DVA DRUHY NÁBOJE - OPAKOVÁNÍ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0100" y="1214422"/>
            <a:ext cx="3571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Spoj správně čarou: ŘEŠENÍ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1928794" y="2000240"/>
            <a:ext cx="1571636" cy="150019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000232" y="4214818"/>
            <a:ext cx="1571636" cy="150019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lus 7"/>
          <p:cNvSpPr/>
          <p:nvPr/>
        </p:nvSpPr>
        <p:spPr>
          <a:xfrm>
            <a:off x="2357422" y="2357430"/>
            <a:ext cx="785818" cy="785818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ínus 8"/>
          <p:cNvSpPr/>
          <p:nvPr/>
        </p:nvSpPr>
        <p:spPr>
          <a:xfrm>
            <a:off x="2428860" y="4572008"/>
            <a:ext cx="785818" cy="785818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429388" y="5572140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kladný  náboj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4876" y="1857364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mínusový</a:t>
            </a:r>
            <a:r>
              <a:rPr lang="cs-CZ" dirty="0" smtClean="0"/>
              <a:t> náboj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29322" y="2786058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záporný náboj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72198" y="3857628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plusový náboj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857884" y="4786322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veselý náboj</a:t>
            </a:r>
            <a:endParaRPr lang="cs-CZ" dirty="0"/>
          </a:p>
        </p:txBody>
      </p:sp>
      <p:cxnSp>
        <p:nvCxnSpPr>
          <p:cNvPr id="16" name="Přímá spojovací čára 15"/>
          <p:cNvCxnSpPr/>
          <p:nvPr/>
        </p:nvCxnSpPr>
        <p:spPr>
          <a:xfrm rot="16200000" flipH="1">
            <a:off x="3627642" y="2944598"/>
            <a:ext cx="2476067" cy="3159119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3714744" y="3143248"/>
            <a:ext cx="2286016" cy="178595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357166"/>
            <a:ext cx="73482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Urči, jestli je správně namalováno přitahování nebo odpuzování nábojů,</a:t>
            </a:r>
          </a:p>
          <a:p>
            <a:r>
              <a:rPr lang="cs-CZ" dirty="0" smtClean="0"/>
              <a:t>     nesprávné šipky překresli :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5143504" y="2285992"/>
            <a:ext cx="64294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>
            <a:endCxn id="3" idx="0"/>
          </p:cNvCxnSpPr>
          <p:nvPr/>
        </p:nvCxnSpPr>
        <p:spPr>
          <a:xfrm rot="5400000">
            <a:off x="5339963" y="1267999"/>
            <a:ext cx="1143006" cy="8929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Plus 8"/>
          <p:cNvSpPr/>
          <p:nvPr/>
        </p:nvSpPr>
        <p:spPr>
          <a:xfrm>
            <a:off x="5357818" y="2500306"/>
            <a:ext cx="214314" cy="214314"/>
          </a:xfrm>
          <a:prstGeom prst="mathPlu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7072330" y="2285992"/>
            <a:ext cx="64294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ovací čára 21"/>
          <p:cNvCxnSpPr>
            <a:endCxn id="19" idx="0"/>
          </p:cNvCxnSpPr>
          <p:nvPr/>
        </p:nvCxnSpPr>
        <p:spPr>
          <a:xfrm rot="16200000" flipH="1">
            <a:off x="6304371" y="1196562"/>
            <a:ext cx="1143008" cy="10358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5786446" y="2857496"/>
            <a:ext cx="50006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rot="10800000">
            <a:off x="6572264" y="2857496"/>
            <a:ext cx="50006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Elipsa 27"/>
          <p:cNvSpPr/>
          <p:nvPr/>
        </p:nvSpPr>
        <p:spPr>
          <a:xfrm>
            <a:off x="1357290" y="2285992"/>
            <a:ext cx="64294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ovací čára 28"/>
          <p:cNvCxnSpPr>
            <a:endCxn id="28" idx="0"/>
          </p:cNvCxnSpPr>
          <p:nvPr/>
        </p:nvCxnSpPr>
        <p:spPr>
          <a:xfrm rot="5400000">
            <a:off x="1553749" y="1267999"/>
            <a:ext cx="1143006" cy="8929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Plus 29"/>
          <p:cNvSpPr/>
          <p:nvPr/>
        </p:nvSpPr>
        <p:spPr>
          <a:xfrm>
            <a:off x="1571604" y="2500306"/>
            <a:ext cx="214314" cy="214314"/>
          </a:xfrm>
          <a:prstGeom prst="mathPlu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3286116" y="2285992"/>
            <a:ext cx="64294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lus 31"/>
          <p:cNvSpPr/>
          <p:nvPr/>
        </p:nvSpPr>
        <p:spPr>
          <a:xfrm>
            <a:off x="3500430" y="2500306"/>
            <a:ext cx="214314" cy="214314"/>
          </a:xfrm>
          <a:prstGeom prst="mathPlu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cxnSp>
        <p:nvCxnSpPr>
          <p:cNvPr id="33" name="Přímá spojovací čára 32"/>
          <p:cNvCxnSpPr>
            <a:endCxn id="31" idx="0"/>
          </p:cNvCxnSpPr>
          <p:nvPr/>
        </p:nvCxnSpPr>
        <p:spPr>
          <a:xfrm rot="16200000" flipH="1">
            <a:off x="2518157" y="1196562"/>
            <a:ext cx="1143008" cy="10358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2000232" y="2857496"/>
            <a:ext cx="50006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rot="10800000">
            <a:off x="2786050" y="2857496"/>
            <a:ext cx="50006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Elipsa 35"/>
          <p:cNvSpPr/>
          <p:nvPr/>
        </p:nvSpPr>
        <p:spPr>
          <a:xfrm>
            <a:off x="1357290" y="5214950"/>
            <a:ext cx="64294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7" name="Přímá spojovací čára 36"/>
          <p:cNvCxnSpPr>
            <a:endCxn id="36" idx="0"/>
          </p:cNvCxnSpPr>
          <p:nvPr/>
        </p:nvCxnSpPr>
        <p:spPr>
          <a:xfrm rot="5400000">
            <a:off x="1553749" y="4196957"/>
            <a:ext cx="1143006" cy="8929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Elipsa 38"/>
          <p:cNvSpPr/>
          <p:nvPr/>
        </p:nvSpPr>
        <p:spPr>
          <a:xfrm>
            <a:off x="3286116" y="5214950"/>
            <a:ext cx="64294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1" name="Přímá spojovací čára 40"/>
          <p:cNvCxnSpPr>
            <a:endCxn id="39" idx="0"/>
          </p:cNvCxnSpPr>
          <p:nvPr/>
        </p:nvCxnSpPr>
        <p:spPr>
          <a:xfrm rot="16200000" flipH="1">
            <a:off x="2518157" y="4125520"/>
            <a:ext cx="1143008" cy="10358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rot="10800000">
            <a:off x="2000232" y="5786454"/>
            <a:ext cx="50006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>
            <a:off x="2786050" y="5786454"/>
            <a:ext cx="50006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Elipsa 43"/>
          <p:cNvSpPr/>
          <p:nvPr/>
        </p:nvSpPr>
        <p:spPr>
          <a:xfrm>
            <a:off x="5214942" y="5214950"/>
            <a:ext cx="64294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5" name="Přímá spojovací čára 44"/>
          <p:cNvCxnSpPr>
            <a:endCxn id="44" idx="0"/>
          </p:cNvCxnSpPr>
          <p:nvPr/>
        </p:nvCxnSpPr>
        <p:spPr>
          <a:xfrm rot="5400000">
            <a:off x="5411401" y="4196957"/>
            <a:ext cx="1143006" cy="8929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Elipsa 46"/>
          <p:cNvSpPr/>
          <p:nvPr/>
        </p:nvSpPr>
        <p:spPr>
          <a:xfrm>
            <a:off x="7143768" y="5214950"/>
            <a:ext cx="64294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lus 47"/>
          <p:cNvSpPr/>
          <p:nvPr/>
        </p:nvSpPr>
        <p:spPr>
          <a:xfrm>
            <a:off x="7358082" y="5429264"/>
            <a:ext cx="214314" cy="214314"/>
          </a:xfrm>
          <a:prstGeom prst="mathPl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9" name="Přímá spojovací čára 48"/>
          <p:cNvCxnSpPr>
            <a:endCxn id="47" idx="0"/>
          </p:cNvCxnSpPr>
          <p:nvPr/>
        </p:nvCxnSpPr>
        <p:spPr>
          <a:xfrm rot="16200000" flipH="1">
            <a:off x="6375809" y="4125520"/>
            <a:ext cx="1143008" cy="10358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flipH="1">
            <a:off x="5857884" y="5786454"/>
            <a:ext cx="50006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šipka 50"/>
          <p:cNvCxnSpPr/>
          <p:nvPr/>
        </p:nvCxnSpPr>
        <p:spPr>
          <a:xfrm rot="10800000">
            <a:off x="6643702" y="5786454"/>
            <a:ext cx="50006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Mínus 51"/>
          <p:cNvSpPr/>
          <p:nvPr/>
        </p:nvSpPr>
        <p:spPr>
          <a:xfrm>
            <a:off x="7286644" y="2428868"/>
            <a:ext cx="214314" cy="285752"/>
          </a:xfrm>
          <a:prstGeom prst="mathMinu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53" name="Mínus 52"/>
          <p:cNvSpPr/>
          <p:nvPr/>
        </p:nvSpPr>
        <p:spPr>
          <a:xfrm>
            <a:off x="1571604" y="5429264"/>
            <a:ext cx="214314" cy="285752"/>
          </a:xfrm>
          <a:prstGeom prst="mathMinu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Mínus 53"/>
          <p:cNvSpPr/>
          <p:nvPr/>
        </p:nvSpPr>
        <p:spPr>
          <a:xfrm>
            <a:off x="3500430" y="5429264"/>
            <a:ext cx="214314" cy="285752"/>
          </a:xfrm>
          <a:prstGeom prst="mathMinu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Mínus 54"/>
          <p:cNvSpPr/>
          <p:nvPr/>
        </p:nvSpPr>
        <p:spPr>
          <a:xfrm>
            <a:off x="5429256" y="5429264"/>
            <a:ext cx="214314" cy="285752"/>
          </a:xfrm>
          <a:prstGeom prst="mathMinu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357166"/>
            <a:ext cx="73482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Urči, jestli je správně namalováno přitahování nebo odpuzování nábojů,</a:t>
            </a:r>
          </a:p>
          <a:p>
            <a:r>
              <a:rPr lang="cs-CZ" dirty="0" smtClean="0"/>
              <a:t>     nesprávné šipky překresli : ŘEŠENÍ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5143504" y="2285992"/>
            <a:ext cx="64294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>
            <a:endCxn id="3" idx="0"/>
          </p:cNvCxnSpPr>
          <p:nvPr/>
        </p:nvCxnSpPr>
        <p:spPr>
          <a:xfrm rot="5400000">
            <a:off x="5339963" y="1267999"/>
            <a:ext cx="1143006" cy="8929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Plus 8"/>
          <p:cNvSpPr/>
          <p:nvPr/>
        </p:nvSpPr>
        <p:spPr>
          <a:xfrm>
            <a:off x="5357818" y="2500306"/>
            <a:ext cx="214314" cy="214314"/>
          </a:xfrm>
          <a:prstGeom prst="mathPlu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7072330" y="2285992"/>
            <a:ext cx="64294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ovací čára 21"/>
          <p:cNvCxnSpPr>
            <a:endCxn id="19" idx="0"/>
          </p:cNvCxnSpPr>
          <p:nvPr/>
        </p:nvCxnSpPr>
        <p:spPr>
          <a:xfrm rot="16200000" flipH="1">
            <a:off x="6304371" y="1196562"/>
            <a:ext cx="1143008" cy="10358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5786446" y="2857496"/>
            <a:ext cx="50006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rot="10800000">
            <a:off x="6572264" y="2857496"/>
            <a:ext cx="50006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Elipsa 27"/>
          <p:cNvSpPr/>
          <p:nvPr/>
        </p:nvSpPr>
        <p:spPr>
          <a:xfrm>
            <a:off x="1357290" y="2285992"/>
            <a:ext cx="64294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ovací čára 28"/>
          <p:cNvCxnSpPr>
            <a:endCxn id="28" idx="0"/>
          </p:cNvCxnSpPr>
          <p:nvPr/>
        </p:nvCxnSpPr>
        <p:spPr>
          <a:xfrm rot="5400000">
            <a:off x="1553749" y="1267999"/>
            <a:ext cx="1143006" cy="8929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Plus 29"/>
          <p:cNvSpPr/>
          <p:nvPr/>
        </p:nvSpPr>
        <p:spPr>
          <a:xfrm>
            <a:off x="1571604" y="2500306"/>
            <a:ext cx="214314" cy="214314"/>
          </a:xfrm>
          <a:prstGeom prst="mathPlu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3286116" y="2285992"/>
            <a:ext cx="64294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lus 31"/>
          <p:cNvSpPr/>
          <p:nvPr/>
        </p:nvSpPr>
        <p:spPr>
          <a:xfrm>
            <a:off x="3500430" y="2500306"/>
            <a:ext cx="214314" cy="214314"/>
          </a:xfrm>
          <a:prstGeom prst="mathPlu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cxnSp>
        <p:nvCxnSpPr>
          <p:cNvPr id="33" name="Přímá spojovací čára 32"/>
          <p:cNvCxnSpPr>
            <a:endCxn id="31" idx="0"/>
          </p:cNvCxnSpPr>
          <p:nvPr/>
        </p:nvCxnSpPr>
        <p:spPr>
          <a:xfrm rot="16200000" flipH="1">
            <a:off x="2518157" y="1196562"/>
            <a:ext cx="1143008" cy="10358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2000232" y="2857496"/>
            <a:ext cx="50006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rot="10800000">
            <a:off x="2786050" y="2857496"/>
            <a:ext cx="50006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Elipsa 35"/>
          <p:cNvSpPr/>
          <p:nvPr/>
        </p:nvSpPr>
        <p:spPr>
          <a:xfrm>
            <a:off x="1357290" y="5214950"/>
            <a:ext cx="64294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7" name="Přímá spojovací čára 36"/>
          <p:cNvCxnSpPr>
            <a:endCxn id="36" idx="0"/>
          </p:cNvCxnSpPr>
          <p:nvPr/>
        </p:nvCxnSpPr>
        <p:spPr>
          <a:xfrm rot="5400000">
            <a:off x="1553749" y="4196957"/>
            <a:ext cx="1143006" cy="8929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Elipsa 38"/>
          <p:cNvSpPr/>
          <p:nvPr/>
        </p:nvSpPr>
        <p:spPr>
          <a:xfrm>
            <a:off x="3286116" y="5214950"/>
            <a:ext cx="64294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1" name="Přímá spojovací čára 40"/>
          <p:cNvCxnSpPr>
            <a:endCxn id="39" idx="0"/>
          </p:cNvCxnSpPr>
          <p:nvPr/>
        </p:nvCxnSpPr>
        <p:spPr>
          <a:xfrm rot="16200000" flipH="1">
            <a:off x="2518157" y="4125520"/>
            <a:ext cx="1143008" cy="10358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rot="10800000">
            <a:off x="2000232" y="5786454"/>
            <a:ext cx="50006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>
            <a:off x="2786050" y="5786454"/>
            <a:ext cx="50006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Elipsa 43"/>
          <p:cNvSpPr/>
          <p:nvPr/>
        </p:nvSpPr>
        <p:spPr>
          <a:xfrm>
            <a:off x="5214942" y="5214950"/>
            <a:ext cx="64294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5" name="Přímá spojovací čára 44"/>
          <p:cNvCxnSpPr>
            <a:endCxn id="44" idx="0"/>
          </p:cNvCxnSpPr>
          <p:nvPr/>
        </p:nvCxnSpPr>
        <p:spPr>
          <a:xfrm rot="5400000">
            <a:off x="5411401" y="4196957"/>
            <a:ext cx="1143006" cy="8929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Elipsa 46"/>
          <p:cNvSpPr/>
          <p:nvPr/>
        </p:nvSpPr>
        <p:spPr>
          <a:xfrm>
            <a:off x="7143768" y="5214950"/>
            <a:ext cx="64294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lus 47"/>
          <p:cNvSpPr/>
          <p:nvPr/>
        </p:nvSpPr>
        <p:spPr>
          <a:xfrm>
            <a:off x="7358082" y="5429264"/>
            <a:ext cx="214314" cy="214314"/>
          </a:xfrm>
          <a:prstGeom prst="mathPl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9" name="Přímá spojovací čára 48"/>
          <p:cNvCxnSpPr>
            <a:endCxn id="47" idx="0"/>
          </p:cNvCxnSpPr>
          <p:nvPr/>
        </p:nvCxnSpPr>
        <p:spPr>
          <a:xfrm rot="16200000" flipH="1">
            <a:off x="6375809" y="4125520"/>
            <a:ext cx="1143008" cy="10358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flipH="1">
            <a:off x="5857884" y="5786454"/>
            <a:ext cx="50006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šipka 50"/>
          <p:cNvCxnSpPr/>
          <p:nvPr/>
        </p:nvCxnSpPr>
        <p:spPr>
          <a:xfrm rot="10800000">
            <a:off x="6643702" y="5786454"/>
            <a:ext cx="50006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Mínus 51"/>
          <p:cNvSpPr/>
          <p:nvPr/>
        </p:nvSpPr>
        <p:spPr>
          <a:xfrm>
            <a:off x="7286644" y="2428868"/>
            <a:ext cx="214314" cy="285752"/>
          </a:xfrm>
          <a:prstGeom prst="mathMinu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53" name="Mínus 52"/>
          <p:cNvSpPr/>
          <p:nvPr/>
        </p:nvSpPr>
        <p:spPr>
          <a:xfrm>
            <a:off x="1571604" y="5429264"/>
            <a:ext cx="214314" cy="285752"/>
          </a:xfrm>
          <a:prstGeom prst="mathMinu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Mínus 53"/>
          <p:cNvSpPr/>
          <p:nvPr/>
        </p:nvSpPr>
        <p:spPr>
          <a:xfrm>
            <a:off x="3500430" y="5429264"/>
            <a:ext cx="214314" cy="285752"/>
          </a:xfrm>
          <a:prstGeom prst="mathMinu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Mínus 54"/>
          <p:cNvSpPr/>
          <p:nvPr/>
        </p:nvSpPr>
        <p:spPr>
          <a:xfrm>
            <a:off x="5429256" y="5429264"/>
            <a:ext cx="214314" cy="285752"/>
          </a:xfrm>
          <a:prstGeom prst="mathMinu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ovací šipka 37"/>
          <p:cNvCxnSpPr/>
          <p:nvPr/>
        </p:nvCxnSpPr>
        <p:spPr>
          <a:xfrm>
            <a:off x="2786050" y="3143248"/>
            <a:ext cx="500066" cy="1588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rot="10800000">
            <a:off x="2000232" y="3143248"/>
            <a:ext cx="500066" cy="1588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>
            <a:off x="2786050" y="6143644"/>
            <a:ext cx="500066" cy="1588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šipka 55"/>
          <p:cNvCxnSpPr/>
          <p:nvPr/>
        </p:nvCxnSpPr>
        <p:spPr>
          <a:xfrm rot="10800000">
            <a:off x="2000232" y="6143644"/>
            <a:ext cx="500066" cy="1588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šipka 56"/>
          <p:cNvCxnSpPr/>
          <p:nvPr/>
        </p:nvCxnSpPr>
        <p:spPr>
          <a:xfrm>
            <a:off x="5857884" y="6072206"/>
            <a:ext cx="500066" cy="1588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 flipV="1">
            <a:off x="2143108" y="2714620"/>
            <a:ext cx="357190" cy="2857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 flipV="1">
            <a:off x="2857488" y="2714620"/>
            <a:ext cx="357190" cy="2857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 flipV="1">
            <a:off x="5929322" y="5643578"/>
            <a:ext cx="357190" cy="2857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428604"/>
            <a:ext cx="70009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Zakroužkuj, kde vzniká elektrická jiskra a kde ne: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28992" y="2857496"/>
            <a:ext cx="1905000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00" y="4714884"/>
            <a:ext cx="2736000" cy="10260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48" y="1357298"/>
            <a:ext cx="1714512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57950" y="1214422"/>
            <a:ext cx="1652572" cy="21572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428604"/>
            <a:ext cx="70009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Zakroužkuj, kde vzniká elektrická jiskra a kde ne: ŘEŠENÍ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28992" y="2857496"/>
            <a:ext cx="1905000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00" y="4714884"/>
            <a:ext cx="2736000" cy="10260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48" y="1357298"/>
            <a:ext cx="1714512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00826" y="1428736"/>
            <a:ext cx="1652572" cy="21572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Elipsa 6"/>
          <p:cNvSpPr/>
          <p:nvPr/>
        </p:nvSpPr>
        <p:spPr>
          <a:xfrm>
            <a:off x="285720" y="857232"/>
            <a:ext cx="2428892" cy="228601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5929322" y="1142984"/>
            <a:ext cx="2857520" cy="271464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err="1" smtClean="0"/>
              <a:t>Commons</a:t>
            </a:r>
            <a:r>
              <a:rPr lang="cs-CZ" sz="1400" dirty="0" smtClean="0"/>
              <a:t>. 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the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1.4.2006 [cit. 2011-10-24]. Dostupné z WWW: &lt;http://upload.wikimedia.org/wikipedia/commons/a/a2/Rotating_grinder.gif&gt;.</a:t>
            </a:r>
          </a:p>
          <a:p>
            <a:r>
              <a:rPr lang="cs-CZ" sz="1400" dirty="0" err="1" smtClean="0"/>
              <a:t>Commons</a:t>
            </a:r>
            <a:r>
              <a:rPr lang="cs-CZ" sz="1400" dirty="0" smtClean="0"/>
              <a:t>. 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the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7.1.2007 [cit. 2011-10-24]. Dostupné z WWW: &lt;http://upload.wikimedia.org/wikipedia/commons/1/17/GWS24230.jpg&gt;.</a:t>
            </a:r>
          </a:p>
          <a:p>
            <a:r>
              <a:rPr lang="cs-CZ" sz="1400" dirty="0" err="1" smtClean="0"/>
              <a:t>Commons</a:t>
            </a:r>
            <a:r>
              <a:rPr lang="cs-CZ" sz="1400" dirty="0" smtClean="0"/>
              <a:t>. 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the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20.12.2007 [cit. 2011-10-24]. Dostupné z WWW: &lt;http://upload.wikimedia.org/wikipedia/commons/d/de/Tram_Vario_LF_Brno.jpg&gt;.</a:t>
            </a:r>
          </a:p>
          <a:p>
            <a:r>
              <a:rPr lang="cs-CZ" sz="1400" dirty="0" err="1" smtClean="0"/>
              <a:t>Commons</a:t>
            </a:r>
            <a:r>
              <a:rPr lang="cs-CZ" sz="1400" dirty="0" smtClean="0"/>
              <a:t>. 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the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8.1.2009 [cit. 2011-10-24]. Dostupné z WWW: &lt;http://upload.wikimedia.org/wikipedia/commons/b/b1/Lightning_hits_tree.jpg&gt;.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162</TotalTime>
  <Words>250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riha</cp:lastModifiedBy>
  <cp:revision>26</cp:revision>
  <dcterms:modified xsi:type="dcterms:W3CDTF">2012-03-16T08:24:26Z</dcterms:modified>
</cp:coreProperties>
</file>