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9" r:id="rId4"/>
    <p:sldId id="262" r:id="rId5"/>
    <p:sldId id="263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VY_52_INOVACE_2/03_MĚŘENÍ_OBJEMU </a:t>
          </a:r>
          <a:r>
            <a:rPr lang="cs-CZ" dirty="0" smtClean="0"/>
            <a:t>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Jak měříme objem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7303BE-726F-45D4-A112-7D290F1E7D5C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EE46509-49AC-4A4C-97B0-7F63E8237636}" type="presOf" srcId="{FBBFC3EA-9D9D-4F3A-BEA6-9C2C0E46BF20}" destId="{643EA938-EDE0-4533-ACCC-D2BD6F3A527C}" srcOrd="0" destOrd="0" presId="urn:microsoft.com/office/officeart/2005/8/layout/target3"/>
    <dgm:cxn modelId="{52FDD87F-EFF6-4E9F-A892-9E66B6918066}" type="presOf" srcId="{445C7998-7549-48B0-BD68-D4F0167F02E5}" destId="{4D19AB04-24FA-40C2-B203-52AE3D15E171}" srcOrd="1" destOrd="0" presId="urn:microsoft.com/office/officeart/2005/8/layout/target3"/>
    <dgm:cxn modelId="{DFEF191A-D1BF-4B8A-8E4A-4C66199F897A}" type="presOf" srcId="{019433A1-1324-4DE1-9E6F-32B851095F74}" destId="{E7297F21-D4FD-4A41-AE58-814D01A6B5E7}" srcOrd="1" destOrd="0" presId="urn:microsoft.com/office/officeart/2005/8/layout/target3"/>
    <dgm:cxn modelId="{C11F4BCD-B833-496D-B4C3-9EC6A76E15F7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B598A6F-FD2F-4F2F-9303-E0B496C88569}" type="presOf" srcId="{C73C7642-F245-4585-8F88-243F9FAEF6CA}" destId="{59F530CB-4999-43B3-A00D-6AB53886BD77}" srcOrd="1" destOrd="0" presId="urn:microsoft.com/office/officeart/2005/8/layout/target3"/>
    <dgm:cxn modelId="{32905462-0352-49E1-85E0-D0C0361B57AD}" type="presOf" srcId="{C73C7642-F245-4585-8F88-243F9FAEF6CA}" destId="{9A9B6F4F-B6FF-4F2D-B640-A8473E589523}" srcOrd="0" destOrd="0" presId="urn:microsoft.com/office/officeart/2005/8/layout/target3"/>
    <dgm:cxn modelId="{36FD66F7-C7A4-4EFD-A356-40BE08E600B0}" type="presOf" srcId="{FBBFC3EA-9D9D-4F3A-BEA6-9C2C0E46BF20}" destId="{832BF48F-0145-4429-9E02-8FCA946CCE9E}" srcOrd="1" destOrd="0" presId="urn:microsoft.com/office/officeart/2005/8/layout/target3"/>
    <dgm:cxn modelId="{F9A7E990-EBCC-46BB-A02D-8120AB200231}" type="presOf" srcId="{EBC41103-E2E5-4D48-9B4B-425520D3D098}" destId="{3BA01B75-849B-4716-8BCD-084A86FF328F}" srcOrd="0" destOrd="0" presId="urn:microsoft.com/office/officeart/2005/8/layout/target3"/>
    <dgm:cxn modelId="{F2A7FC80-78D2-4D06-8D49-DF8A2EAD383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107C418-7033-4126-9E71-7BC32ECADA87}" type="presOf" srcId="{019433A1-1324-4DE1-9E6F-32B851095F74}" destId="{A3817367-F2BC-482F-8832-FA00B51DCCF3}" srcOrd="0" destOrd="0" presId="urn:microsoft.com/office/officeart/2005/8/layout/target3"/>
    <dgm:cxn modelId="{058416E5-CE5E-45F0-9DF4-5CA8E4915C81}" type="presParOf" srcId="{71045F8C-00FA-488E-A7BD-E2E6753D979D}" destId="{3577EC6B-C980-4F34-8C69-4365E7B8FC8C}" srcOrd="0" destOrd="0" presId="urn:microsoft.com/office/officeart/2005/8/layout/target3"/>
    <dgm:cxn modelId="{FB1C4A32-70AA-47E9-AF87-338CBF386445}" type="presParOf" srcId="{71045F8C-00FA-488E-A7BD-E2E6753D979D}" destId="{6940EB87-DC1D-4BC3-9408-9AC2E1FFC039}" srcOrd="1" destOrd="0" presId="urn:microsoft.com/office/officeart/2005/8/layout/target3"/>
    <dgm:cxn modelId="{BFC5BC3D-AF4E-4E12-8873-938578E365BC}" type="presParOf" srcId="{71045F8C-00FA-488E-A7BD-E2E6753D979D}" destId="{BC35EE03-4121-4EF9-923D-7CB6D30D358D}" srcOrd="2" destOrd="0" presId="urn:microsoft.com/office/officeart/2005/8/layout/target3"/>
    <dgm:cxn modelId="{E623FF19-F4AA-489D-A98A-7366282CAF16}" type="presParOf" srcId="{71045F8C-00FA-488E-A7BD-E2E6753D979D}" destId="{C95EEA27-3CBF-4645-A92D-9D8AF5C1CBFC}" srcOrd="3" destOrd="0" presId="urn:microsoft.com/office/officeart/2005/8/layout/target3"/>
    <dgm:cxn modelId="{D63E184A-19E0-493C-9B20-34D89AAA322B}" type="presParOf" srcId="{71045F8C-00FA-488E-A7BD-E2E6753D979D}" destId="{851BB866-B6AE-4566-893F-4C635BA974FC}" srcOrd="4" destOrd="0" presId="urn:microsoft.com/office/officeart/2005/8/layout/target3"/>
    <dgm:cxn modelId="{787A9109-ED4F-41B7-AFE6-F8E5E2CEDDC8}" type="presParOf" srcId="{71045F8C-00FA-488E-A7BD-E2E6753D979D}" destId="{643EA938-EDE0-4533-ACCC-D2BD6F3A527C}" srcOrd="5" destOrd="0" presId="urn:microsoft.com/office/officeart/2005/8/layout/target3"/>
    <dgm:cxn modelId="{842C21B1-E0CD-4F6F-8316-10E2A843B81E}" type="presParOf" srcId="{71045F8C-00FA-488E-A7BD-E2E6753D979D}" destId="{92F31B18-D66D-4CC7-89B9-378928DE877D}" srcOrd="6" destOrd="0" presId="urn:microsoft.com/office/officeart/2005/8/layout/target3"/>
    <dgm:cxn modelId="{747C87C2-7FD0-4930-B9F5-E9671E534A0A}" type="presParOf" srcId="{71045F8C-00FA-488E-A7BD-E2E6753D979D}" destId="{902074E1-B931-4618-97F1-FADBE82E9C3C}" srcOrd="7" destOrd="0" presId="urn:microsoft.com/office/officeart/2005/8/layout/target3"/>
    <dgm:cxn modelId="{7DE825BB-AF29-4A44-A56A-7A9337A69DD1}" type="presParOf" srcId="{71045F8C-00FA-488E-A7BD-E2E6753D979D}" destId="{A3817367-F2BC-482F-8832-FA00B51DCCF3}" srcOrd="8" destOrd="0" presId="urn:microsoft.com/office/officeart/2005/8/layout/target3"/>
    <dgm:cxn modelId="{BB07D203-3F07-412F-B3D3-D9535EDB5E90}" type="presParOf" srcId="{71045F8C-00FA-488E-A7BD-E2E6753D979D}" destId="{2DD79E57-A63E-47D4-A1AB-6DF333476AD4}" srcOrd="9" destOrd="0" presId="urn:microsoft.com/office/officeart/2005/8/layout/target3"/>
    <dgm:cxn modelId="{7FAAA9C0-B237-4EBA-8AA9-E05D2DC91F87}" type="presParOf" srcId="{71045F8C-00FA-488E-A7BD-E2E6753D979D}" destId="{648967D3-ED80-4214-8D87-4E7012561E4A}" srcOrd="10" destOrd="0" presId="urn:microsoft.com/office/officeart/2005/8/layout/target3"/>
    <dgm:cxn modelId="{94AE7B0C-C1B6-450E-85CD-1B1C8D129854}" type="presParOf" srcId="{71045F8C-00FA-488E-A7BD-E2E6753D979D}" destId="{9A9B6F4F-B6FF-4F2D-B640-A8473E589523}" srcOrd="11" destOrd="0" presId="urn:microsoft.com/office/officeart/2005/8/layout/target3"/>
    <dgm:cxn modelId="{F1377781-570F-41A6-B5D4-1833B0712803}" type="presParOf" srcId="{71045F8C-00FA-488E-A7BD-E2E6753D979D}" destId="{13BD0FAF-9F2C-4708-9E63-A8E8E5252943}" srcOrd="12" destOrd="0" presId="urn:microsoft.com/office/officeart/2005/8/layout/target3"/>
    <dgm:cxn modelId="{81C5F6D1-F7C2-40A0-90A2-9CC2066C5360}" type="presParOf" srcId="{71045F8C-00FA-488E-A7BD-E2E6753D979D}" destId="{6821E7C9-5E4B-45FA-8F82-01E6F26FAA25}" srcOrd="13" destOrd="0" presId="urn:microsoft.com/office/officeart/2005/8/layout/target3"/>
    <dgm:cxn modelId="{C1E09564-D0CF-4A95-AAAB-D883FB55748E}" type="presParOf" srcId="{71045F8C-00FA-488E-A7BD-E2E6753D979D}" destId="{3BA01B75-849B-4716-8BCD-084A86FF328F}" srcOrd="14" destOrd="0" presId="urn:microsoft.com/office/officeart/2005/8/layout/target3"/>
    <dgm:cxn modelId="{90ECFF81-307D-414C-9A84-9E08775B95DC}" type="presParOf" srcId="{71045F8C-00FA-488E-A7BD-E2E6753D979D}" destId="{4D19AB04-24FA-40C2-B203-52AE3D15E171}" srcOrd="15" destOrd="0" presId="urn:microsoft.com/office/officeart/2005/8/layout/target3"/>
    <dgm:cxn modelId="{E7C1E129-BE1F-42E3-9EC8-5879AFB85854}" type="presParOf" srcId="{71045F8C-00FA-488E-A7BD-E2E6753D979D}" destId="{832BF48F-0145-4429-9E02-8FCA946CCE9E}" srcOrd="16" destOrd="0" presId="urn:microsoft.com/office/officeart/2005/8/layout/target3"/>
    <dgm:cxn modelId="{A6AD3000-4437-4012-8CE2-A98BA26ED607}" type="presParOf" srcId="{71045F8C-00FA-488E-A7BD-E2E6753D979D}" destId="{E7297F21-D4FD-4A41-AE58-814D01A6B5E7}" srcOrd="17" destOrd="0" presId="urn:microsoft.com/office/officeart/2005/8/layout/target3"/>
    <dgm:cxn modelId="{44D8F6A3-5EAC-4EE5-9E1A-AE5FB2E0F133}" type="presParOf" srcId="{71045F8C-00FA-488E-A7BD-E2E6753D979D}" destId="{59F530CB-4999-43B3-A00D-6AB53886BD77}" srcOrd="18" destOrd="0" presId="urn:microsoft.com/office/officeart/2005/8/layout/target3"/>
    <dgm:cxn modelId="{39AE6B27-09EC-4303-961E-27290ACEB9D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  </a:t>
          </a:r>
          <a:r>
            <a:rPr lang="cs-CZ" sz="1900" kern="1200" dirty="0" smtClean="0"/>
            <a:t>MŠ a ZŠ, Veselí nad Moravou, Kollárova 1045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Jiří Říha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</a:t>
          </a:r>
          <a:r>
            <a:rPr lang="cs-CZ" sz="1900" kern="1200"/>
            <a:t>: </a:t>
          </a:r>
          <a:r>
            <a:rPr lang="cs-CZ" sz="1900" kern="1200" smtClean="0"/>
            <a:t>VY_52_INOVACE_2/03_MĚŘENÍ_OBJEMU </a:t>
          </a:r>
          <a:r>
            <a:rPr lang="cs-CZ" sz="1900" kern="1200" dirty="0" smtClean="0"/>
            <a:t>2</a:t>
          </a:r>
          <a:endParaRPr lang="cs-CZ" sz="19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Jak měříme objem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C849B1-567A-4C40-9524-6BA1FA4AF14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60F329-0395-4C4D-961F-3A80266D7C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080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Jednotky objemu žáci nejprve zapíší pod obrázky, učitel zhodnotí nejdříve ústně a pak klikne na další snímek se správnými odpověďmi. Žáci porovnají zpaměti správnost.</a:t>
            </a:r>
          </a:p>
          <a:p>
            <a:r>
              <a:rPr lang="cs-CZ" sz="3000" dirty="0" smtClean="0"/>
              <a:t>Na dalším snímku žáci nejdříve zapíší správné odpovědi do tabulek a pak kliknutím najede správná odpověď k tabulce.</a:t>
            </a:r>
          </a:p>
          <a:p>
            <a:r>
              <a:rPr lang="cs-CZ" sz="3000" dirty="0" smtClean="0"/>
              <a:t>Žáci nejdříve přečetli úvodní stránku. Na další se střídali v zapisování správných údajů pod obrázky. Následně porovnali své zápisy se správnými odpověďmi. Na dalším snímku postupně žák napsal jednu odpověď do tabulky a učitel kliknutím porovnal správnost. Žákům se práce u tabule dařila a aktivně se zapojovali do práce.</a:t>
            </a:r>
          </a:p>
          <a:p>
            <a:endParaRPr lang="cs-CZ" sz="3000" dirty="0" smtClean="0"/>
          </a:p>
          <a:p>
            <a:r>
              <a:rPr lang="cs-CZ" sz="3000" dirty="0" smtClean="0"/>
              <a:t>Vytvořeno: říjen </a:t>
            </a:r>
            <a:r>
              <a:rPr lang="cs-CZ" sz="3000" dirty="0" smtClean="0"/>
              <a:t>2011</a:t>
            </a:r>
          </a:p>
          <a:p>
            <a:r>
              <a:rPr lang="cs-CZ" sz="3000" smtClean="0"/>
              <a:t>Ověřeno:</a:t>
            </a:r>
            <a:endParaRPr lang="cs-CZ" sz="3000" dirty="0" smtClean="0"/>
          </a:p>
          <a:p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JAK MĚŘÍME objem?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Nyní už známe některé jednotky objemu.</a:t>
            </a:r>
          </a:p>
          <a:p>
            <a:r>
              <a:rPr lang="cs-CZ" dirty="0" smtClean="0"/>
              <a:t>Naučíme se i jiné jednotky objemu.</a:t>
            </a:r>
          </a:p>
          <a:p>
            <a:r>
              <a:rPr lang="cs-CZ" dirty="0" smtClean="0"/>
              <a:t>Získáme znalosti a praktické dovednosti s různými typy odměrek.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3240" y="642918"/>
            <a:ext cx="2575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JINÉ JEDNOTKY OBJEMU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285860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jednotka objemu je – METR KRYCHLOVÝ.            Značí se 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1714488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DECIMETR KRYCHLOVÝ.           Značí se dm</a:t>
            </a:r>
            <a:r>
              <a:rPr lang="cs-CZ" baseline="30000" dirty="0" smtClean="0"/>
              <a:t>3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2143116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CENTIMETR KRYCHLOVÝ.        Značí se cm</a:t>
            </a:r>
            <a:r>
              <a:rPr lang="cs-CZ" baseline="30000" dirty="0" smtClean="0"/>
              <a:t>3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3786182" y="5000636"/>
            <a:ext cx="285752" cy="2857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1928794" y="4429132"/>
            <a:ext cx="928694" cy="8572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5286380" y="3357562"/>
            <a:ext cx="2071702" cy="192882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10"/>
          <p:cNvSpPr txBox="1"/>
          <p:nvPr/>
        </p:nvSpPr>
        <p:spPr>
          <a:xfrm>
            <a:off x="714348" y="3000372"/>
            <a:ext cx="4143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Nyní se zobrazí obrázky, pod každý napište přibližnou jednotku objemu: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928794" y="5929330"/>
            <a:ext cx="85725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500430" y="5929330"/>
            <a:ext cx="85725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643570" y="5929330"/>
            <a:ext cx="85725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0"/>
                            </p:stCondLst>
                            <p:childTnLst>
                              <p:par>
                                <p:cTn id="11" presetID="7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 animBg="1"/>
      <p:bldP spid="13" grpId="1" animBg="1"/>
      <p:bldP spid="14" grpId="1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3240" y="642918"/>
            <a:ext cx="2575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JINÉ JEDNOTKY OBJEMU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285860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jednotka objemu je – METR KRYCHLOVÝ.            Značí se 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1714488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DECIMETR KRYCHLOVÝ.           Značí se dm</a:t>
            </a:r>
            <a:r>
              <a:rPr lang="cs-CZ" baseline="30000" dirty="0" smtClean="0"/>
              <a:t>3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2143116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jednotka objemu je – CENTIMETR KRYCHLOVÝ.        Značí se cm</a:t>
            </a:r>
            <a:r>
              <a:rPr lang="cs-CZ" baseline="30000" dirty="0" smtClean="0"/>
              <a:t>3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3786182" y="5000636"/>
            <a:ext cx="285752" cy="2857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1928794" y="4429132"/>
            <a:ext cx="928694" cy="85725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5286380" y="3357562"/>
            <a:ext cx="2071702" cy="192882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10"/>
          <p:cNvSpPr txBox="1"/>
          <p:nvPr/>
        </p:nvSpPr>
        <p:spPr>
          <a:xfrm>
            <a:off x="714348" y="3000372"/>
            <a:ext cx="4143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Nyní se zobrazí obrázky, pod každý napište přibližnou jednotku objemu: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928794" y="5929330"/>
            <a:ext cx="85725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500430" y="5929330"/>
            <a:ext cx="85725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643570" y="5929330"/>
            <a:ext cx="85725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857884" y="550070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43306" y="550070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0232" y="550070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dm</a:t>
            </a:r>
            <a:r>
              <a:rPr lang="cs-CZ" baseline="30000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357166"/>
            <a:ext cx="6643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POROVNÁVÁNÍ MEZI OBĚMA TYPY JEDNOTEK OBJEMU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43834" y="328612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14298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litr   =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00232" y="1142984"/>
            <a:ext cx="857256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28662" y="178592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mililitr   =   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000232" y="1785926"/>
            <a:ext cx="857256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643834" y="107154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cm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435769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hektolitr   =   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57422" y="4357694"/>
            <a:ext cx="857256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57422" y="5214950"/>
            <a:ext cx="857256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521495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decilitr   = 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43834" y="214311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 litrů</a:t>
            </a:r>
            <a:endParaRPr lang="cs-CZ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43834" y="4357694"/>
            <a:ext cx="1500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desetina litru</a:t>
            </a:r>
            <a:endParaRPr lang="cs-CZ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871 -0.01343 C -0.11145 -0.05139 -0.1342 -0.08935 -0.17916 -0.11505 C -0.22413 -0.14074 -0.31006 -0.13472 -0.35902 -0.16736 C -0.40798 -0.2 -0.44062 -0.25533 -0.47326 -0.31042 " pathEditMode="relative" rAng="0" ptsTypes="aaa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00" y="-1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96 0.03334 C -0.06649 0.06227 -0.11302 0.09121 -0.13785 0.14121 C -0.16267 0.19121 -0.12118 0.33472 -0.16892 0.33334 C -0.21666 0.33195 -0.37639 0.17107 -0.42482 0.13334 C -0.47326 0.0956 -0.46632 0.10093 -0.45937 0.10625 " pathEditMode="relative" rAng="0" ptsTypes="aaaaA">
                                      <p:cBhvr>
                                        <p:cTn id="1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0" y="1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479 0.01181 C -0.07257 -0.06088 -0.10018 -0.13333 -0.14236 -0.09606 C -0.18455 -0.05879 -0.28316 0.15139 -0.29827 0.23565 C -0.31337 0.31991 -0.2092 0.39352 -0.23281 0.4088 C -0.25643 0.42408 -0.40261 0.34259 -0.43993 0.32778 C -0.47726 0.31296 -0.46702 0.31644 -0.4566 0.31991 " pathEditMode="relative" rAng="0" ptsTypes="aaaaaA">
                                      <p:cBhvr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00" y="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53 -0.00139 C -0.12969 -0.0713 -0.18785 -0.14121 -0.2335 -0.10301 C -0.27916 -0.06482 -0.30798 0.19028 -0.34531 0.22731 C -0.38264 0.26435 -0.43871 0.13727 -0.45729 0.11921 " pathEditMode="relative" rAng="0" ptsTypes="aaaA">
                                      <p:cBhvr>
                                        <p:cTn id="1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0" y="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179</TotalTime>
  <Words>323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JAK MĚŘÍME objem?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riha</cp:lastModifiedBy>
  <cp:revision>27</cp:revision>
  <dcterms:modified xsi:type="dcterms:W3CDTF">2012-03-07T08:44:14Z</dcterms:modified>
</cp:coreProperties>
</file>