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0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VY_52_INOVACE_2/35_MĚŘENÍ_ČASU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Jak měříme čas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78E2A3-319B-4CEE-A920-8C1534FEFC11}" type="presOf" srcId="{445C7998-7549-48B0-BD68-D4F0167F02E5}" destId="{4D19AB04-24FA-40C2-B203-52AE3D15E171}" srcOrd="1" destOrd="0" presId="urn:microsoft.com/office/officeart/2005/8/layout/target3"/>
    <dgm:cxn modelId="{152D0A6D-8012-4654-869B-B23536B2E632}" type="presOf" srcId="{EBC41103-E2E5-4D48-9B4B-425520D3D098}" destId="{A27B6496-BF1B-4384-9217-9659064D5D6A}" srcOrd="1" destOrd="0" presId="urn:microsoft.com/office/officeart/2005/8/layout/target3"/>
    <dgm:cxn modelId="{C14C9F19-CC2E-47FE-B9A8-8A4F8C7F05C7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D901066D-01AD-4E1D-9749-0C5427E6D5EC}" type="presOf" srcId="{445C7998-7549-48B0-BD68-D4F0167F02E5}" destId="{BC35EE03-4121-4EF9-923D-7CB6D30D358D}" srcOrd="0" destOrd="0" presId="urn:microsoft.com/office/officeart/2005/8/layout/target3"/>
    <dgm:cxn modelId="{60B6D3DF-61B5-43B8-8692-0294F6C1C14C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68A1505-E62D-44D8-A9A7-66C02F35A79A}" type="presOf" srcId="{39F8B381-5807-488E-AC22-73DD4140ED4A}" destId="{71045F8C-00FA-488E-A7BD-E2E6753D979D}" srcOrd="0" destOrd="0" presId="urn:microsoft.com/office/officeart/2005/8/layout/target3"/>
    <dgm:cxn modelId="{4A33C18B-C39A-4258-B0C8-9EFB35AB41CF}" type="presOf" srcId="{C73C7642-F245-4585-8F88-243F9FAEF6CA}" destId="{9A9B6F4F-B6FF-4F2D-B640-A8473E589523}" srcOrd="0" destOrd="0" presId="urn:microsoft.com/office/officeart/2005/8/layout/target3"/>
    <dgm:cxn modelId="{5B6960EA-7A69-4F02-9351-4983FC73F604}" type="presOf" srcId="{019433A1-1324-4DE1-9E6F-32B851095F74}" destId="{E7297F21-D4FD-4A41-AE58-814D01A6B5E7}" srcOrd="1" destOrd="0" presId="urn:microsoft.com/office/officeart/2005/8/layout/target3"/>
    <dgm:cxn modelId="{14E42575-DA69-4F94-B261-EFE49777A8E1}" type="presOf" srcId="{FBBFC3EA-9D9D-4F3A-BEA6-9C2C0E46BF20}" destId="{643EA938-EDE0-4533-ACCC-D2BD6F3A527C}" srcOrd="0" destOrd="0" presId="urn:microsoft.com/office/officeart/2005/8/layout/target3"/>
    <dgm:cxn modelId="{70E9A3AA-9E31-43BA-83BC-62F82C3CFE51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EFCFAAD-EA0B-4713-9C54-3463DA633B21}" type="presOf" srcId="{EBC41103-E2E5-4D48-9B4B-425520D3D098}" destId="{3BA01B75-849B-4716-8BCD-084A86FF328F}" srcOrd="0" destOrd="0" presId="urn:microsoft.com/office/officeart/2005/8/layout/target3"/>
    <dgm:cxn modelId="{90B9DF3A-57BE-4CC8-B6C7-64283AACF81C}" type="presParOf" srcId="{71045F8C-00FA-488E-A7BD-E2E6753D979D}" destId="{3577EC6B-C980-4F34-8C69-4365E7B8FC8C}" srcOrd="0" destOrd="0" presId="urn:microsoft.com/office/officeart/2005/8/layout/target3"/>
    <dgm:cxn modelId="{FC236FFC-4BA3-4220-B23B-C859F3A11695}" type="presParOf" srcId="{71045F8C-00FA-488E-A7BD-E2E6753D979D}" destId="{6940EB87-DC1D-4BC3-9408-9AC2E1FFC039}" srcOrd="1" destOrd="0" presId="urn:microsoft.com/office/officeart/2005/8/layout/target3"/>
    <dgm:cxn modelId="{C33CC063-F4DC-4C54-9A64-5245A0952B47}" type="presParOf" srcId="{71045F8C-00FA-488E-A7BD-E2E6753D979D}" destId="{BC35EE03-4121-4EF9-923D-7CB6D30D358D}" srcOrd="2" destOrd="0" presId="urn:microsoft.com/office/officeart/2005/8/layout/target3"/>
    <dgm:cxn modelId="{4245E8B2-8017-4597-A3A0-429E6D76BBC7}" type="presParOf" srcId="{71045F8C-00FA-488E-A7BD-E2E6753D979D}" destId="{C95EEA27-3CBF-4645-A92D-9D8AF5C1CBFC}" srcOrd="3" destOrd="0" presId="urn:microsoft.com/office/officeart/2005/8/layout/target3"/>
    <dgm:cxn modelId="{0A6CDACA-23C9-4AE8-9D75-C335E8BECEBA}" type="presParOf" srcId="{71045F8C-00FA-488E-A7BD-E2E6753D979D}" destId="{851BB866-B6AE-4566-893F-4C635BA974FC}" srcOrd="4" destOrd="0" presId="urn:microsoft.com/office/officeart/2005/8/layout/target3"/>
    <dgm:cxn modelId="{3509A429-1F24-48A1-BA9B-A1F1986D238A}" type="presParOf" srcId="{71045F8C-00FA-488E-A7BD-E2E6753D979D}" destId="{643EA938-EDE0-4533-ACCC-D2BD6F3A527C}" srcOrd="5" destOrd="0" presId="urn:microsoft.com/office/officeart/2005/8/layout/target3"/>
    <dgm:cxn modelId="{F3225DA3-59F0-4F96-BFA5-C537DAF734CC}" type="presParOf" srcId="{71045F8C-00FA-488E-A7BD-E2E6753D979D}" destId="{92F31B18-D66D-4CC7-89B9-378928DE877D}" srcOrd="6" destOrd="0" presId="urn:microsoft.com/office/officeart/2005/8/layout/target3"/>
    <dgm:cxn modelId="{58B1EADE-7791-40D2-A889-90A77B292039}" type="presParOf" srcId="{71045F8C-00FA-488E-A7BD-E2E6753D979D}" destId="{902074E1-B931-4618-97F1-FADBE82E9C3C}" srcOrd="7" destOrd="0" presId="urn:microsoft.com/office/officeart/2005/8/layout/target3"/>
    <dgm:cxn modelId="{8F31E56F-916E-4136-ABD7-B9451D132A6A}" type="presParOf" srcId="{71045F8C-00FA-488E-A7BD-E2E6753D979D}" destId="{A3817367-F2BC-482F-8832-FA00B51DCCF3}" srcOrd="8" destOrd="0" presId="urn:microsoft.com/office/officeart/2005/8/layout/target3"/>
    <dgm:cxn modelId="{9624F30F-25CB-4011-86D1-9454A6F47E4F}" type="presParOf" srcId="{71045F8C-00FA-488E-A7BD-E2E6753D979D}" destId="{2DD79E57-A63E-47D4-A1AB-6DF333476AD4}" srcOrd="9" destOrd="0" presId="urn:microsoft.com/office/officeart/2005/8/layout/target3"/>
    <dgm:cxn modelId="{D9DB1412-3056-4590-821C-EDA7F12212CE}" type="presParOf" srcId="{71045F8C-00FA-488E-A7BD-E2E6753D979D}" destId="{648967D3-ED80-4214-8D87-4E7012561E4A}" srcOrd="10" destOrd="0" presId="urn:microsoft.com/office/officeart/2005/8/layout/target3"/>
    <dgm:cxn modelId="{CCE0145E-B5E1-4B1F-BDFC-B956E41EB971}" type="presParOf" srcId="{71045F8C-00FA-488E-A7BD-E2E6753D979D}" destId="{9A9B6F4F-B6FF-4F2D-B640-A8473E589523}" srcOrd="11" destOrd="0" presId="urn:microsoft.com/office/officeart/2005/8/layout/target3"/>
    <dgm:cxn modelId="{B1D2AE34-59F2-4163-965E-3EA6796E2EE2}" type="presParOf" srcId="{71045F8C-00FA-488E-A7BD-E2E6753D979D}" destId="{13BD0FAF-9F2C-4708-9E63-A8E8E5252943}" srcOrd="12" destOrd="0" presId="urn:microsoft.com/office/officeart/2005/8/layout/target3"/>
    <dgm:cxn modelId="{90FD68D3-5A20-4580-80C4-2A62C0013BF5}" type="presParOf" srcId="{71045F8C-00FA-488E-A7BD-E2E6753D979D}" destId="{6821E7C9-5E4B-45FA-8F82-01E6F26FAA25}" srcOrd="13" destOrd="0" presId="urn:microsoft.com/office/officeart/2005/8/layout/target3"/>
    <dgm:cxn modelId="{45AB0EB6-A168-4A04-BD67-045CDF9CEC31}" type="presParOf" srcId="{71045F8C-00FA-488E-A7BD-E2E6753D979D}" destId="{3BA01B75-849B-4716-8BCD-084A86FF328F}" srcOrd="14" destOrd="0" presId="urn:microsoft.com/office/officeart/2005/8/layout/target3"/>
    <dgm:cxn modelId="{668FAA56-6200-4B19-BAD5-52C553AECFA5}" type="presParOf" srcId="{71045F8C-00FA-488E-A7BD-E2E6753D979D}" destId="{4D19AB04-24FA-40C2-B203-52AE3D15E171}" srcOrd="15" destOrd="0" presId="urn:microsoft.com/office/officeart/2005/8/layout/target3"/>
    <dgm:cxn modelId="{3A25E796-06D3-41C6-82C8-EB32486E47C0}" type="presParOf" srcId="{71045F8C-00FA-488E-A7BD-E2E6753D979D}" destId="{832BF48F-0145-4429-9E02-8FCA946CCE9E}" srcOrd="16" destOrd="0" presId="urn:microsoft.com/office/officeart/2005/8/layout/target3"/>
    <dgm:cxn modelId="{786A7DA0-718F-4BEB-8FDE-385528038672}" type="presParOf" srcId="{71045F8C-00FA-488E-A7BD-E2E6753D979D}" destId="{E7297F21-D4FD-4A41-AE58-814D01A6B5E7}" srcOrd="17" destOrd="0" presId="urn:microsoft.com/office/officeart/2005/8/layout/target3"/>
    <dgm:cxn modelId="{223BB397-D870-4747-9C7B-43294CF9257A}" type="presParOf" srcId="{71045F8C-00FA-488E-A7BD-E2E6753D979D}" destId="{59F530CB-4999-43B3-A00D-6AB53886BD77}" srcOrd="18" destOrd="0" presId="urn:microsoft.com/office/officeart/2005/8/layout/target3"/>
    <dgm:cxn modelId="{61BAD898-0A51-4198-A8EF-0B99C79318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VY_52_INOVACE_2/35_JAK_MĚŘÍME_ČAS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Jak měříme čas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8490264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Jednotky času žáci nejprve zapíší do tabulek, učitel klikne a zobrazí se věta o kontrole správnosti. Každým dalším kliknutím se k obrázkům přiřadí správný název. Žáci porovnají správnost. Na dalších stránkách hádají názvy, které se kliknutím zobrazí.</a:t>
            </a:r>
          </a:p>
          <a:p>
            <a:r>
              <a:rPr lang="cs-CZ" sz="3000" dirty="0" smtClean="0"/>
              <a:t>Žáci nejdříve přečetli úvodní stránku. Na další se střídali v zapisování správných údajů do tabulek. Zápis byl správný a pak jej zkontrolovali na další stránce. Názvy příkladů odhadli správně.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smtClean="0"/>
              <a:t>Ověřeno: 17.10.2012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428604"/>
            <a:ext cx="73581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Zopakujeme si jednotky času. Napiš do tabulek jednotky času </a:t>
            </a:r>
          </a:p>
          <a:p>
            <a:pPr algn="ctr"/>
            <a:r>
              <a:rPr lang="cs-CZ" dirty="0" smtClean="0"/>
              <a:t>od největší po nejmenší: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00100" y="1357298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00100" y="2065627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00" y="4143380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17335" y="4915938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81844" y="3429000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00100" y="6072206"/>
            <a:ext cx="4643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Lucida Handwriting" pitchFamily="66" charset="0"/>
              </a:rPr>
              <a:t>A nyní zkontrolujeme správnost:</a:t>
            </a:r>
            <a:endParaRPr lang="cs-CZ" dirty="0">
              <a:latin typeface="Lucida Handwriting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43306" y="1714488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>
                <a:solidFill>
                  <a:srgbClr val="FF0000"/>
                </a:solidFill>
                <a:latin typeface="Palace Script MT" pitchFamily="66" charset="0"/>
              </a:rPr>
              <a:t>mesíc</a:t>
            </a:r>
            <a:endParaRPr lang="cs-CZ" sz="4800" b="1" dirty="0">
              <a:solidFill>
                <a:srgbClr val="FF0000"/>
              </a:solidFill>
              <a:latin typeface="Palace Script MT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00430" y="1000108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rok</a:t>
            </a:r>
            <a:endParaRPr lang="cs-CZ" sz="4800" b="1" dirty="0">
              <a:solidFill>
                <a:srgbClr val="FF0000"/>
              </a:solidFill>
              <a:latin typeface="Palace Script MT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28992" y="3107529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4800" b="1" dirty="0" smtClean="0">
                <a:latin typeface="Palace Script MT" pitchFamily="66" charset="0"/>
              </a:rPr>
              <a:t> </a:t>
            </a:r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den</a:t>
            </a:r>
            <a:endParaRPr lang="cs-CZ" sz="4800" b="1" dirty="0">
              <a:solidFill>
                <a:srgbClr val="FF0000"/>
              </a:solidFill>
              <a:latin typeface="Palace Script MT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59258" y="4617187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atin typeface="Palace Script MT" pitchFamily="66" charset="0"/>
              </a:rPr>
              <a:t>   </a:t>
            </a:r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minuta</a:t>
            </a:r>
            <a:endParaRPr lang="cs-CZ" sz="4800" b="1" dirty="0">
              <a:solidFill>
                <a:srgbClr val="FF0000"/>
              </a:solidFill>
              <a:latin typeface="Palace Script MT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00430" y="3786190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hodina</a:t>
            </a:r>
            <a:endParaRPr lang="cs-CZ" dirty="0"/>
          </a:p>
        </p:txBody>
      </p:sp>
      <p:sp>
        <p:nvSpPr>
          <p:cNvPr id="15" name="Volný tvar 14"/>
          <p:cNvSpPr/>
          <p:nvPr/>
        </p:nvSpPr>
        <p:spPr>
          <a:xfrm>
            <a:off x="4133272" y="2059418"/>
            <a:ext cx="92363" cy="83127"/>
          </a:xfrm>
          <a:custGeom>
            <a:avLst/>
            <a:gdLst>
              <a:gd name="connsiteX0" fmla="*/ 0 w 92363"/>
              <a:gd name="connsiteY0" fmla="*/ 0 h 83127"/>
              <a:gd name="connsiteX1" fmla="*/ 18472 w 92363"/>
              <a:gd name="connsiteY1" fmla="*/ 55418 h 83127"/>
              <a:gd name="connsiteX2" fmla="*/ 27709 w 92363"/>
              <a:gd name="connsiteY2" fmla="*/ 83127 h 83127"/>
              <a:gd name="connsiteX3" fmla="*/ 55418 w 92363"/>
              <a:gd name="connsiteY3" fmla="*/ 64654 h 83127"/>
              <a:gd name="connsiteX4" fmla="*/ 83127 w 92363"/>
              <a:gd name="connsiteY4" fmla="*/ 36945 h 83127"/>
              <a:gd name="connsiteX5" fmla="*/ 92363 w 92363"/>
              <a:gd name="connsiteY5" fmla="*/ 27709 h 83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2363" h="83127">
                <a:moveTo>
                  <a:pt x="0" y="0"/>
                </a:moveTo>
                <a:lnTo>
                  <a:pt x="18472" y="55418"/>
                </a:lnTo>
                <a:lnTo>
                  <a:pt x="27709" y="83127"/>
                </a:lnTo>
                <a:cubicBezTo>
                  <a:pt x="36945" y="76969"/>
                  <a:pt x="46890" y="71761"/>
                  <a:pt x="55418" y="64654"/>
                </a:cubicBezTo>
                <a:cubicBezTo>
                  <a:pt x="65453" y="56292"/>
                  <a:pt x="73891" y="46181"/>
                  <a:pt x="83127" y="36945"/>
                </a:cubicBezTo>
                <a:lnTo>
                  <a:pt x="92363" y="27709"/>
                </a:ln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00100" y="5536089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00100" y="2750339"/>
            <a:ext cx="2000264" cy="35719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3428992" y="5321303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4800" b="1" dirty="0" smtClean="0">
                <a:latin typeface="Palace Script MT" pitchFamily="66" charset="0"/>
              </a:rPr>
              <a:t> </a:t>
            </a:r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sekunda</a:t>
            </a:r>
            <a:endParaRPr lang="cs-CZ" sz="4800" b="1" dirty="0">
              <a:solidFill>
                <a:srgbClr val="FF0000"/>
              </a:solidFill>
              <a:latin typeface="Palace Script MT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28992" y="2422817"/>
            <a:ext cx="19288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4800" b="1" dirty="0" smtClean="0">
                <a:latin typeface="Palace Script MT" pitchFamily="66" charset="0"/>
              </a:rPr>
              <a:t> </a:t>
            </a:r>
            <a:r>
              <a:rPr lang="cs-CZ" sz="4800" b="1" dirty="0" smtClean="0">
                <a:solidFill>
                  <a:srgbClr val="FF0000"/>
                </a:solidFill>
                <a:latin typeface="Palace Script MT" pitchFamily="66" charset="0"/>
              </a:rPr>
              <a:t>týden</a:t>
            </a:r>
            <a:endParaRPr lang="cs-CZ" sz="4800" b="1" dirty="0">
              <a:solidFill>
                <a:srgbClr val="FF0000"/>
              </a:solidFill>
              <a:latin typeface="Palace Script MT" pitchFamily="66" charset="0"/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0" grpId="1" build="allAtOnce"/>
      <p:bldP spid="11" grpId="0" build="p"/>
      <p:bldP spid="12" grpId="0" build="p"/>
      <p:bldP spid="13" grpId="0" build="p"/>
      <p:bldP spid="14" grpId="0" build="p"/>
      <p:bldP spid="15" grpId="0" animBg="1"/>
      <p:bldP spid="18" grpId="0" build="p"/>
      <p:bldP spid="1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měříme čas? Příklady: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959183"/>
            <a:ext cx="3535469" cy="26516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100" y="3214686"/>
            <a:ext cx="3079419" cy="2309564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500166" y="1857364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Nástěnné hodiny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07725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příklady: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4414" y="2357430"/>
            <a:ext cx="2959405" cy="221955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3504" y="4071942"/>
            <a:ext cx="2575363" cy="193152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43438" y="2428868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stopky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86050" y="5357826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Náramkové hodinky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příklady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852936"/>
            <a:ext cx="3187700" cy="29845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988840"/>
            <a:ext cx="3786824" cy="277830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788024" y="1988840"/>
            <a:ext cx="1651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luneční hodiny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5445224"/>
            <a:ext cx="1600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ostelní hodiny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44491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Foto – archiv autora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203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Snímek 3</vt:lpstr>
      <vt:lpstr>Jak měříme čas? Příklady:</vt:lpstr>
      <vt:lpstr>Další příklady:</vt:lpstr>
      <vt:lpstr>Další příklady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11</cp:revision>
  <dcterms:modified xsi:type="dcterms:W3CDTF">2012-12-18T18:31:53Z</dcterms:modified>
</cp:coreProperties>
</file>