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4" r:id="rId5"/>
    <p:sldId id="262" r:id="rId6"/>
    <p:sldId id="265" r:id="rId7"/>
    <p:sldId id="263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VY_52_INOVACE_2/01_NAPĚTÍ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Zdroje elektrického napětí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VY_52_INOVACE_2/01_NAPĚTÍ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Zdroje elektrického napětí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lkali_battery_5.jpg" TargetMode="External"/><Relationship Id="rId3" Type="http://schemas.openxmlformats.org/officeDocument/2006/relationships/hyperlink" Target="http://commons.wikimedia.org/wiki/File:CR_2016.jpg" TargetMode="External"/><Relationship Id="rId7" Type="http://schemas.openxmlformats.org/officeDocument/2006/relationships/hyperlink" Target="http://commons.wikimedia.org/wiki/File:BatteriesDuracellAA_AAA.pn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i_ion_laptop_battery.jpg" TargetMode="External"/><Relationship Id="rId5" Type="http://schemas.openxmlformats.org/officeDocument/2006/relationships/hyperlink" Target="http://commons.wikimedia.org/wiki/File:Bateria3R12.jpg" TargetMode="External"/><Relationship Id="rId4" Type="http://schemas.openxmlformats.org/officeDocument/2006/relationships/hyperlink" Target="http://commons.wikimedia.org/wiki/File:Akumulator.jpg" TargetMode="External"/><Relationship Id="rId9" Type="http://schemas.openxmlformats.org/officeDocument/2006/relationships/hyperlink" Target="http://commons.wikimedia.org/wiki/File:Nokia_BL-5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dopisují správný údaj do tabulek, kliknutím na další stránku zkontrolují správnost.</a:t>
            </a:r>
          </a:p>
          <a:p>
            <a:r>
              <a:rPr lang="cs-CZ" sz="3000" dirty="0" smtClean="0"/>
              <a:t>Žáci většinou správně odhadli </a:t>
            </a:r>
            <a:r>
              <a:rPr lang="cs-CZ" sz="3000" smtClean="0"/>
              <a:t>a zapsali velikost </a:t>
            </a:r>
            <a:r>
              <a:rPr lang="cs-CZ" sz="3000" dirty="0" smtClean="0"/>
              <a:t>napětí.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Ověřeno: 23.10.2012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Zdroje elektrického napětí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054617"/>
          </a:xfrm>
        </p:spPr>
        <p:txBody>
          <a:bodyPr/>
          <a:lstStyle/>
          <a:p>
            <a:pPr lvl="0"/>
            <a:r>
              <a:rPr lang="cs-CZ" sz="2000" dirty="0" smtClean="0"/>
              <a:t>Na obrázcích jsou zobrazeny různé typy zdrojů elektrického napětí – galvanické články a akumulátory aj. Do rámečku napiš napětí.</a:t>
            </a:r>
            <a:endParaRPr lang="cs-CZ" dirty="0"/>
          </a:p>
        </p:txBody>
      </p:sp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5286380" y="3071810"/>
            <a:ext cx="1408112" cy="2109787"/>
            <a:chOff x="5081" y="807"/>
            <a:chExt cx="1610" cy="2411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81" y="807"/>
              <a:ext cx="1610" cy="1939"/>
            </a:xfrm>
            <a:prstGeom prst="rect">
              <a:avLst/>
            </a:prstGeom>
            <a:noFill/>
          </p:spPr>
        </p:pic>
        <p:sp>
          <p:nvSpPr>
            <p:cNvPr id="1028" name="Rectangle 4"/>
            <p:cNvSpPr>
              <a:spLocks noChangeArrowheads="1"/>
            </p:cNvSpPr>
            <p:nvPr/>
          </p:nvSpPr>
          <p:spPr bwMode="auto">
            <a:xfrm>
              <a:off x="5242" y="2848"/>
              <a:ext cx="1289" cy="37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cs-CZ" dirty="0"/>
            </a:p>
          </p:txBody>
        </p:sp>
      </p:grpSp>
      <p:sp>
        <p:nvSpPr>
          <p:cNvPr id="1029" name="Text Box 5"/>
          <p:cNvSpPr txBox="1">
            <a:spLocks noChangeArrowheads="1"/>
          </p:cNvSpPr>
          <p:nvPr/>
        </p:nvSpPr>
        <p:spPr bwMode="auto">
          <a:xfrm>
            <a:off x="5429256" y="2857496"/>
            <a:ext cx="114300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plochá baterie</a:t>
            </a:r>
          </a:p>
        </p:txBody>
      </p:sp>
      <p:grpSp>
        <p:nvGrpSpPr>
          <p:cNvPr id="1036" name="Group 12"/>
          <p:cNvGrpSpPr>
            <a:grpSpLocks/>
          </p:cNvGrpSpPr>
          <p:nvPr/>
        </p:nvGrpSpPr>
        <p:grpSpPr bwMode="auto">
          <a:xfrm>
            <a:off x="1214414" y="2928934"/>
            <a:ext cx="3279775" cy="2295525"/>
            <a:chOff x="1448" y="6525"/>
            <a:chExt cx="5166" cy="3615"/>
          </a:xfrm>
        </p:grpSpPr>
        <p:grpSp>
          <p:nvGrpSpPr>
            <p:cNvPr id="1037" name="Group 13"/>
            <p:cNvGrpSpPr>
              <a:grpSpLocks/>
            </p:cNvGrpSpPr>
            <p:nvPr/>
          </p:nvGrpSpPr>
          <p:grpSpPr bwMode="auto">
            <a:xfrm>
              <a:off x="1489" y="6525"/>
              <a:ext cx="5125" cy="3615"/>
              <a:chOff x="1489" y="6525"/>
              <a:chExt cx="5125" cy="3615"/>
            </a:xfrm>
          </p:grpSpPr>
          <p:pic>
            <p:nvPicPr>
              <p:cNvPr id="1038" name="Picture 1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854" y="6525"/>
                <a:ext cx="3760" cy="3615"/>
              </a:xfrm>
              <a:prstGeom prst="rect">
                <a:avLst/>
              </a:prstGeom>
              <a:noFill/>
            </p:spPr>
          </p:pic>
          <p:sp>
            <p:nvSpPr>
              <p:cNvPr id="1039" name="Rectangle 15"/>
              <p:cNvSpPr>
                <a:spLocks noChangeArrowheads="1"/>
              </p:cNvSpPr>
              <p:nvPr/>
            </p:nvSpPr>
            <p:spPr bwMode="auto">
              <a:xfrm>
                <a:off x="1489" y="9210"/>
                <a:ext cx="1777" cy="510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1040" name="Text Box 16"/>
            <p:cNvSpPr txBox="1">
              <a:spLocks noChangeArrowheads="1"/>
            </p:cNvSpPr>
            <p:nvPr/>
          </p:nvSpPr>
          <p:spPr bwMode="auto">
            <a:xfrm>
              <a:off x="1448" y="7860"/>
              <a:ext cx="1818" cy="10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0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rPr>
                <a:t>olověný akumulátor do automobilu 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Zdroje elektrického napětí</a:t>
            </a:r>
            <a:br>
              <a:rPr lang="cs-CZ" sz="1800" b="1" dirty="0" smtClean="0"/>
            </a:br>
            <a:r>
              <a:rPr lang="cs-CZ" sz="1800" b="1" dirty="0" smtClean="0"/>
              <a:t>správné odpovědi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054617"/>
          </a:xfrm>
        </p:spPr>
        <p:txBody>
          <a:bodyPr/>
          <a:lstStyle/>
          <a:p>
            <a:pPr lvl="0"/>
            <a:endParaRPr lang="cs-CZ" dirty="0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5286380" y="3071810"/>
            <a:ext cx="1408112" cy="2109787"/>
            <a:chOff x="5081" y="807"/>
            <a:chExt cx="1610" cy="2411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81" y="807"/>
              <a:ext cx="1610" cy="1939"/>
            </a:xfrm>
            <a:prstGeom prst="rect">
              <a:avLst/>
            </a:prstGeom>
            <a:noFill/>
          </p:spPr>
        </p:pic>
        <p:sp>
          <p:nvSpPr>
            <p:cNvPr id="1028" name="Rectangle 4"/>
            <p:cNvSpPr>
              <a:spLocks noChangeArrowheads="1"/>
            </p:cNvSpPr>
            <p:nvPr/>
          </p:nvSpPr>
          <p:spPr bwMode="auto">
            <a:xfrm>
              <a:off x="5242" y="2848"/>
              <a:ext cx="1289" cy="37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dirty="0" smtClean="0"/>
                <a:t>4,5 V</a:t>
              </a:r>
              <a:endParaRPr lang="cs-CZ" dirty="0"/>
            </a:p>
          </p:txBody>
        </p:sp>
      </p:grpSp>
      <p:sp>
        <p:nvSpPr>
          <p:cNvPr id="1029" name="Text Box 5"/>
          <p:cNvSpPr txBox="1">
            <a:spLocks noChangeArrowheads="1"/>
          </p:cNvSpPr>
          <p:nvPr/>
        </p:nvSpPr>
        <p:spPr bwMode="auto">
          <a:xfrm>
            <a:off x="5429256" y="2857496"/>
            <a:ext cx="114300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plochá baterie</a:t>
            </a:r>
          </a:p>
        </p:txBody>
      </p:sp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214414" y="2928934"/>
            <a:ext cx="3279775" cy="2295525"/>
            <a:chOff x="1448" y="6525"/>
            <a:chExt cx="5166" cy="3615"/>
          </a:xfrm>
        </p:grpSpPr>
        <p:grpSp>
          <p:nvGrpSpPr>
            <p:cNvPr id="6" name="Group 13"/>
            <p:cNvGrpSpPr>
              <a:grpSpLocks/>
            </p:cNvGrpSpPr>
            <p:nvPr/>
          </p:nvGrpSpPr>
          <p:grpSpPr bwMode="auto">
            <a:xfrm>
              <a:off x="1489" y="6525"/>
              <a:ext cx="5125" cy="3615"/>
              <a:chOff x="1489" y="6525"/>
              <a:chExt cx="5125" cy="3615"/>
            </a:xfrm>
          </p:grpSpPr>
          <p:pic>
            <p:nvPicPr>
              <p:cNvPr id="1038" name="Picture 14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854" y="6525"/>
                <a:ext cx="3760" cy="3615"/>
              </a:xfrm>
              <a:prstGeom prst="rect">
                <a:avLst/>
              </a:prstGeom>
              <a:noFill/>
            </p:spPr>
          </p:pic>
          <p:sp>
            <p:nvSpPr>
              <p:cNvPr id="1039" name="Rectangle 15"/>
              <p:cNvSpPr>
                <a:spLocks noChangeArrowheads="1"/>
              </p:cNvSpPr>
              <p:nvPr/>
            </p:nvSpPr>
            <p:spPr bwMode="auto">
              <a:xfrm>
                <a:off x="1489" y="9210"/>
                <a:ext cx="1777" cy="510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r>
                  <a:rPr lang="cs-CZ" dirty="0" smtClean="0"/>
                  <a:t>12 V</a:t>
                </a:r>
                <a:endParaRPr lang="cs-CZ" dirty="0"/>
              </a:p>
            </p:txBody>
          </p:sp>
        </p:grpSp>
        <p:sp>
          <p:nvSpPr>
            <p:cNvPr id="1040" name="Text Box 16"/>
            <p:cNvSpPr txBox="1">
              <a:spLocks noChangeArrowheads="1"/>
            </p:cNvSpPr>
            <p:nvPr/>
          </p:nvSpPr>
          <p:spPr bwMode="auto">
            <a:xfrm>
              <a:off x="1448" y="7860"/>
              <a:ext cx="1818" cy="10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0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rPr>
                <a:t>olověný akumulátor do automobilu 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5857884" y="2071678"/>
            <a:ext cx="1571636" cy="2857520"/>
            <a:chOff x="7080" y="720"/>
            <a:chExt cx="1295" cy="2433"/>
          </a:xfrm>
        </p:grpSpPr>
        <p:pic>
          <p:nvPicPr>
            <p:cNvPr id="3" name="Picture 1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80" y="720"/>
              <a:ext cx="1295" cy="2063"/>
            </a:xfrm>
            <a:prstGeom prst="rect">
              <a:avLst/>
            </a:prstGeom>
            <a:noFill/>
          </p:spPr>
        </p:pic>
        <p:sp>
          <p:nvSpPr>
            <p:cNvPr id="4" name="Rectangle 11"/>
            <p:cNvSpPr>
              <a:spLocks noChangeArrowheads="1"/>
            </p:cNvSpPr>
            <p:nvPr/>
          </p:nvSpPr>
          <p:spPr bwMode="auto">
            <a:xfrm>
              <a:off x="7083" y="2783"/>
              <a:ext cx="1290" cy="37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5" name="Text Box 27"/>
          <p:cNvSpPr txBox="1">
            <a:spLocks noChangeArrowheads="1"/>
          </p:cNvSpPr>
          <p:nvPr/>
        </p:nvSpPr>
        <p:spPr bwMode="auto">
          <a:xfrm>
            <a:off x="6948488" y="1844675"/>
            <a:ext cx="11541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000" b="1" dirty="0" smtClean="0">
                <a:latin typeface="Arial" pitchFamily="34" charset="0"/>
              </a:rPr>
              <a:t>b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aterie¨do rádia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pSp>
        <p:nvGrpSpPr>
          <p:cNvPr id="6" name="Group 17"/>
          <p:cNvGrpSpPr>
            <a:grpSpLocks/>
          </p:cNvGrpSpPr>
          <p:nvPr/>
        </p:nvGrpSpPr>
        <p:grpSpPr bwMode="auto">
          <a:xfrm>
            <a:off x="1571604" y="1785926"/>
            <a:ext cx="2571768" cy="3214710"/>
            <a:chOff x="7163" y="6750"/>
            <a:chExt cx="2583" cy="3310"/>
          </a:xfrm>
        </p:grpSpPr>
        <p:grpSp>
          <p:nvGrpSpPr>
            <p:cNvPr id="7" name="Group 18"/>
            <p:cNvGrpSpPr>
              <a:grpSpLocks/>
            </p:cNvGrpSpPr>
            <p:nvPr/>
          </p:nvGrpSpPr>
          <p:grpSpPr bwMode="auto">
            <a:xfrm>
              <a:off x="7163" y="7263"/>
              <a:ext cx="2583" cy="2797"/>
              <a:chOff x="7163" y="7263"/>
              <a:chExt cx="2583" cy="2797"/>
            </a:xfrm>
          </p:grpSpPr>
          <p:pic>
            <p:nvPicPr>
              <p:cNvPr id="9" name="Picture 19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7163" y="7263"/>
                <a:ext cx="2583" cy="2227"/>
              </a:xfrm>
              <a:prstGeom prst="rect">
                <a:avLst/>
              </a:prstGeom>
              <a:noFill/>
            </p:spPr>
          </p:pic>
          <p:sp>
            <p:nvSpPr>
              <p:cNvPr id="10" name="Rectangle 20"/>
              <p:cNvSpPr>
                <a:spLocks noChangeArrowheads="1"/>
              </p:cNvSpPr>
              <p:nvPr/>
            </p:nvSpPr>
            <p:spPr bwMode="auto">
              <a:xfrm>
                <a:off x="7566" y="9550"/>
                <a:ext cx="1777" cy="510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8" name="Text Box 21"/>
            <p:cNvSpPr txBox="1">
              <a:spLocks noChangeArrowheads="1"/>
            </p:cNvSpPr>
            <p:nvPr/>
          </p:nvSpPr>
          <p:spPr bwMode="auto">
            <a:xfrm>
              <a:off x="7370" y="6750"/>
              <a:ext cx="2146" cy="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rPr>
                <a:t>akumulátor do mobilního telefonu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5857884" y="2071678"/>
            <a:ext cx="1571636" cy="2785876"/>
            <a:chOff x="7080" y="720"/>
            <a:chExt cx="1295" cy="2372"/>
          </a:xfrm>
        </p:grpSpPr>
        <p:pic>
          <p:nvPicPr>
            <p:cNvPr id="3" name="Picture 10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80" y="720"/>
              <a:ext cx="1295" cy="2063"/>
            </a:xfrm>
            <a:prstGeom prst="rect">
              <a:avLst/>
            </a:prstGeom>
            <a:noFill/>
          </p:spPr>
        </p:pic>
        <p:sp>
          <p:nvSpPr>
            <p:cNvPr id="4" name="Rectangle 11"/>
            <p:cNvSpPr>
              <a:spLocks noChangeArrowheads="1"/>
            </p:cNvSpPr>
            <p:nvPr/>
          </p:nvSpPr>
          <p:spPr bwMode="auto">
            <a:xfrm>
              <a:off x="7083" y="2783"/>
              <a:ext cx="1290" cy="309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dirty="0" smtClean="0"/>
                <a:t>9 V</a:t>
              </a:r>
              <a:endParaRPr lang="cs-CZ" dirty="0"/>
            </a:p>
          </p:txBody>
        </p:sp>
      </p:grpSp>
      <p:sp>
        <p:nvSpPr>
          <p:cNvPr id="5" name="Text Box 27"/>
          <p:cNvSpPr txBox="1">
            <a:spLocks noChangeArrowheads="1"/>
          </p:cNvSpPr>
          <p:nvPr/>
        </p:nvSpPr>
        <p:spPr bwMode="auto">
          <a:xfrm>
            <a:off x="6948488" y="1844675"/>
            <a:ext cx="11541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000" b="1" dirty="0" smtClean="0">
                <a:latin typeface="Arial" pitchFamily="34" charset="0"/>
              </a:rPr>
              <a:t>b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aterie¨do rádia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pSp>
        <p:nvGrpSpPr>
          <p:cNvPr id="6" name="Group 17"/>
          <p:cNvGrpSpPr>
            <a:grpSpLocks/>
          </p:cNvGrpSpPr>
          <p:nvPr/>
        </p:nvGrpSpPr>
        <p:grpSpPr bwMode="auto">
          <a:xfrm>
            <a:off x="1142976" y="2143116"/>
            <a:ext cx="2571768" cy="3071942"/>
            <a:chOff x="7163" y="6750"/>
            <a:chExt cx="2583" cy="3163"/>
          </a:xfrm>
        </p:grpSpPr>
        <p:grpSp>
          <p:nvGrpSpPr>
            <p:cNvPr id="7" name="Group 18"/>
            <p:cNvGrpSpPr>
              <a:grpSpLocks/>
            </p:cNvGrpSpPr>
            <p:nvPr/>
          </p:nvGrpSpPr>
          <p:grpSpPr bwMode="auto">
            <a:xfrm>
              <a:off x="7163" y="7263"/>
              <a:ext cx="2583" cy="2650"/>
              <a:chOff x="7163" y="7263"/>
              <a:chExt cx="2583" cy="2650"/>
            </a:xfrm>
          </p:grpSpPr>
          <p:pic>
            <p:nvPicPr>
              <p:cNvPr id="9" name="Picture 19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7163" y="7263"/>
                <a:ext cx="2583" cy="2227"/>
              </a:xfrm>
              <a:prstGeom prst="rect">
                <a:avLst/>
              </a:prstGeom>
              <a:noFill/>
            </p:spPr>
          </p:pic>
          <p:sp>
            <p:nvSpPr>
              <p:cNvPr id="10" name="Rectangle 20"/>
              <p:cNvSpPr>
                <a:spLocks noChangeArrowheads="1"/>
              </p:cNvSpPr>
              <p:nvPr/>
            </p:nvSpPr>
            <p:spPr bwMode="auto">
              <a:xfrm>
                <a:off x="7566" y="9550"/>
                <a:ext cx="1777" cy="363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algn="ctr"/>
                <a:r>
                  <a:rPr lang="cs-CZ" dirty="0" smtClean="0"/>
                  <a:t>9 V</a:t>
                </a:r>
                <a:endParaRPr lang="cs-CZ" dirty="0"/>
              </a:p>
            </p:txBody>
          </p:sp>
        </p:grpSp>
        <p:sp>
          <p:nvSpPr>
            <p:cNvPr id="8" name="Text Box 21"/>
            <p:cNvSpPr txBox="1">
              <a:spLocks noChangeArrowheads="1"/>
            </p:cNvSpPr>
            <p:nvPr/>
          </p:nvSpPr>
          <p:spPr bwMode="auto">
            <a:xfrm>
              <a:off x="7370" y="6750"/>
              <a:ext cx="2146" cy="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rPr>
                <a:t>akumulátor do mobilního telefonu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  <p:sp>
        <p:nvSpPr>
          <p:cNvPr id="11" name="Obdélník 10"/>
          <p:cNvSpPr/>
          <p:nvPr/>
        </p:nvSpPr>
        <p:spPr>
          <a:xfrm>
            <a:off x="2214546" y="50004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/>
              <a:t>Zdroje elektrického napětí</a:t>
            </a:r>
            <a:br>
              <a:rPr lang="cs-CZ" b="1" dirty="0" smtClean="0"/>
            </a:br>
            <a:r>
              <a:rPr lang="cs-CZ" b="1" dirty="0" smtClean="0"/>
              <a:t>správné odpovědi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5572132" y="2214554"/>
            <a:ext cx="1643074" cy="2786082"/>
            <a:chOff x="2360" y="807"/>
            <a:chExt cx="1290" cy="2309"/>
          </a:xfrm>
        </p:grpSpPr>
        <p:pic>
          <p:nvPicPr>
            <p:cNvPr id="3" name="Picture 7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CFF"/>
                </a:clrFrom>
                <a:clrTo>
                  <a:srgbClr val="FFFCFF">
                    <a:alpha val="0"/>
                  </a:srgbClr>
                </a:clrTo>
              </a:clrChange>
            </a:blip>
            <a:srcRect r="46146"/>
            <a:stretch>
              <a:fillRect/>
            </a:stretch>
          </p:blipFill>
          <p:spPr bwMode="auto">
            <a:xfrm>
              <a:off x="2665" y="807"/>
              <a:ext cx="679" cy="1785"/>
            </a:xfrm>
            <a:prstGeom prst="rect">
              <a:avLst/>
            </a:prstGeom>
            <a:noFill/>
          </p:spPr>
        </p:pic>
        <p:sp>
          <p:nvSpPr>
            <p:cNvPr id="4" name="Rectangle 8"/>
            <p:cNvSpPr>
              <a:spLocks noChangeArrowheads="1"/>
            </p:cNvSpPr>
            <p:nvPr/>
          </p:nvSpPr>
          <p:spPr bwMode="auto">
            <a:xfrm>
              <a:off x="2360" y="2746"/>
              <a:ext cx="1290" cy="37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5" name="Text Box 26"/>
          <p:cNvSpPr txBox="1">
            <a:spLocks noChangeArrowheads="1"/>
          </p:cNvSpPr>
          <p:nvPr/>
        </p:nvSpPr>
        <p:spPr bwMode="auto">
          <a:xfrm>
            <a:off x="5438772" y="1716075"/>
            <a:ext cx="1680050" cy="5515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tužkový článek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pSp>
        <p:nvGrpSpPr>
          <p:cNvPr id="6" name="Group 22"/>
          <p:cNvGrpSpPr>
            <a:grpSpLocks/>
          </p:cNvGrpSpPr>
          <p:nvPr/>
        </p:nvGrpSpPr>
        <p:grpSpPr bwMode="auto">
          <a:xfrm>
            <a:off x="2000232" y="2428868"/>
            <a:ext cx="1362075" cy="1911350"/>
            <a:chOff x="1518" y="10139"/>
            <a:chExt cx="2146" cy="3010"/>
          </a:xfrm>
        </p:grpSpPr>
        <p:sp>
          <p:nvSpPr>
            <p:cNvPr id="7" name="Text Box 23"/>
            <p:cNvSpPr txBox="1">
              <a:spLocks noChangeArrowheads="1"/>
            </p:cNvSpPr>
            <p:nvPr/>
          </p:nvSpPr>
          <p:spPr bwMode="auto">
            <a:xfrm>
              <a:off x="1518" y="10139"/>
              <a:ext cx="2146" cy="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0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rPr>
                <a:t>knoflíková baterie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pic>
          <p:nvPicPr>
            <p:cNvPr id="8" name="Picture 2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682" y="10666"/>
              <a:ext cx="1818" cy="1843"/>
            </a:xfrm>
            <a:prstGeom prst="rect">
              <a:avLst/>
            </a:prstGeom>
            <a:noFill/>
          </p:spPr>
        </p:pic>
        <p:sp>
          <p:nvSpPr>
            <p:cNvPr id="9" name="Rectangle 25"/>
            <p:cNvSpPr>
              <a:spLocks noChangeArrowheads="1"/>
            </p:cNvSpPr>
            <p:nvPr/>
          </p:nvSpPr>
          <p:spPr bwMode="auto">
            <a:xfrm>
              <a:off x="1703" y="12639"/>
              <a:ext cx="1777" cy="51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5572132" y="2214554"/>
            <a:ext cx="1643074" cy="2786082"/>
            <a:chOff x="2360" y="807"/>
            <a:chExt cx="1290" cy="2309"/>
          </a:xfrm>
        </p:grpSpPr>
        <p:pic>
          <p:nvPicPr>
            <p:cNvPr id="3" name="Picture 7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CFF"/>
                </a:clrFrom>
                <a:clrTo>
                  <a:srgbClr val="FFFCFF">
                    <a:alpha val="0"/>
                  </a:srgbClr>
                </a:clrTo>
              </a:clrChange>
            </a:blip>
            <a:srcRect r="46146"/>
            <a:stretch>
              <a:fillRect/>
            </a:stretch>
          </p:blipFill>
          <p:spPr bwMode="auto">
            <a:xfrm>
              <a:off x="2665" y="807"/>
              <a:ext cx="679" cy="1785"/>
            </a:xfrm>
            <a:prstGeom prst="rect">
              <a:avLst/>
            </a:prstGeom>
            <a:noFill/>
          </p:spPr>
        </p:pic>
        <p:sp>
          <p:nvSpPr>
            <p:cNvPr id="4" name="Rectangle 8"/>
            <p:cNvSpPr>
              <a:spLocks noChangeArrowheads="1"/>
            </p:cNvSpPr>
            <p:nvPr/>
          </p:nvSpPr>
          <p:spPr bwMode="auto">
            <a:xfrm>
              <a:off x="2360" y="2746"/>
              <a:ext cx="1290" cy="37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dirty="0" smtClean="0"/>
                <a:t>1,5 V</a:t>
              </a:r>
              <a:endParaRPr lang="cs-CZ" dirty="0"/>
            </a:p>
          </p:txBody>
        </p:sp>
      </p:grpSp>
      <p:sp>
        <p:nvSpPr>
          <p:cNvPr id="5" name="Text Box 26"/>
          <p:cNvSpPr txBox="1">
            <a:spLocks noChangeArrowheads="1"/>
          </p:cNvSpPr>
          <p:nvPr/>
        </p:nvSpPr>
        <p:spPr bwMode="auto">
          <a:xfrm>
            <a:off x="5438772" y="1716075"/>
            <a:ext cx="1680050" cy="5515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tužkový článek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pSp>
        <p:nvGrpSpPr>
          <p:cNvPr id="6" name="Group 22"/>
          <p:cNvGrpSpPr>
            <a:grpSpLocks/>
          </p:cNvGrpSpPr>
          <p:nvPr/>
        </p:nvGrpSpPr>
        <p:grpSpPr bwMode="auto">
          <a:xfrm>
            <a:off x="1428728" y="2571744"/>
            <a:ext cx="1362075" cy="1911350"/>
            <a:chOff x="1518" y="10139"/>
            <a:chExt cx="2146" cy="3010"/>
          </a:xfrm>
        </p:grpSpPr>
        <p:sp>
          <p:nvSpPr>
            <p:cNvPr id="7" name="Text Box 23"/>
            <p:cNvSpPr txBox="1">
              <a:spLocks noChangeArrowheads="1"/>
            </p:cNvSpPr>
            <p:nvPr/>
          </p:nvSpPr>
          <p:spPr bwMode="auto">
            <a:xfrm>
              <a:off x="1518" y="10139"/>
              <a:ext cx="2146" cy="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0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rPr>
                <a:t>knoflíková baterie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pic>
          <p:nvPicPr>
            <p:cNvPr id="8" name="Picture 2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682" y="10666"/>
              <a:ext cx="1818" cy="1843"/>
            </a:xfrm>
            <a:prstGeom prst="rect">
              <a:avLst/>
            </a:prstGeom>
            <a:noFill/>
          </p:spPr>
        </p:pic>
        <p:sp>
          <p:nvSpPr>
            <p:cNvPr id="9" name="Rectangle 25"/>
            <p:cNvSpPr>
              <a:spLocks noChangeArrowheads="1"/>
            </p:cNvSpPr>
            <p:nvPr/>
          </p:nvSpPr>
          <p:spPr bwMode="auto">
            <a:xfrm>
              <a:off x="1703" y="12639"/>
              <a:ext cx="1777" cy="51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dirty="0" smtClean="0"/>
                <a:t>3 V</a:t>
              </a:r>
              <a:endParaRPr lang="cs-CZ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2214546" y="35716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/>
              <a:t>Zdroje elektrického napětí</a:t>
            </a:r>
            <a:br>
              <a:rPr lang="cs-CZ" b="1" dirty="0" smtClean="0"/>
            </a:br>
            <a:r>
              <a:rPr lang="cs-CZ" b="1" dirty="0" smtClean="0"/>
              <a:t>správné odpovědi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[cit. 2012-8-25].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&lt;</a:t>
            </a:r>
            <a:r>
              <a:rPr lang="cs-CZ" sz="1400" u="sng" dirty="0" smtClean="0">
                <a:hlinkClick r:id="rId3"/>
              </a:rPr>
              <a:t>http://commons.wikimedia.org/wiki/File:CR_2016.jpg</a:t>
            </a:r>
            <a:r>
              <a:rPr lang="cs-CZ" sz="1400" dirty="0"/>
              <a:t>&gt;. </a:t>
            </a:r>
            <a:endParaRPr lang="cs-CZ" sz="1400" dirty="0"/>
          </a:p>
          <a:p>
            <a:r>
              <a:rPr lang="cs-CZ" sz="1400" dirty="0" smtClean="0"/>
              <a:t>[cit</a:t>
            </a:r>
            <a:r>
              <a:rPr lang="cs-CZ" sz="1400" dirty="0"/>
              <a:t>. 2012-8-25]]. </a:t>
            </a:r>
            <a:r>
              <a:rPr lang="cs-CZ" sz="1400"/>
              <a:t>D</a:t>
            </a:r>
            <a:r>
              <a:rPr lang="cs-CZ" sz="1400" smtClean="0"/>
              <a:t>ostupný </a:t>
            </a:r>
            <a:r>
              <a:rPr lang="cs-CZ" sz="1400" dirty="0"/>
              <a:t>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&lt;</a:t>
            </a:r>
            <a:r>
              <a:rPr lang="cs-CZ" sz="1400" u="sng" dirty="0">
                <a:hlinkClick r:id="rId4"/>
              </a:rPr>
              <a:t>http://commons.wikimedia.org/wiki/</a:t>
            </a:r>
            <a:r>
              <a:rPr lang="cs-CZ" sz="1400" u="sng" dirty="0" err="1">
                <a:hlinkClick r:id="rId4"/>
              </a:rPr>
              <a:t>File:Akumulator.jpg</a:t>
            </a:r>
            <a:r>
              <a:rPr lang="cs-CZ" sz="1400" dirty="0"/>
              <a:t>&gt;.</a:t>
            </a:r>
          </a:p>
          <a:p>
            <a:r>
              <a:rPr lang="cs-CZ" sz="1400" dirty="0"/>
              <a:t>[cit. 2012-8-25]].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&lt;</a:t>
            </a:r>
            <a:r>
              <a:rPr lang="cs-CZ" sz="1400" u="sng" dirty="0">
                <a:hlinkClick r:id="rId5"/>
              </a:rPr>
              <a:t>http://commons.wikimedia.org/wiki/File:Bateria3R12.jpg</a:t>
            </a:r>
            <a:r>
              <a:rPr lang="cs-CZ" sz="1400" dirty="0" smtClean="0"/>
              <a:t>&gt;.</a:t>
            </a:r>
          </a:p>
          <a:p>
            <a:pPr lvl="0"/>
            <a:r>
              <a:rPr lang="cs-CZ" sz="1400" dirty="0" smtClean="0"/>
              <a:t>[cit. </a:t>
            </a:r>
            <a:r>
              <a:rPr lang="cs-CZ" sz="1400" dirty="0"/>
              <a:t>2012-8-25]]. </a:t>
            </a:r>
            <a:r>
              <a:rPr lang="cs-CZ" sz="1400" dirty="0" smtClean="0"/>
              <a:t>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&lt;</a:t>
            </a:r>
            <a:r>
              <a:rPr lang="cs-CZ" sz="1400" u="sng" dirty="0" smtClean="0">
                <a:hlinkClick r:id="rId6"/>
              </a:rPr>
              <a:t>http://commons.wikimedia.org/wiki/File:Li_ion_laptop_battery.jpg</a:t>
            </a:r>
            <a:r>
              <a:rPr lang="cs-CZ" sz="1400" dirty="0" smtClean="0"/>
              <a:t>&gt;.</a:t>
            </a:r>
          </a:p>
          <a:p>
            <a:pPr lvl="0"/>
            <a:r>
              <a:rPr lang="cs-CZ" sz="1400" dirty="0" smtClean="0"/>
              <a:t>[cit. </a:t>
            </a:r>
            <a:r>
              <a:rPr lang="cs-CZ" sz="1400" dirty="0"/>
              <a:t>2012-8-25]]. </a:t>
            </a:r>
            <a:r>
              <a:rPr lang="cs-CZ" sz="1400" dirty="0" smtClean="0"/>
              <a:t>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&lt;</a:t>
            </a:r>
            <a:r>
              <a:rPr lang="cs-CZ" sz="1400" u="sng" dirty="0" smtClean="0">
                <a:hlinkClick r:id="rId6"/>
              </a:rPr>
              <a:t>http://commons.wikimedia.org/wiki/File:Li_ion_laptop_battery.jpg</a:t>
            </a:r>
            <a:r>
              <a:rPr lang="cs-CZ" sz="1400" dirty="0" smtClean="0"/>
              <a:t>&gt;.</a:t>
            </a:r>
          </a:p>
          <a:p>
            <a:pPr lvl="0"/>
            <a:r>
              <a:rPr lang="cs-CZ" sz="1400" dirty="0" smtClean="0"/>
              <a:t>[cit. </a:t>
            </a:r>
            <a:r>
              <a:rPr lang="cs-CZ" sz="1400" dirty="0"/>
              <a:t>2012-8-25]. </a:t>
            </a:r>
            <a:r>
              <a:rPr lang="cs-CZ" sz="1400" dirty="0" smtClean="0"/>
              <a:t>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&lt;</a:t>
            </a:r>
            <a:r>
              <a:rPr lang="cs-CZ" sz="1400" u="sng" dirty="0" smtClean="0">
                <a:hlinkClick r:id="rId7"/>
              </a:rPr>
              <a:t>http://commons.wikimedia.org/wiki/File:BatteriesDuracellAA_AAA.png</a:t>
            </a:r>
            <a:r>
              <a:rPr lang="cs-CZ" sz="1400" dirty="0" smtClean="0"/>
              <a:t>&gt;.</a:t>
            </a:r>
          </a:p>
          <a:p>
            <a:pPr lvl="0"/>
            <a:r>
              <a:rPr lang="cs-CZ" sz="1400" dirty="0" smtClean="0"/>
              <a:t>[cit. </a:t>
            </a:r>
            <a:r>
              <a:rPr lang="cs-CZ" sz="1400" dirty="0"/>
              <a:t>2012-8-25]]. </a:t>
            </a:r>
            <a:r>
              <a:rPr lang="cs-CZ" sz="1400" dirty="0" smtClean="0"/>
              <a:t>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&lt;</a:t>
            </a:r>
            <a:r>
              <a:rPr lang="cs-CZ" sz="1400" u="sng" dirty="0" smtClean="0">
                <a:hlinkClick r:id="rId8"/>
              </a:rPr>
              <a:t>http://commons.wikimedia.org/wiki/File:Alkali_battery_5.jpg</a:t>
            </a:r>
            <a:r>
              <a:rPr lang="cs-CZ" sz="1400" dirty="0" smtClean="0"/>
              <a:t>&gt;.</a:t>
            </a:r>
          </a:p>
          <a:p>
            <a:pPr lvl="0"/>
            <a:r>
              <a:rPr lang="cs-CZ" sz="1400" dirty="0" smtClean="0"/>
              <a:t>[cit. </a:t>
            </a:r>
            <a:r>
              <a:rPr lang="cs-CZ" sz="1400" dirty="0"/>
              <a:t>2012-8-25]]. </a:t>
            </a:r>
            <a:r>
              <a:rPr lang="cs-CZ" sz="1400" dirty="0" smtClean="0"/>
              <a:t>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&lt;</a:t>
            </a:r>
            <a:r>
              <a:rPr lang="cs-CZ" sz="1400" u="sng" dirty="0" smtClean="0">
                <a:hlinkClick r:id="rId9"/>
              </a:rPr>
              <a:t>http://commons.wikimedia.org/wiki/File:Nokia_BL-5B.JPG</a:t>
            </a:r>
            <a:r>
              <a:rPr lang="cs-CZ" sz="1400" dirty="0" smtClean="0"/>
              <a:t>&gt;.</a:t>
            </a:r>
          </a:p>
          <a:p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306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Zdroje elektrického napětí </vt:lpstr>
      <vt:lpstr>Zdroje elektrického napětí správné odpovědi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Jiří Říha</cp:lastModifiedBy>
  <cp:revision>11</cp:revision>
  <dcterms:modified xsi:type="dcterms:W3CDTF">2012-11-30T10:08:14Z</dcterms:modified>
</cp:coreProperties>
</file>