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MŠ a ZŠ, Veselí nad Moravou, Kollárova 1045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Jiří Říha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VY_52_INOVACE_2/07_JEDNODUCHÉ_ STROJE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Nakloněná rovina, kolo na hřídeli</a:t>
          </a:r>
          <a:r>
            <a:rPr lang="cs-CZ" smtClean="0"/>
            <a:t>, šroub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0" custLinFactNeighborY="246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A108229-B1AB-4D97-B9AD-7FE1CEE985F0}" type="presOf" srcId="{39F8B381-5807-488E-AC22-73DD4140ED4A}" destId="{71045F8C-00FA-488E-A7BD-E2E6753D979D}" srcOrd="0" destOrd="0" presId="urn:microsoft.com/office/officeart/2005/8/layout/target3"/>
    <dgm:cxn modelId="{338EF555-B2F2-4768-8948-773C08A5E54E}" type="presOf" srcId="{019433A1-1324-4DE1-9E6F-32B851095F74}" destId="{E7297F21-D4FD-4A41-AE58-814D01A6B5E7}" srcOrd="1" destOrd="0" presId="urn:microsoft.com/office/officeart/2005/8/layout/target3"/>
    <dgm:cxn modelId="{25AF47E3-56B2-4572-869C-D46C58DB347D}" type="presOf" srcId="{C73C7642-F245-4585-8F88-243F9FAEF6CA}" destId="{9A9B6F4F-B6FF-4F2D-B640-A8473E589523}" srcOrd="0" destOrd="0" presId="urn:microsoft.com/office/officeart/2005/8/layout/target3"/>
    <dgm:cxn modelId="{058DF569-EC67-4D62-957F-61B947EE33F5}" type="presOf" srcId="{C73C7642-F245-4585-8F88-243F9FAEF6CA}" destId="{59F530CB-4999-43B3-A00D-6AB53886BD77}" srcOrd="1" destOrd="0" presId="urn:microsoft.com/office/officeart/2005/8/layout/target3"/>
    <dgm:cxn modelId="{2A373FB0-9362-4435-A4EE-56233BD7E7AB}" type="presOf" srcId="{FBBFC3EA-9D9D-4F3A-BEA6-9C2C0E46BF20}" destId="{643EA938-EDE0-4533-ACCC-D2BD6F3A527C}" srcOrd="0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E98324AC-3695-43B6-8364-554C76235D2C}" type="presOf" srcId="{445C7998-7549-48B0-BD68-D4F0167F02E5}" destId="{4D19AB04-24FA-40C2-B203-52AE3D15E171}" srcOrd="1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49083145-ED96-4394-8B3A-2998A0E706EE}" type="presOf" srcId="{EBC41103-E2E5-4D48-9B4B-425520D3D098}" destId="{A27B6496-BF1B-4384-9217-9659064D5D6A}" srcOrd="1" destOrd="0" presId="urn:microsoft.com/office/officeart/2005/8/layout/target3"/>
    <dgm:cxn modelId="{CB8E5046-F000-48A7-B3B4-F8FAB5F9BDEC}" type="presOf" srcId="{FBBFC3EA-9D9D-4F3A-BEA6-9C2C0E46BF20}" destId="{832BF48F-0145-4429-9E02-8FCA946CCE9E}" srcOrd="1" destOrd="0" presId="urn:microsoft.com/office/officeart/2005/8/layout/target3"/>
    <dgm:cxn modelId="{7535C9A0-5570-42D4-987C-4481C3767507}" type="presOf" srcId="{445C7998-7549-48B0-BD68-D4F0167F02E5}" destId="{BC35EE03-4121-4EF9-923D-7CB6D30D358D}" srcOrd="0" destOrd="0" presId="urn:microsoft.com/office/officeart/2005/8/layout/target3"/>
    <dgm:cxn modelId="{3050E746-BC98-4281-842A-2F43C3CF9692}" type="presOf" srcId="{EBC41103-E2E5-4D48-9B4B-425520D3D098}" destId="{3BA01B75-849B-4716-8BCD-084A86FF328F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078F5A6-2E34-4D64-8755-6C8E06E385FF}" type="presOf" srcId="{019433A1-1324-4DE1-9E6F-32B851095F74}" destId="{A3817367-F2BC-482F-8832-FA00B51DCCF3}" srcOrd="0" destOrd="0" presId="urn:microsoft.com/office/officeart/2005/8/layout/target3"/>
    <dgm:cxn modelId="{D6E43576-B398-4969-AA33-4900AC4ED33B}" type="presParOf" srcId="{71045F8C-00FA-488E-A7BD-E2E6753D979D}" destId="{3577EC6B-C980-4F34-8C69-4365E7B8FC8C}" srcOrd="0" destOrd="0" presId="urn:microsoft.com/office/officeart/2005/8/layout/target3"/>
    <dgm:cxn modelId="{5CDAD08F-B5D3-477A-9EBA-1FF90D01E0FD}" type="presParOf" srcId="{71045F8C-00FA-488E-A7BD-E2E6753D979D}" destId="{6940EB87-DC1D-4BC3-9408-9AC2E1FFC039}" srcOrd="1" destOrd="0" presId="urn:microsoft.com/office/officeart/2005/8/layout/target3"/>
    <dgm:cxn modelId="{0861D425-D560-48CC-B387-D430CDEA8CDE}" type="presParOf" srcId="{71045F8C-00FA-488E-A7BD-E2E6753D979D}" destId="{BC35EE03-4121-4EF9-923D-7CB6D30D358D}" srcOrd="2" destOrd="0" presId="urn:microsoft.com/office/officeart/2005/8/layout/target3"/>
    <dgm:cxn modelId="{A90B13CD-54D4-4C31-A254-28C029C02F84}" type="presParOf" srcId="{71045F8C-00FA-488E-A7BD-E2E6753D979D}" destId="{C95EEA27-3CBF-4645-A92D-9D8AF5C1CBFC}" srcOrd="3" destOrd="0" presId="urn:microsoft.com/office/officeart/2005/8/layout/target3"/>
    <dgm:cxn modelId="{BA2469DF-923A-44F5-BC1F-4A16E3DE8D8A}" type="presParOf" srcId="{71045F8C-00FA-488E-A7BD-E2E6753D979D}" destId="{851BB866-B6AE-4566-893F-4C635BA974FC}" srcOrd="4" destOrd="0" presId="urn:microsoft.com/office/officeart/2005/8/layout/target3"/>
    <dgm:cxn modelId="{52105808-B7CF-4F64-B3C3-5E725F9E5579}" type="presParOf" srcId="{71045F8C-00FA-488E-A7BD-E2E6753D979D}" destId="{643EA938-EDE0-4533-ACCC-D2BD6F3A527C}" srcOrd="5" destOrd="0" presId="urn:microsoft.com/office/officeart/2005/8/layout/target3"/>
    <dgm:cxn modelId="{CD0C4FB9-4B0C-4EE8-A45C-B19A46418446}" type="presParOf" srcId="{71045F8C-00FA-488E-A7BD-E2E6753D979D}" destId="{92F31B18-D66D-4CC7-89B9-378928DE877D}" srcOrd="6" destOrd="0" presId="urn:microsoft.com/office/officeart/2005/8/layout/target3"/>
    <dgm:cxn modelId="{89D5B03F-C370-4D4F-B954-28CCE5D2065C}" type="presParOf" srcId="{71045F8C-00FA-488E-A7BD-E2E6753D979D}" destId="{902074E1-B931-4618-97F1-FADBE82E9C3C}" srcOrd="7" destOrd="0" presId="urn:microsoft.com/office/officeart/2005/8/layout/target3"/>
    <dgm:cxn modelId="{140EF3E5-9E65-47D9-AAC0-07A73E763CDA}" type="presParOf" srcId="{71045F8C-00FA-488E-A7BD-E2E6753D979D}" destId="{A3817367-F2BC-482F-8832-FA00B51DCCF3}" srcOrd="8" destOrd="0" presId="urn:microsoft.com/office/officeart/2005/8/layout/target3"/>
    <dgm:cxn modelId="{EC22A516-47E9-4485-8454-A90685A1BF0D}" type="presParOf" srcId="{71045F8C-00FA-488E-A7BD-E2E6753D979D}" destId="{2DD79E57-A63E-47D4-A1AB-6DF333476AD4}" srcOrd="9" destOrd="0" presId="urn:microsoft.com/office/officeart/2005/8/layout/target3"/>
    <dgm:cxn modelId="{6EC2BB3A-12EC-4BA9-9356-E64680F8E0C3}" type="presParOf" srcId="{71045F8C-00FA-488E-A7BD-E2E6753D979D}" destId="{648967D3-ED80-4214-8D87-4E7012561E4A}" srcOrd="10" destOrd="0" presId="urn:microsoft.com/office/officeart/2005/8/layout/target3"/>
    <dgm:cxn modelId="{E78CE630-D34D-4C76-9C30-F5E6AE3D57C1}" type="presParOf" srcId="{71045F8C-00FA-488E-A7BD-E2E6753D979D}" destId="{9A9B6F4F-B6FF-4F2D-B640-A8473E589523}" srcOrd="11" destOrd="0" presId="urn:microsoft.com/office/officeart/2005/8/layout/target3"/>
    <dgm:cxn modelId="{67EE9E17-7476-473E-929D-13183185171B}" type="presParOf" srcId="{71045F8C-00FA-488E-A7BD-E2E6753D979D}" destId="{13BD0FAF-9F2C-4708-9E63-A8E8E5252943}" srcOrd="12" destOrd="0" presId="urn:microsoft.com/office/officeart/2005/8/layout/target3"/>
    <dgm:cxn modelId="{2627D9F0-2581-4CAE-B7D2-96056E057FB9}" type="presParOf" srcId="{71045F8C-00FA-488E-A7BD-E2E6753D979D}" destId="{6821E7C9-5E4B-45FA-8F82-01E6F26FAA25}" srcOrd="13" destOrd="0" presId="urn:microsoft.com/office/officeart/2005/8/layout/target3"/>
    <dgm:cxn modelId="{AB54439D-7521-4630-86B5-2317B7B30C38}" type="presParOf" srcId="{71045F8C-00FA-488E-A7BD-E2E6753D979D}" destId="{3BA01B75-849B-4716-8BCD-084A86FF328F}" srcOrd="14" destOrd="0" presId="urn:microsoft.com/office/officeart/2005/8/layout/target3"/>
    <dgm:cxn modelId="{29DCF8AE-84C3-4E40-AD9F-43E866922BE2}" type="presParOf" srcId="{71045F8C-00FA-488E-A7BD-E2E6753D979D}" destId="{4D19AB04-24FA-40C2-B203-52AE3D15E171}" srcOrd="15" destOrd="0" presId="urn:microsoft.com/office/officeart/2005/8/layout/target3"/>
    <dgm:cxn modelId="{65A35383-5C27-494B-8B09-1A195CE942CA}" type="presParOf" srcId="{71045F8C-00FA-488E-A7BD-E2E6753D979D}" destId="{832BF48F-0145-4429-9E02-8FCA946CCE9E}" srcOrd="16" destOrd="0" presId="urn:microsoft.com/office/officeart/2005/8/layout/target3"/>
    <dgm:cxn modelId="{5C4C3BA2-DB36-4788-BCFE-640D6E9A8AF2}" type="presParOf" srcId="{71045F8C-00FA-488E-A7BD-E2E6753D979D}" destId="{E7297F21-D4FD-4A41-AE58-814D01A6B5E7}" srcOrd="17" destOrd="0" presId="urn:microsoft.com/office/officeart/2005/8/layout/target3"/>
    <dgm:cxn modelId="{7648A640-1901-447B-B887-BFF6EDB9B34D}" type="presParOf" srcId="{71045F8C-00FA-488E-A7BD-E2E6753D979D}" destId="{59F530CB-4999-43B3-A00D-6AB53886BD77}" srcOrd="18" destOrd="0" presId="urn:microsoft.com/office/officeart/2005/8/layout/target3"/>
    <dgm:cxn modelId="{A15F0F47-63C8-4188-929A-C6320FE9D2F7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MŠ a ZŠ, Veselí nad Moravou, Kollárova 1045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Jiří Říha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6136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VY_52_INOVACE_2/07_JEDNODUCHÉ_ STROJE</a:t>
          </a:r>
          <a:endParaRPr lang="cs-CZ" sz="1800" kern="1200" dirty="0"/>
        </a:p>
      </dsp:txBody>
      <dsp:txXfrm>
        <a:off x="2016223" y="1296136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Nakloněná rovina, kolo na hřídeli</a:t>
          </a:r>
          <a:r>
            <a:rPr lang="cs-CZ" sz="1800" kern="1200" smtClean="0"/>
            <a:t>, šroub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50675792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3969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3000" dirty="0"/>
              <a:t>Materiál je určen pro výuku předmětu </a:t>
            </a:r>
            <a:r>
              <a:rPr lang="cs-CZ" sz="3000" dirty="0" smtClean="0"/>
              <a:t>Fyzika </a:t>
            </a:r>
            <a:r>
              <a:rPr lang="cs-CZ" sz="3000" dirty="0"/>
              <a:t>pro základní </a:t>
            </a:r>
            <a:r>
              <a:rPr lang="cs-CZ" sz="3000" dirty="0" smtClean="0"/>
              <a:t>praktické školy. Je určen k prezentaci a zápisu do sešitů.</a:t>
            </a:r>
            <a:endParaRPr lang="cs-CZ" sz="3000" dirty="0"/>
          </a:p>
          <a:p>
            <a:r>
              <a:rPr lang="cs-CZ" sz="3000" dirty="0" smtClean="0"/>
              <a:t>Materiál slouží pro práci na interaktivní tabuli. Učitel spolu se žáky přečte texty, zdůrazní, že všechno jsou jednoduché stroje. Po posledním kliknutí se vždy ukážou konkrétní obrázky.</a:t>
            </a:r>
          </a:p>
          <a:p>
            <a:r>
              <a:rPr lang="cs-CZ" sz="3000" dirty="0" smtClean="0"/>
              <a:t>Žáci aktivně spolupracovali s učitelem</a:t>
            </a:r>
          </a:p>
          <a:p>
            <a:r>
              <a:rPr lang="cs-CZ" sz="3000" dirty="0" smtClean="0"/>
              <a:t>Vytvořeno: srpen 2012</a:t>
            </a:r>
          </a:p>
          <a:p>
            <a:r>
              <a:rPr lang="cs-CZ" sz="3000" smtClean="0"/>
              <a:t>Ověřeno</a:t>
            </a:r>
            <a:r>
              <a:rPr lang="cs-CZ" sz="3000" smtClean="0"/>
              <a:t>: 7.11.2012</a:t>
            </a:r>
            <a:endParaRPr lang="cs-CZ" sz="30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022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Kolo na hřídeli</a:t>
            </a:r>
            <a:endParaRPr lang="cs-CZ" dirty="0"/>
          </a:p>
        </p:txBody>
      </p:sp>
      <p:pic>
        <p:nvPicPr>
          <p:cNvPr id="4" name="Zástupný symbol pro obsah 3" descr="220px-Well,_Prague_Satalic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57752" y="4429132"/>
            <a:ext cx="2286016" cy="1257221"/>
          </a:xfrm>
        </p:spPr>
      </p:pic>
      <p:sp>
        <p:nvSpPr>
          <p:cNvPr id="5" name="TextovéPole 4"/>
          <p:cNvSpPr txBox="1"/>
          <p:nvPr/>
        </p:nvSpPr>
        <p:spPr>
          <a:xfrm>
            <a:off x="1000100" y="1857364"/>
            <a:ext cx="62812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 jednoduchý stroj, jehož základem jsou dvě pevně spojené části</a:t>
            </a:r>
          </a:p>
          <a:p>
            <a:r>
              <a:rPr lang="cs-CZ" dirty="0" smtClean="0"/>
              <a:t>- větší kolo a menší kolo (hřídel).</a:t>
            </a:r>
          </a:p>
          <a:p>
            <a:r>
              <a:rPr lang="cs-CZ" dirty="0" smtClean="0"/>
              <a:t>Obě se otáčejí kolem vlastní osy.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00100" y="3357562"/>
            <a:ext cx="38055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Využití: používá se k přenášení pohybu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Nakloněná rovina</a:t>
            </a:r>
            <a:endParaRPr lang="cs-CZ" dirty="0"/>
          </a:p>
        </p:txBody>
      </p:sp>
      <p:pic>
        <p:nvPicPr>
          <p:cNvPr id="4" name="Zástupný symbol pro obsah 3" descr="300px-Nakloněna_rovina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43050" y="3039154"/>
            <a:ext cx="2857899" cy="1648055"/>
          </a:xfrm>
        </p:spPr>
      </p:pic>
      <p:sp>
        <p:nvSpPr>
          <p:cNvPr id="5" name="TextovéPole 4"/>
          <p:cNvSpPr txBox="1"/>
          <p:nvPr/>
        </p:nvSpPr>
        <p:spPr>
          <a:xfrm>
            <a:off x="1142976" y="1500174"/>
            <a:ext cx="62454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 jednoduchý stroj, kdy můžeme zvednout předmět menší silou, </a:t>
            </a:r>
          </a:p>
          <a:p>
            <a:r>
              <a:rPr lang="cs-CZ" dirty="0" smtClean="0"/>
              <a:t>něž když jej zvedáme kolmo vzhůru.</a:t>
            </a:r>
          </a:p>
          <a:p>
            <a:r>
              <a:rPr lang="cs-CZ" dirty="0" smtClean="0"/>
              <a:t>Čím má nakloněná rovina menší sklon, tím je výhodnější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85852" y="5286388"/>
            <a:ext cx="4771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Zvláštní druh nakloněné roviny – klín, nůž, sekera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Šroub</a:t>
            </a:r>
            <a:endParaRPr lang="cs-CZ" dirty="0"/>
          </a:p>
        </p:txBody>
      </p:sp>
      <p:pic>
        <p:nvPicPr>
          <p:cNvPr id="4" name="Zástupný symbol pro obsah 3" descr="220px-Inbus-srub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13200" y="3639660"/>
            <a:ext cx="2688058" cy="1075223"/>
          </a:xfrm>
        </p:spPr>
      </p:pic>
      <p:sp>
        <p:nvSpPr>
          <p:cNvPr id="5" name="TextovéPole 4"/>
          <p:cNvSpPr txBox="1"/>
          <p:nvPr/>
        </p:nvSpPr>
        <p:spPr>
          <a:xfrm>
            <a:off x="857224" y="2000240"/>
            <a:ext cx="45437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 jednoduchý stroj, kde je nejdůležitější závit.</a:t>
            </a:r>
          </a:p>
          <a:p>
            <a:r>
              <a:rPr lang="cs-CZ" dirty="0" smtClean="0"/>
              <a:t>Používá se ke spojování a upevňování součástí.</a:t>
            </a:r>
          </a:p>
          <a:p>
            <a:r>
              <a:rPr lang="cs-CZ" dirty="0" smtClean="0"/>
              <a:t>Spolu s maticí tvoří šroubový spoj.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71538" y="5214950"/>
            <a:ext cx="5434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Zvláštním druhem šroubu je lodní šroub a vrtule letadel.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i="1" dirty="0" smtClean="0"/>
              <a:t>Ilustrace</a:t>
            </a:r>
            <a:r>
              <a:rPr lang="cs-CZ" sz="1400" dirty="0" smtClean="0"/>
              <a:t> </a:t>
            </a:r>
            <a:r>
              <a:rPr lang="cs-CZ" sz="1400" dirty="0" smtClean="0">
                <a:hlinkClick r:id="rId2"/>
              </a:rPr>
              <a:t>www.office.</a:t>
            </a:r>
            <a:r>
              <a:rPr lang="cs-CZ" sz="1400" dirty="0" err="1" smtClean="0">
                <a:hlinkClick r:id="rId2"/>
              </a:rPr>
              <a:t>microsoft.com</a:t>
            </a:r>
            <a:endParaRPr lang="cs-CZ" sz="1400" dirty="0" smtClean="0"/>
          </a:p>
          <a:p>
            <a:r>
              <a:rPr lang="cs-CZ" sz="1400" dirty="0" smtClean="0"/>
              <a:t>PACKA. </a:t>
            </a:r>
            <a:r>
              <a:rPr lang="cs-CZ" sz="1400" i="1" dirty="0" err="1" smtClean="0"/>
              <a:t>Wikipedia.org</a:t>
            </a:r>
            <a:r>
              <a:rPr lang="cs-CZ" sz="1400" dirty="0" smtClean="0"/>
              <a:t> [online]. [cit. 26.8.2012]. Dostupný na WWW: &lt;http://cs.wikipedia.org/wiki/Soubor:Well,_Prague_Satalice.jpg&gt;. </a:t>
            </a:r>
          </a:p>
          <a:p>
            <a:r>
              <a:rPr lang="nl-NL" sz="1400" dirty="0" smtClean="0"/>
              <a:t>BOUŠKA, Michal. </a:t>
            </a:r>
            <a:r>
              <a:rPr lang="nl-NL" sz="1400" i="1" dirty="0" smtClean="0"/>
              <a:t>Wikipedia.org</a:t>
            </a:r>
            <a:r>
              <a:rPr lang="nl-NL" sz="1400" dirty="0" smtClean="0"/>
              <a:t> [online]. [cit. 26.8.2012]. Dostupný na WWW: &lt;http://cs.wikipedia.org/wiki/Soubor:Naklon%C4%9Bna_rovina.png&gt;. </a:t>
            </a:r>
            <a:endParaRPr lang="cs-CZ" sz="1400" dirty="0" smtClean="0"/>
          </a:p>
          <a:p>
            <a:r>
              <a:rPr lang="cs-CZ" sz="1400" dirty="0" smtClean="0"/>
              <a:t>JULO. </a:t>
            </a:r>
            <a:r>
              <a:rPr lang="cs-CZ" sz="1400" i="1" dirty="0" err="1" smtClean="0"/>
              <a:t>Wikipedia.org</a:t>
            </a:r>
            <a:r>
              <a:rPr lang="cs-CZ" sz="1400" dirty="0" smtClean="0"/>
              <a:t> [online]. [cit. 26.8.2012]. </a:t>
            </a:r>
            <a:r>
              <a:rPr lang="cs-CZ" sz="1400" smtClean="0"/>
              <a:t>Dostupný na WWW: &lt;http://cs.wikipedia.org/wiki/Soubor:Inbus-sruby.jpg&gt;. </a:t>
            </a:r>
            <a:endParaRPr lang="cs-CZ" sz="1400" dirty="0" smtClean="0"/>
          </a:p>
          <a:p>
            <a:pPr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180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283</Words>
  <Application>Microsoft Office PowerPoint</Application>
  <PresentationFormat>Předvádění na obrazovce (4:3)</PresentationFormat>
  <Paragraphs>33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Anotace</vt:lpstr>
      <vt:lpstr>Kolo na hřídeli</vt:lpstr>
      <vt:lpstr>Nakloněná rovina</vt:lpstr>
      <vt:lpstr>Šroub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PC</cp:lastModifiedBy>
  <cp:revision>10</cp:revision>
  <dcterms:modified xsi:type="dcterms:W3CDTF">2012-12-10T18:05:12Z</dcterms:modified>
</cp:coreProperties>
</file>