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2" r:id="rId4"/>
    <p:sldId id="263" r:id="rId5"/>
    <p:sldId id="266" r:id="rId6"/>
    <p:sldId id="264" r:id="rId7"/>
    <p:sldId id="265" r:id="rId8"/>
    <p:sldId id="267" r:id="rId9"/>
    <p:sldId id="268" r:id="rId10"/>
    <p:sldId id="270" r:id="rId11"/>
    <p:sldId id="27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VY_52_INOVACE_2/08_JEDNODUCHÉ_STROJE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VY_52_INOVACE_2/08_JEDNODUCHÉ_STROJE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321A8-C53B-47B0-A3F5-6A0F4ED951B0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A5FF59-09F7-4894-A1EF-800CC1AE22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34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C63C04-7C48-4715-81D9-02C2CE9691EB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FB5FD1-97FE-48DA-84C0-3E5A3F01DC2F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CE3DC2A-7554-40EA-828F-736404E48DA8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E2C868E-EF73-4086-BB62-AABED6CB9C96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F859D7-6A5D-4980-8E33-F43ED324CAFC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31747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8F994B7-ACA1-4DFA-B21F-90D9D3A832D6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6F55EC-F718-4AE2-B085-88ACD215F7B6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641DBE-2865-4ADB-8ECC-8C347BBB6B21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85991B-D151-4506-BCE3-9F61DB06FFCC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49AAA1E-BBD1-4B8A-9A63-8EF97139598A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609600"/>
            <a:ext cx="8078787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4213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2pPr lvl="1">
              <a:defRPr/>
            </a:lvl2pPr>
          </a:lstStyle>
          <a:p>
            <a:pPr lvl="1">
              <a:defRPr/>
            </a:pPr>
            <a:fld id="{9D444D45-5BEE-4EDF-978C-A5B46B71FFE2}" type="slidenum">
              <a:rPr lang="cs-CZ"/>
              <a:pPr lvl="1">
                <a:defRPr/>
              </a:pPr>
              <a:t>‹#›</a:t>
            </a:fld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med">
    <p:checker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odpovídají na 10 otázek. Každá otázka má 4 odpovědi.</a:t>
            </a:r>
            <a:br>
              <a:rPr lang="cs-CZ" sz="3000" dirty="0" smtClean="0"/>
            </a:br>
            <a:r>
              <a:rPr lang="cs-CZ" sz="3000" dirty="0" smtClean="0"/>
              <a:t>Pouze jedna odpověď je správná.</a:t>
            </a:r>
            <a:br>
              <a:rPr lang="cs-CZ" sz="3000" dirty="0" smtClean="0"/>
            </a:br>
            <a:r>
              <a:rPr lang="cs-CZ" sz="3000" dirty="0" smtClean="0"/>
              <a:t>Pro ovládání programu klikáme myší. </a:t>
            </a:r>
            <a:br>
              <a:rPr lang="cs-CZ" sz="3000" dirty="0" smtClean="0"/>
            </a:br>
            <a:r>
              <a:rPr lang="cs-CZ" sz="3000" dirty="0" smtClean="0"/>
              <a:t>Modrá šipka ukáže správnou odpověď. </a:t>
            </a:r>
          </a:p>
          <a:p>
            <a:r>
              <a:rPr lang="cs-CZ" sz="3000" dirty="0" smtClean="0"/>
              <a:t>Žáci odpovídali nebo zatrhávali správnou odpověď.Střídali se a hned porovnali se správnou odpovědí, kterou ukázala šipka. Žáci byli velmi aktivní.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7.11.2012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428625" y="642938"/>
            <a:ext cx="807878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1. Druhy jednoduchých strojů: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981200"/>
            <a:ext cx="8713787" cy="41148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1. Kladka, kolo na hřídeli, nakloněná rovina,          šroub, kladkostroj</a:t>
            </a:r>
          </a:p>
          <a:p>
            <a:pPr eaLnBrk="1" hangingPunct="1"/>
            <a:r>
              <a:rPr lang="cs-CZ" dirty="0" smtClean="0"/>
              <a:t>2. Páka, kladka, kolo na hřídeli, nakloněná rovina</a:t>
            </a:r>
          </a:p>
          <a:p>
            <a:pPr eaLnBrk="1" hangingPunct="1"/>
            <a:r>
              <a:rPr lang="cs-CZ" dirty="0" smtClean="0"/>
              <a:t>3. Páka, kladka, kolo na hřídeli, nakloněná rovina, šroub</a:t>
            </a:r>
          </a:p>
          <a:p>
            <a:pPr eaLnBrk="1" hangingPunct="1"/>
            <a:r>
              <a:rPr lang="cs-CZ" dirty="0" smtClean="0"/>
              <a:t>4. Páka, kolo na hřídeli, nakloněná rovina, šroub, kolo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</p:txBody>
      </p:sp>
      <p:sp>
        <p:nvSpPr>
          <p:cNvPr id="5139" name="AutoShape 19"/>
          <p:cNvSpPr>
            <a:spLocks noChangeArrowheads="1"/>
          </p:cNvSpPr>
          <p:nvPr/>
        </p:nvSpPr>
        <p:spPr bwMode="auto">
          <a:xfrm>
            <a:off x="7596188" y="4149725"/>
            <a:ext cx="1223962" cy="576263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med">
    <p:check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3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1. Ušetří</a:t>
            </a:r>
          </a:p>
          <a:p>
            <a:pPr eaLnBrk="1" hangingPunct="1"/>
            <a:r>
              <a:rPr lang="cs-CZ" dirty="0" smtClean="0"/>
              <a:t>2. Neušetří</a:t>
            </a:r>
          </a:p>
          <a:p>
            <a:pPr eaLnBrk="1" hangingPunct="1"/>
            <a:r>
              <a:rPr lang="cs-CZ" dirty="0" smtClean="0"/>
              <a:t>3. Usnadní</a:t>
            </a:r>
          </a:p>
          <a:p>
            <a:pPr eaLnBrk="1" hangingPunct="1"/>
            <a:r>
              <a:rPr lang="cs-CZ" dirty="0" smtClean="0"/>
              <a:t>4. Umožní</a:t>
            </a:r>
          </a:p>
          <a:p>
            <a:pPr eaLnBrk="1" hangingPunct="1"/>
            <a:endParaRPr lang="cs-CZ" dirty="0" smtClean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609600"/>
            <a:ext cx="836771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2. Jednoduché stroje práci: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3143240" y="2857496"/>
            <a:ext cx="1223962" cy="576262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5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Pevná a volná</a:t>
            </a:r>
          </a:p>
          <a:p>
            <a:pPr eaLnBrk="1" hangingPunct="1"/>
            <a:r>
              <a:rPr lang="cs-CZ" smtClean="0"/>
              <a:t>2. Tažná a volná</a:t>
            </a:r>
          </a:p>
          <a:p>
            <a:pPr eaLnBrk="1" hangingPunct="1"/>
            <a:r>
              <a:rPr lang="cs-CZ" smtClean="0"/>
              <a:t>3. Volná a těsná</a:t>
            </a:r>
          </a:p>
          <a:p>
            <a:pPr eaLnBrk="1" hangingPunct="1"/>
            <a:r>
              <a:rPr lang="cs-CZ" smtClean="0"/>
              <a:t>4. Páková a kladková</a:t>
            </a:r>
          </a:p>
          <a:p>
            <a:pPr eaLnBrk="1" hangingPunct="1"/>
            <a:endParaRPr lang="cs-CZ" smtClean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3. Druhy kladek:</a:t>
            </a:r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4143372" y="1643050"/>
            <a:ext cx="1223963" cy="576262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2" name="Rectangle 1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1. Pevné a volné</a:t>
            </a:r>
          </a:p>
          <a:p>
            <a:pPr eaLnBrk="1" hangingPunct="1"/>
            <a:r>
              <a:rPr lang="cs-CZ" dirty="0" smtClean="0"/>
              <a:t>2. Jednozvratné a dvojzvratné</a:t>
            </a:r>
          </a:p>
          <a:p>
            <a:pPr eaLnBrk="1" hangingPunct="1"/>
            <a:r>
              <a:rPr lang="cs-CZ" dirty="0" smtClean="0"/>
              <a:t>3. Hřídelové a kolové</a:t>
            </a:r>
          </a:p>
          <a:p>
            <a:pPr eaLnBrk="1" hangingPunct="1"/>
            <a:r>
              <a:rPr lang="cs-CZ" dirty="0" smtClean="0"/>
              <a:t>4. Váhové a pákové</a:t>
            </a:r>
          </a:p>
          <a:p>
            <a:pPr eaLnBrk="1" hangingPunct="1"/>
            <a:endParaRPr lang="cs-CZ" dirty="0" smtClean="0"/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title"/>
          </p:nvPr>
        </p:nvSpPr>
        <p:spPr>
          <a:xfrm>
            <a:off x="611188" y="620713"/>
            <a:ext cx="8281987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4. Páky dělíme na:</a:t>
            </a:r>
            <a:r>
              <a:rPr lang="cs-CZ" sz="4000" dirty="0" smtClean="0"/>
              <a:t>  </a:t>
            </a:r>
          </a:p>
        </p:txBody>
      </p:sp>
      <p:sp>
        <p:nvSpPr>
          <p:cNvPr id="7183" name="AutoShape 15"/>
          <p:cNvSpPr>
            <a:spLocks noChangeArrowheads="1"/>
          </p:cNvSpPr>
          <p:nvPr/>
        </p:nvSpPr>
        <p:spPr bwMode="auto">
          <a:xfrm>
            <a:off x="6227763" y="2204243"/>
            <a:ext cx="1223962" cy="576263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7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1" grpId="0"/>
      <p:bldP spid="718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5"/>
          <p:cNvSpPr>
            <a:spLocks noGrp="1" noChangeArrowheads="1"/>
          </p:cNvSpPr>
          <p:nvPr>
            <p:ph idx="1"/>
          </p:nvPr>
        </p:nvSpPr>
        <p:spPr>
          <a:xfrm>
            <a:off x="1116013" y="2276475"/>
            <a:ext cx="5543550" cy="4114800"/>
          </a:xfrm>
        </p:spPr>
        <p:txBody>
          <a:bodyPr/>
          <a:lstStyle/>
          <a:p>
            <a:pPr eaLnBrk="1" hangingPunct="1"/>
            <a:r>
              <a:rPr lang="cs-CZ" smtClean="0"/>
              <a:t>1. Kliky</a:t>
            </a:r>
          </a:p>
          <a:p>
            <a:pPr eaLnBrk="1" hangingPunct="1"/>
            <a:r>
              <a:rPr lang="cs-CZ" smtClean="0"/>
              <a:t>2. Hřídele</a:t>
            </a:r>
          </a:p>
          <a:p>
            <a:pPr eaLnBrk="1" hangingPunct="1"/>
            <a:r>
              <a:rPr lang="cs-CZ" smtClean="0"/>
              <a:t>3. Kola</a:t>
            </a:r>
          </a:p>
          <a:p>
            <a:pPr eaLnBrk="1" hangingPunct="1"/>
            <a:r>
              <a:rPr lang="cs-CZ" smtClean="0"/>
              <a:t>4. Ramena</a:t>
            </a:r>
          </a:p>
          <a:p>
            <a:pPr eaLnBrk="1" hangingPunct="1"/>
            <a:endParaRPr lang="cs-CZ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5. Osa dělí páku na dvě části.  </a:t>
            </a:r>
            <a:br>
              <a:rPr lang="cs-CZ" sz="4000" dirty="0" smtClean="0"/>
            </a:br>
            <a:r>
              <a:rPr lang="cs-CZ" sz="4000" dirty="0" smtClean="0"/>
              <a:t>    Jak se tyto části nazývají?</a:t>
            </a:r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3496036" y="4135148"/>
            <a:ext cx="1223963" cy="576263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81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>
          <a:xfrm>
            <a:off x="611188" y="1773238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1. Na zavěšení páky</a:t>
            </a:r>
          </a:p>
          <a:p>
            <a:pPr eaLnBrk="1" hangingPunct="1"/>
            <a:r>
              <a:rPr lang="cs-CZ" smtClean="0"/>
              <a:t>2. Na podepření páky</a:t>
            </a:r>
          </a:p>
          <a:p>
            <a:pPr eaLnBrk="1" hangingPunct="1"/>
            <a:r>
              <a:rPr lang="cs-CZ" smtClean="0"/>
              <a:t>3. K přenášení pohybu</a:t>
            </a:r>
          </a:p>
          <a:p>
            <a:pPr eaLnBrk="1" hangingPunct="1"/>
            <a:r>
              <a:rPr lang="cs-CZ" smtClean="0"/>
              <a:t>4. Na nakloněné rovině</a:t>
            </a:r>
          </a:p>
          <a:p>
            <a:pPr eaLnBrk="1" hangingPunct="1"/>
            <a:endParaRPr lang="cs-CZ" smtClean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357188" y="571500"/>
            <a:ext cx="9144000" cy="1143000"/>
          </a:xfrm>
        </p:spPr>
        <p:txBody>
          <a:bodyPr/>
          <a:lstStyle/>
          <a:p>
            <a:pPr marL="838200" indent="-838200" eaLnBrk="1" hangingPunct="1">
              <a:defRPr/>
            </a:pPr>
            <a:r>
              <a:rPr lang="cs-CZ" dirty="0" smtClean="0"/>
              <a:t>6. Kolo na hřídeli se používá:  </a:t>
            </a:r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>
            <a:off x="5072066" y="3000372"/>
            <a:ext cx="1223963" cy="576262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>
          <a:xfrm>
            <a:off x="990600" y="2438400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1. Kolo, hřídel, klika</a:t>
            </a:r>
          </a:p>
          <a:p>
            <a:pPr eaLnBrk="1" hangingPunct="1"/>
            <a:r>
              <a:rPr lang="cs-CZ" smtClean="0"/>
              <a:t>2. Kolo, páka, klika</a:t>
            </a:r>
          </a:p>
          <a:p>
            <a:pPr eaLnBrk="1" hangingPunct="1"/>
            <a:r>
              <a:rPr lang="cs-CZ" smtClean="0"/>
              <a:t>3. Hřídel, klika, šroub</a:t>
            </a:r>
          </a:p>
          <a:p>
            <a:pPr eaLnBrk="1" hangingPunct="1"/>
            <a:r>
              <a:rPr lang="cs-CZ" smtClean="0"/>
              <a:t>4. Klika, hřídel, rumpál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620713"/>
            <a:ext cx="8820150" cy="1143000"/>
          </a:xfrm>
        </p:spPr>
        <p:txBody>
          <a:bodyPr/>
          <a:lstStyle/>
          <a:p>
            <a:pPr marL="838200" indent="-838200" eaLnBrk="1" hangingPunct="1">
              <a:defRPr/>
            </a:pPr>
            <a:r>
              <a:rPr lang="cs-CZ" dirty="0" smtClean="0"/>
              <a:t>7. Kolo na hřídeli má tyto části:</a:t>
            </a:r>
          </a:p>
        </p:txBody>
      </p:sp>
      <p:sp>
        <p:nvSpPr>
          <p:cNvPr id="11270" name="AutoShape 6"/>
          <p:cNvSpPr>
            <a:spLocks noChangeArrowheads="1"/>
          </p:cNvSpPr>
          <p:nvPr/>
        </p:nvSpPr>
        <p:spPr bwMode="auto">
          <a:xfrm>
            <a:off x="5003800" y="2420938"/>
            <a:ext cx="1223963" cy="576262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7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5" name="Rectangle 7"/>
          <p:cNvSpPr>
            <a:spLocks noGrp="1" noChangeArrowheads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1. Vlastní šroub a vrut</a:t>
            </a:r>
          </a:p>
          <a:p>
            <a:pPr eaLnBrk="1" hangingPunct="1"/>
            <a:r>
              <a:rPr lang="cs-CZ" smtClean="0"/>
              <a:t>2. Matice a podložka</a:t>
            </a:r>
          </a:p>
          <a:p>
            <a:pPr eaLnBrk="1" hangingPunct="1"/>
            <a:r>
              <a:rPr lang="cs-CZ" smtClean="0"/>
              <a:t>3. Vrut a matice</a:t>
            </a:r>
          </a:p>
          <a:p>
            <a:pPr eaLnBrk="1" hangingPunct="1"/>
            <a:r>
              <a:rPr lang="cs-CZ" smtClean="0"/>
              <a:t>4. Vlastní šroub a matice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4963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8. Šroubový spoj má dvě části:</a:t>
            </a:r>
          </a:p>
        </p:txBody>
      </p:sp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5429256" y="3857628"/>
            <a:ext cx="1223963" cy="576263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22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22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22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22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  <p:bldP spid="1229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844675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1. Do vzduchu</a:t>
            </a:r>
          </a:p>
          <a:p>
            <a:pPr eaLnBrk="1" hangingPunct="1"/>
            <a:r>
              <a:rPr lang="cs-CZ" smtClean="0"/>
              <a:t>2. Do vody</a:t>
            </a:r>
          </a:p>
          <a:p>
            <a:pPr eaLnBrk="1" hangingPunct="1"/>
            <a:r>
              <a:rPr lang="cs-CZ" smtClean="0"/>
              <a:t>3. Do dřeva </a:t>
            </a:r>
          </a:p>
          <a:p>
            <a:pPr eaLnBrk="1" hangingPunct="1"/>
            <a:r>
              <a:rPr lang="cs-CZ" smtClean="0"/>
              <a:t>4. Do písku</a:t>
            </a:r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>9. Lodní šroub se zařezává: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3203575" y="2420938"/>
            <a:ext cx="1223963" cy="576262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2349500"/>
            <a:ext cx="6840538" cy="2879725"/>
          </a:xfrm>
        </p:spPr>
        <p:txBody>
          <a:bodyPr/>
          <a:lstStyle/>
          <a:p>
            <a:pPr eaLnBrk="1" hangingPunct="1"/>
            <a:r>
              <a:rPr lang="cs-CZ" smtClean="0"/>
              <a:t>1. Páky</a:t>
            </a:r>
          </a:p>
          <a:p>
            <a:pPr eaLnBrk="1" hangingPunct="1"/>
            <a:r>
              <a:rPr lang="cs-CZ" smtClean="0"/>
              <a:t>2. Nakloněné roviny</a:t>
            </a:r>
          </a:p>
          <a:p>
            <a:pPr eaLnBrk="1" hangingPunct="1"/>
            <a:r>
              <a:rPr lang="cs-CZ" smtClean="0"/>
              <a:t>3. Jeřábu</a:t>
            </a:r>
          </a:p>
          <a:p>
            <a:pPr eaLnBrk="1" hangingPunct="1"/>
            <a:r>
              <a:rPr lang="cs-CZ" smtClean="0"/>
              <a:t>4. Kola na hřídeli</a:t>
            </a:r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09600"/>
            <a:ext cx="8893175" cy="1143000"/>
          </a:xfrm>
        </p:spPr>
        <p:txBody>
          <a:bodyPr>
            <a:normAutofit fontScale="90000"/>
          </a:bodyPr>
          <a:lstStyle/>
          <a:p>
            <a:pPr marL="838200" indent="-838200" eaLnBrk="1" hangingPunct="1">
              <a:defRPr/>
            </a:pPr>
            <a:r>
              <a:rPr lang="cs-CZ" sz="4000" dirty="0" smtClean="0"/>
              <a:t>10. Nabourané auto naložíme na odtahový vůz nejlépe pomocí:</a:t>
            </a:r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4932363" y="2924175"/>
            <a:ext cx="1223962" cy="576263"/>
          </a:xfrm>
          <a:prstGeom prst="leftArrow">
            <a:avLst>
              <a:gd name="adj1" fmla="val 50000"/>
              <a:gd name="adj2" fmla="val 53099"/>
            </a:avLst>
          </a:prstGeom>
          <a:solidFill>
            <a:srgbClr val="0070C0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autoRev="1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autoRev="1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autoRev="1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8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372</Words>
  <Application>Microsoft Office PowerPoint</Application>
  <PresentationFormat>Předvádění na obrazovce (4:3)</PresentationFormat>
  <Paragraphs>73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1. Druhy jednoduchých strojů:</vt:lpstr>
      <vt:lpstr>2. Jednoduché stroje práci:</vt:lpstr>
      <vt:lpstr>3. Druhy kladek:</vt:lpstr>
      <vt:lpstr>4. Páky dělíme na:  </vt:lpstr>
      <vt:lpstr>5. Osa dělí páku na dvě části.       Jak se tyto části nazývají?</vt:lpstr>
      <vt:lpstr>6. Kolo na hřídeli se používá:  </vt:lpstr>
      <vt:lpstr>7. Kolo na hřídeli má tyto části:</vt:lpstr>
      <vt:lpstr>8. Šroubový spoj má dvě části:</vt:lpstr>
      <vt:lpstr>9. Lodní šroub se zařezává: </vt:lpstr>
      <vt:lpstr>10. Nabourané auto naložíme na odtahový vůz nejlépe pomocí: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8</cp:revision>
  <dcterms:modified xsi:type="dcterms:W3CDTF">2012-12-10T18:05:37Z</dcterms:modified>
</cp:coreProperties>
</file>