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72" r:id="rId1"/>
  </p:sldMasterIdLst>
  <p:sldIdLst>
    <p:sldId id="256" r:id="rId2"/>
    <p:sldId id="257" r:id="rId3"/>
    <p:sldId id="261" r:id="rId4"/>
    <p:sldId id="262" r:id="rId5"/>
    <p:sldId id="258" r:id="rId6"/>
    <p:sldId id="259" r:id="rId7"/>
    <p:sldId id="263" r:id="rId8"/>
    <p:sldId id="264" r:id="rId9"/>
    <p:sldId id="260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57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BBF0DD-D9CD-4FAF-A60E-A64EA2DAE1FB}" type="datetimeFigureOut">
              <a:rPr lang="cs-CZ" smtClean="0"/>
              <a:pPr/>
              <a:t>3.3.2013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18D55B0-B76F-4EC0-AB88-CF9DCEDED4F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BBF0DD-D9CD-4FAF-A60E-A64EA2DAE1FB}" type="datetimeFigureOut">
              <a:rPr lang="cs-CZ" smtClean="0"/>
              <a:pPr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18D55B0-B76F-4EC0-AB88-CF9DCEDED4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BBF0DD-D9CD-4FAF-A60E-A64EA2DAE1FB}" type="datetimeFigureOut">
              <a:rPr lang="cs-CZ" smtClean="0"/>
              <a:pPr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18D55B0-B76F-4EC0-AB88-CF9DCEDED4F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BBF0DD-D9CD-4FAF-A60E-A64EA2DAE1FB}" type="datetimeFigureOut">
              <a:rPr lang="cs-CZ" smtClean="0"/>
              <a:pPr/>
              <a:t>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18D55B0-B76F-4EC0-AB88-CF9DCEDED4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BBF0DD-D9CD-4FAF-A60E-A64EA2DAE1FB}" type="datetimeFigureOut">
              <a:rPr lang="cs-CZ" smtClean="0"/>
              <a:pPr/>
              <a:t>3.3.2013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18D55B0-B76F-4EC0-AB88-CF9DCEDED4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BBF0DD-D9CD-4FAF-A60E-A64EA2DAE1FB}" type="datetimeFigureOut">
              <a:rPr lang="cs-CZ" smtClean="0"/>
              <a:pPr/>
              <a:t>3.3.2013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18D55B0-B76F-4EC0-AB88-CF9DCEDED4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BBF0DD-D9CD-4FAF-A60E-A64EA2DAE1FB}" type="datetimeFigureOut">
              <a:rPr lang="cs-CZ" smtClean="0"/>
              <a:pPr/>
              <a:t>3.3.2013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18D55B0-B76F-4EC0-AB88-CF9DCEDED4F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BBF0DD-D9CD-4FAF-A60E-A64EA2DAE1FB}" type="datetimeFigureOut">
              <a:rPr lang="cs-CZ" smtClean="0"/>
              <a:pPr/>
              <a:t>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18D55B0-B76F-4EC0-AB88-CF9DCEDED4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BBF0DD-D9CD-4FAF-A60E-A64EA2DAE1FB}" type="datetimeFigureOut">
              <a:rPr lang="cs-CZ" smtClean="0"/>
              <a:pPr/>
              <a:t>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18D55B0-B76F-4EC0-AB88-CF9DCEDED4F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BBF0DD-D9CD-4FAF-A60E-A64EA2DAE1FB}" type="datetimeFigureOut">
              <a:rPr lang="cs-CZ" smtClean="0"/>
              <a:pPr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18D55B0-B76F-4EC0-AB88-CF9DCEDED4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BBF0DD-D9CD-4FAF-A60E-A64EA2DAE1FB}" type="datetimeFigureOut">
              <a:rPr lang="cs-CZ" smtClean="0"/>
              <a:pPr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18D55B0-B76F-4EC0-AB88-CF9DCEDED4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D7BBF0DD-D9CD-4FAF-A60E-A64EA2DAE1FB}" type="datetimeFigureOut">
              <a:rPr lang="cs-CZ" smtClean="0"/>
              <a:pPr/>
              <a:t>3.3.2013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B18D55B0-B76F-4EC0-AB88-CF9DCEDED4F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73" r:id="rId1"/>
    <p:sldLayoutId id="2147483974" r:id="rId2"/>
    <p:sldLayoutId id="2147483975" r:id="rId3"/>
    <p:sldLayoutId id="2147483976" r:id="rId4"/>
    <p:sldLayoutId id="2147483977" r:id="rId5"/>
    <p:sldLayoutId id="2147483978" r:id="rId6"/>
    <p:sldLayoutId id="2147483979" r:id="rId7"/>
    <p:sldLayoutId id="2147483980" r:id="rId8"/>
    <p:sldLayoutId id="2147483981" r:id="rId9"/>
    <p:sldLayoutId id="2147483982" r:id="rId10"/>
    <p:sldLayoutId id="2147483983" r:id="rId11"/>
  </p:sldLayoutIdLst>
  <p:transition>
    <p:wheel spokes="2"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CoA_CZ_Dieceze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ŘÍMSKO-KATOLICKÁ </a:t>
            </a:r>
            <a:br>
              <a:rPr lang="cs-CZ" dirty="0" smtClean="0"/>
            </a:br>
            <a:r>
              <a:rPr lang="cs-CZ" dirty="0" smtClean="0"/>
              <a:t>CÍRKEV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5157192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Group 31"/>
          <p:cNvGraphicFramePr>
            <a:graphicFrameLocks noGrp="1"/>
          </p:cNvGraphicFramePr>
          <p:nvPr/>
        </p:nvGraphicFramePr>
        <p:xfrm>
          <a:off x="1547664" y="2492896"/>
          <a:ext cx="6497638" cy="2303475"/>
        </p:xfrm>
        <a:graphic>
          <a:graphicData uri="http://schemas.openxmlformats.org/drawingml/2006/table">
            <a:tbl>
              <a:tblPr/>
              <a:tblGrid>
                <a:gridCol w="1797050"/>
                <a:gridCol w="4700588"/>
              </a:tblGrid>
              <a:tr h="284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E1D42D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Určeno pro:</a:t>
                      </a:r>
                      <a:endParaRPr kumimoji="0" lang="cs-CZ" sz="1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E1D42D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 žáky </a:t>
                      </a: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3.ročníku </a:t>
                      </a: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středních škol</a:t>
                      </a:r>
                      <a:endParaRPr kumimoji="0" lang="cs-CZ" sz="1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2127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E1D42D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Vzdělávací obor:</a:t>
                      </a:r>
                      <a:endParaRPr kumimoji="0" lang="cs-CZ" sz="1000" b="1" i="0" u="none" strike="noStrike" cap="none" normalizeH="0" baseline="0" smtClean="0">
                        <a:ln>
                          <a:noFill/>
                        </a:ln>
                        <a:solidFill>
                          <a:srgbClr val="E1D42D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 Základy společenských věd, Občanská nauka 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2127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E1D42D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Tematický okruh:</a:t>
                      </a:r>
                      <a:endParaRPr kumimoji="0" lang="cs-CZ" sz="1000" b="1" i="0" u="none" strike="noStrike" cap="none" normalizeH="0" baseline="0" smtClean="0">
                        <a:ln>
                          <a:noFill/>
                        </a:ln>
                        <a:solidFill>
                          <a:srgbClr val="E1D42D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 </a:t>
                      </a: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Dějiny náboženství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2127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E1D42D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Téma:</a:t>
                      </a:r>
                      <a:endParaRPr kumimoji="0" lang="cs-CZ" sz="1000" b="1" i="0" u="none" strike="noStrike" cap="none" normalizeH="0" baseline="0" smtClean="0">
                        <a:ln>
                          <a:noFill/>
                        </a:ln>
                        <a:solidFill>
                          <a:srgbClr val="E1D42D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 </a:t>
                      </a: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Římsko-katolická církev 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Verdana" pitchFamily="34" charset="0"/>
                        <a:cs typeface="Arial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2238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E1D42D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Jméno autora:</a:t>
                      </a:r>
                      <a:endParaRPr kumimoji="0" lang="cs-CZ" sz="1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E1D42D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 Mgr. Renata Kynzlová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1981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E1D42D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Vytvořeno dne: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29. září 2012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0478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E1D42D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Anotace: 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Materiál seznamuje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 Římsko-katolickou církvi 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17779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E1D42D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Klíčová slova: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církev, katolík, bohoslužba, mše, Desatero 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254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E1D42D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Metodický popis:</a:t>
                      </a:r>
                      <a:endParaRPr kumimoji="0" lang="cs-CZ" sz="1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E1D42D"/>
                        </a:solidFill>
                        <a:effectLst/>
                        <a:latin typeface="Verdana" pitchFamily="34" charset="0"/>
                        <a:cs typeface="Arial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 Podpora hodiny Dějiny </a:t>
                      </a: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náboženství 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heel spokes="2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Jedná se o největší autonomní katolickou církev a jedinou západní církev.</a:t>
            </a:r>
          </a:p>
          <a:p>
            <a:r>
              <a:rPr lang="cs-CZ" dirty="0" smtClean="0"/>
              <a:t>1,3 pokřtěných jí činí největší křesťanskou církví a největší náboženskou organizací na světě</a:t>
            </a:r>
          </a:p>
          <a:p>
            <a:r>
              <a:rPr lang="cs-CZ" dirty="0" smtClean="0"/>
              <a:t>V České republice se jedná o největší organizovanou </a:t>
            </a:r>
            <a:r>
              <a:rPr lang="cs-CZ" dirty="0" smtClean="0"/>
              <a:t>náb</a:t>
            </a:r>
            <a:r>
              <a:rPr lang="cs-CZ" dirty="0" smtClean="0"/>
              <a:t>oženskou </a:t>
            </a:r>
            <a:r>
              <a:rPr lang="cs-CZ" dirty="0" smtClean="0"/>
              <a:t> </a:t>
            </a:r>
            <a:r>
              <a:rPr lang="cs-CZ" dirty="0" smtClean="0"/>
              <a:t>s</a:t>
            </a:r>
            <a:r>
              <a:rPr lang="cs-CZ" dirty="0" smtClean="0"/>
              <a:t>kupinu</a:t>
            </a:r>
            <a:r>
              <a:rPr lang="cs-CZ" dirty="0" smtClean="0"/>
              <a:t>, ke které se hlásí více než 1 mil. Lidí. (2011)</a:t>
            </a:r>
          </a:p>
          <a:p>
            <a:r>
              <a:rPr lang="cs-CZ" dirty="0" smtClean="0"/>
              <a:t>Celkově zahrnuje ½ všech křesťanů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Nejkatoličtějším kontinentem je Amerika.</a:t>
            </a:r>
          </a:p>
          <a:p>
            <a:r>
              <a:rPr lang="cs-CZ" dirty="0" smtClean="0"/>
              <a:t>V Evropě se jedná o 30-40% katolíků</a:t>
            </a:r>
          </a:p>
          <a:p>
            <a:endParaRPr lang="cs-CZ" dirty="0"/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Kodex kanonického </a:t>
            </a:r>
            <a:br>
              <a:rPr lang="cs-CZ" dirty="0" smtClean="0"/>
            </a:br>
            <a:r>
              <a:rPr lang="cs-CZ" dirty="0" smtClean="0"/>
              <a:t>práva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Kodex kanonického práva byl založen roku 1983.</a:t>
            </a:r>
          </a:p>
          <a:p>
            <a:r>
              <a:rPr lang="cs-CZ" dirty="0" smtClean="0"/>
              <a:t>Poprvé vyšel v roce 1917.  Vydal ho papež Benedikt XV. Ve snaze o  přehledný a sjednocený soubor předpisů.</a:t>
            </a:r>
          </a:p>
          <a:p>
            <a:pPr algn="just"/>
            <a:r>
              <a:rPr lang="cs-CZ" dirty="0" smtClean="0"/>
              <a:t>Jedná se o soubor vnitřních předpisů a norem, které jsou závazné pro všechny katolíky</a:t>
            </a:r>
            <a:endParaRPr lang="cs-CZ" dirty="0"/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Římský ritus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ritus=náb</a:t>
            </a:r>
            <a:r>
              <a:rPr lang="cs-CZ" dirty="0" smtClean="0"/>
              <a:t>oženský </a:t>
            </a:r>
            <a:r>
              <a:rPr lang="cs-CZ" dirty="0" smtClean="0"/>
              <a:t> </a:t>
            </a:r>
            <a:r>
              <a:rPr lang="cs-CZ" dirty="0" smtClean="0"/>
              <a:t>t</a:t>
            </a:r>
            <a:r>
              <a:rPr lang="cs-CZ" dirty="0" smtClean="0"/>
              <a:t>ermín </a:t>
            </a:r>
            <a:r>
              <a:rPr lang="cs-CZ" dirty="0" smtClean="0"/>
              <a:t>z prostředí </a:t>
            </a:r>
            <a:r>
              <a:rPr lang="cs-CZ" dirty="0" smtClean="0"/>
              <a:t>křesť</a:t>
            </a:r>
            <a:r>
              <a:rPr lang="cs-CZ" dirty="0" smtClean="0"/>
              <a:t>anských </a:t>
            </a:r>
            <a:r>
              <a:rPr lang="cs-CZ" dirty="0" smtClean="0"/>
              <a:t> </a:t>
            </a:r>
            <a:r>
              <a:rPr lang="cs-CZ" dirty="0" smtClean="0"/>
              <a:t>c</a:t>
            </a:r>
            <a:r>
              <a:rPr lang="cs-CZ" dirty="0" smtClean="0"/>
              <a:t>írkví</a:t>
            </a:r>
            <a:r>
              <a:rPr lang="cs-CZ" dirty="0" smtClean="0"/>
              <a:t>, který označuje celek zvyklostí, liturgií, právních nařízení apod.</a:t>
            </a:r>
          </a:p>
          <a:p>
            <a:r>
              <a:rPr lang="cs-CZ" dirty="0" smtClean="0"/>
              <a:t>Římský ritus- slavení bohoslužby od Antiky do současnosti. Neomezuje se pouze na samotné slavení Mše,ale i na slavení ostatních svátostí.</a:t>
            </a:r>
            <a:endParaRPr lang="cs-CZ" dirty="0"/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Historie římsko-katolické</a:t>
            </a:r>
            <a:br>
              <a:rPr lang="cs-CZ" dirty="0" smtClean="0"/>
            </a:br>
            <a:r>
              <a:rPr lang="cs-CZ" dirty="0" smtClean="0"/>
              <a:t>církve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Tato církev vznikla ve 4. st. n. l. A vyznání  této víry bylo legalizováno roku 313 n. l. Ediktem Milánským, který vyhlásil Konstantin 1. A v jejím čele stojí papež</a:t>
            </a:r>
          </a:p>
          <a:p>
            <a:r>
              <a:rPr lang="cs-CZ" dirty="0" smtClean="0"/>
              <a:t>Počátky Ř-K </a:t>
            </a:r>
            <a:r>
              <a:rPr lang="cs-CZ" dirty="0" smtClean="0"/>
              <a:t>církve </a:t>
            </a:r>
            <a:r>
              <a:rPr lang="cs-CZ" dirty="0" smtClean="0"/>
              <a:t>souvisí s Velkým schizmatem (1054),  papež si nárokoval 4 východní patriarcháty, kteří se odmítli podrobit a tak se vzájemně exkomunikovali (až do roku 1965, do závěru 2. Vatikánského koncilu)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2. Vatikánský koncil deklaroval, že jedna katolická a apoštolská církev je řízena Petrovým nástupcem- papežem, který je ve společenství s biskupy</a:t>
            </a:r>
            <a:endParaRPr lang="cs-CZ" dirty="0"/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Ř-K </a:t>
            </a:r>
            <a:r>
              <a:rPr lang="cs-CZ" dirty="0" smtClean="0"/>
              <a:t>církev se sdílí </a:t>
            </a:r>
            <a:r>
              <a:rPr lang="cs-CZ" dirty="0" smtClean="0"/>
              <a:t>s </a:t>
            </a:r>
            <a:r>
              <a:rPr lang="cs-CZ" dirty="0" smtClean="0"/>
              <a:t>ostatními katolickými </a:t>
            </a:r>
            <a:r>
              <a:rPr lang="cs-CZ" dirty="0" smtClean="0"/>
              <a:t>církvemi </a:t>
            </a:r>
            <a:r>
              <a:rPr lang="cs-CZ" dirty="0" smtClean="0"/>
              <a:t> </a:t>
            </a:r>
            <a:r>
              <a:rPr lang="cs-CZ" dirty="0" smtClean="0"/>
              <a:t>v</a:t>
            </a:r>
            <a:r>
              <a:rPr lang="cs-CZ" dirty="0" smtClean="0"/>
              <a:t>e </a:t>
            </a:r>
            <a:r>
              <a:rPr lang="cs-CZ" dirty="0" smtClean="0"/>
              <a:t>svátostech- při migraci, svatbě </a:t>
            </a:r>
            <a:r>
              <a:rPr lang="cs-CZ" dirty="0" smtClean="0"/>
              <a:t>se</a:t>
            </a:r>
            <a:r>
              <a:rPr lang="cs-CZ" dirty="0" smtClean="0"/>
              <a:t> </a:t>
            </a:r>
            <a:r>
              <a:rPr lang="cs-CZ" dirty="0" smtClean="0"/>
              <a:t>umožňuje </a:t>
            </a:r>
            <a:r>
              <a:rPr lang="cs-CZ" dirty="0" err="1" smtClean="0"/>
              <a:t>konvert</a:t>
            </a:r>
            <a:r>
              <a:rPr lang="cs-CZ" dirty="0" smtClean="0"/>
              <a:t> (přestup) z jednotlivé katolické církve do druhé.</a:t>
            </a:r>
            <a:endParaRPr lang="cs-CZ" dirty="0"/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Katolická církev se považuje za přímou pokračovatelku PRVOTNÍ CÍRKVE- </a:t>
            </a:r>
            <a:r>
              <a:rPr lang="cs-CZ" dirty="0" err="1" smtClean="0"/>
              <a:t>církve</a:t>
            </a:r>
            <a:r>
              <a:rPr lang="cs-CZ" dirty="0" smtClean="0"/>
              <a:t> založené Kristem= římský biskup je považován za následovníka sv. Petra a biskupi za přímé následovníky 12 apoštolů ( při svěcení dodržují apoštolskou posloupnost)</a:t>
            </a:r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Svátosti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Římsko-katolická církev uznává 7 svátostí.</a:t>
            </a:r>
          </a:p>
          <a:p>
            <a:r>
              <a:rPr lang="cs-CZ" dirty="0" smtClean="0"/>
              <a:t>Jedná se o- Křest, Biřmování, Eucharistii, Svátost smíření, Svátost nemocných, Kněžství, Manželství</a:t>
            </a:r>
            <a:endParaRPr lang="cs-CZ" dirty="0"/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Liturgie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Středem života církve je </a:t>
            </a:r>
            <a:r>
              <a:rPr lang="cs-CZ" dirty="0" smtClean="0"/>
              <a:t>liturgie, </a:t>
            </a:r>
            <a:r>
              <a:rPr lang="cs-CZ" dirty="0" smtClean="0"/>
              <a:t>v níž je nejdůležitější eucharistická bohoslužba= mše. </a:t>
            </a:r>
          </a:p>
          <a:p>
            <a:r>
              <a:rPr lang="cs-CZ" dirty="0" smtClean="0"/>
              <a:t>Její součástí je i  </a:t>
            </a:r>
            <a:r>
              <a:rPr lang="cs-CZ" dirty="0" smtClean="0"/>
              <a:t>denní modlitba=oficiální modlitba</a:t>
            </a:r>
            <a:r>
              <a:rPr lang="cs-CZ" dirty="0" smtClean="0"/>
              <a:t>. Jedná se o prostředek jak naslouchat Božímu hlasu a vstupovat tak do tajemství Ježíše Krista a spásy a bez přestání se modlit.</a:t>
            </a:r>
          </a:p>
          <a:p>
            <a:r>
              <a:rPr lang="cs-CZ" dirty="0" smtClean="0"/>
              <a:t>Několik </a:t>
            </a:r>
            <a:r>
              <a:rPr lang="cs-CZ" dirty="0" smtClean="0"/>
              <a:t>modliteb </a:t>
            </a:r>
            <a:r>
              <a:rPr lang="cs-CZ" dirty="0" smtClean="0"/>
              <a:t>během celého dne (žalmy, </a:t>
            </a:r>
            <a:r>
              <a:rPr lang="cs-CZ" dirty="0" smtClean="0"/>
              <a:t>biblická </a:t>
            </a:r>
            <a:r>
              <a:rPr lang="cs-CZ" dirty="0" smtClean="0"/>
              <a:t>čtení)-&gt; obvykle se zpívají nebo společně recitují.</a:t>
            </a:r>
            <a:endParaRPr lang="cs-CZ" dirty="0"/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Římsko-katolická církev </a:t>
            </a:r>
            <a:br>
              <a:rPr lang="cs-CZ" dirty="0" smtClean="0"/>
            </a:br>
            <a:r>
              <a:rPr lang="cs-CZ" dirty="0" smtClean="0"/>
              <a:t>v České republice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Největší </a:t>
            </a:r>
            <a:r>
              <a:rPr lang="cs-CZ" dirty="0" smtClean="0"/>
              <a:t>organizovanou  náboženskou skupinou </a:t>
            </a:r>
            <a:r>
              <a:rPr lang="cs-CZ" dirty="0" smtClean="0"/>
              <a:t>v  České republice. Hlásí se k ní 10, 26% (2011)</a:t>
            </a:r>
          </a:p>
          <a:p>
            <a:r>
              <a:rPr lang="cs-CZ" dirty="0" smtClean="0"/>
              <a:t>Největší zastoupení – jižní a střední Morava</a:t>
            </a:r>
          </a:p>
          <a:p>
            <a:r>
              <a:rPr lang="cs-CZ" dirty="0" smtClean="0"/>
              <a:t>Nejmenší zastoupení- severní Čechy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Rozdělení</a:t>
            </a:r>
            <a:endParaRPr lang="cs-CZ" dirty="0"/>
          </a:p>
        </p:txBody>
      </p:sp>
      <p:pic>
        <p:nvPicPr>
          <p:cNvPr id="4" name="Zástupný symbol pro obsah 3" descr="800px-CoA_CZ_Dieceze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51520" y="2193417"/>
            <a:ext cx="7200800" cy="4212467"/>
          </a:xfrm>
        </p:spPr>
      </p:pic>
    </p:spTree>
  </p:cSld>
  <p:clrMapOvr>
    <a:masterClrMapping/>
  </p:clrMapOvr>
  <p:transition>
    <p:wheel spokes="2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Struktura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 </a:t>
            </a:r>
            <a:r>
              <a:rPr lang="cs-CZ" dirty="0" smtClean="0"/>
              <a:t>V jejím čele stojí arcibiskupové( metropolité)</a:t>
            </a:r>
          </a:p>
          <a:p>
            <a:r>
              <a:rPr lang="cs-CZ" dirty="0" smtClean="0"/>
              <a:t>Zvláštní status má Vojenský vikariát-působí při jednotkách Armády České republiky po celém světě.</a:t>
            </a:r>
          </a:p>
          <a:p>
            <a:r>
              <a:rPr lang="cs-CZ" dirty="0" smtClean="0"/>
              <a:t>V Česku provozuje komplexní systém školských, zdravotnických a charitativních zařízení.</a:t>
            </a:r>
          </a:p>
          <a:p>
            <a:r>
              <a:rPr lang="cs-CZ" dirty="0" smtClean="0"/>
              <a:t>=MŠ, ZŠ  a  SŠ a mají patronát a podíl na vedení 3 teologických fakultách</a:t>
            </a:r>
            <a:endParaRPr lang="cs-CZ" dirty="0"/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Katolické školy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otevřené žákům všech vyznání a řada z nich má pověst prestižních vzdělávacích ústavů= Arcibiskupské gymnázium v Kroměříži.</a:t>
            </a:r>
          </a:p>
          <a:p>
            <a:r>
              <a:rPr lang="cs-CZ" dirty="0" smtClean="0"/>
              <a:t>14 MŠ, 22 ZŠ, 13 SOŠ, 18 gymnázií, 5 VOŠ</a:t>
            </a:r>
            <a:endParaRPr lang="cs-CZ" dirty="0"/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Čeští a Moravští svatí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Cyril a Metoděj, sv. Ludmila, sv. Václav, sv. Prokop, sv. Vojtěch, sv. Anežka Česká, sv. Jan Nepomuk</a:t>
            </a:r>
            <a:endParaRPr lang="cs-CZ" dirty="0"/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 a zdroje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</a:t>
            </a:r>
          </a:p>
          <a:p>
            <a:r>
              <a:rPr lang="cs-CZ" dirty="0" smtClean="0"/>
              <a:t>Bible</a:t>
            </a:r>
          </a:p>
          <a:p>
            <a:r>
              <a:rPr lang="cs-CZ" smtClean="0">
                <a:hlinkClick r:id="rId2"/>
              </a:rPr>
              <a:t>http</a:t>
            </a:r>
            <a:r>
              <a:rPr lang="cs-CZ" smtClean="0">
                <a:hlinkClick r:id="rId2"/>
              </a:rPr>
              <a:t>://</a:t>
            </a:r>
            <a:r>
              <a:rPr lang="cs-CZ" smtClean="0">
                <a:hlinkClick r:id="rId2"/>
              </a:rPr>
              <a:t>cs.wikipedia.org/wiki/Soubor:CoA_CZ_Dieceze.png</a:t>
            </a:r>
            <a:endParaRPr lang="cs-CZ" smtClean="0"/>
          </a:p>
          <a:p>
            <a:endParaRPr lang="cs-CZ" dirty="0"/>
          </a:p>
        </p:txBody>
      </p:sp>
    </p:spTree>
  </p:cSld>
  <p:clrMapOvr>
    <a:masterClrMapping/>
  </p:clrMapOvr>
  <p:transition>
    <p:wheel spokes="2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165</TotalTime>
  <Words>620</Words>
  <Application>Microsoft Office PowerPoint</Application>
  <PresentationFormat>Předvádění na obrazovce (4:3)</PresentationFormat>
  <Paragraphs>64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Slunovrat</vt:lpstr>
      <vt:lpstr>ŘÍMSKO-KATOLICKÁ  CÍRKEV</vt:lpstr>
      <vt:lpstr>Snímek 2</vt:lpstr>
      <vt:lpstr>Snímek 3</vt:lpstr>
      <vt:lpstr>Kodex kanonického  práva</vt:lpstr>
      <vt:lpstr>Římský ritus</vt:lpstr>
      <vt:lpstr>Historie římsko-katolické církve</vt:lpstr>
      <vt:lpstr>Snímek 7</vt:lpstr>
      <vt:lpstr>Snímek 8</vt:lpstr>
      <vt:lpstr>Snímek 9</vt:lpstr>
      <vt:lpstr>Svátosti</vt:lpstr>
      <vt:lpstr>Liturgie</vt:lpstr>
      <vt:lpstr>Římsko-katolická církev  v České republice</vt:lpstr>
      <vt:lpstr>Rozdělení</vt:lpstr>
      <vt:lpstr>Struktura</vt:lpstr>
      <vt:lpstr>Katolické školy</vt:lpstr>
      <vt:lpstr>Čeští a Moravští svatí</vt:lpstr>
      <vt:lpstr>Použitá literatura a 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ŘÍMSKO-KATOLICKÁ  CÍRKEV</dc:title>
  <dc:creator>Babunka</dc:creator>
  <cp:lastModifiedBy>user</cp:lastModifiedBy>
  <cp:revision>20</cp:revision>
  <dcterms:created xsi:type="dcterms:W3CDTF">2013-01-20T15:55:08Z</dcterms:created>
  <dcterms:modified xsi:type="dcterms:W3CDTF">2013-03-03T16:57:09Z</dcterms:modified>
</cp:coreProperties>
</file>