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8" r:id="rId2"/>
    <p:sldId id="256" r:id="rId3"/>
    <p:sldId id="263" r:id="rId4"/>
    <p:sldId id="285" r:id="rId5"/>
    <p:sldId id="283" r:id="rId6"/>
    <p:sldId id="267" r:id="rId7"/>
    <p:sldId id="288" r:id="rId8"/>
    <p:sldId id="287" r:id="rId9"/>
    <p:sldId id="289" r:id="rId10"/>
    <p:sldId id="290" r:id="rId11"/>
    <p:sldId id="291" r:id="rId12"/>
    <p:sldId id="292" r:id="rId13"/>
    <p:sldId id="284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4512-08F1-4230-A7F3-0C4ADB04EDBF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409BE-AE00-4443-BE76-FA7865F33AF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385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660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27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8FE8F-6A43-4FF3-9D4F-AD727C1501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316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7.3.2013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516563"/>
            <a:ext cx="5762625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5888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86" name="Group 3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605673125"/>
              </p:ext>
            </p:extLst>
          </p:nvPr>
        </p:nvGraphicFramePr>
        <p:xfrm>
          <a:off x="1331913" y="1196975"/>
          <a:ext cx="6707187" cy="4102939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VY_32_INOVACE_21-14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RNDr. Vladimír Kostka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Seminář komunikačních dovedností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4.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4. 2. 2013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výklad  nové látky , cvičení a zhodnocení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vyučující má v úvodu k dispozici výkladový text, následuje cvičení s pracovními listy a v závěru je zhodnocení dosažených výsledků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24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3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vytvořte dvojice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na pracovním listu „Jak se pozná názor“ máte osm textů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>
                <a:solidFill>
                  <a:schemeClr val="bg1"/>
                </a:solidFill>
              </a:rPr>
              <a:t>pokuste se v </a:t>
            </a:r>
            <a:r>
              <a:rPr lang="cs-CZ" dirty="0" smtClean="0">
                <a:solidFill>
                  <a:schemeClr val="bg1"/>
                </a:solidFill>
              </a:rPr>
              <a:t>textech identifikovat </a:t>
            </a:r>
            <a:r>
              <a:rPr lang="cs-CZ" dirty="0">
                <a:solidFill>
                  <a:schemeClr val="bg1"/>
                </a:solidFill>
              </a:rPr>
              <a:t>hodnotící prostředky a názory autora</a:t>
            </a:r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8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diskuse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Které výroky hodnotí popisovanou skutečnost?</a:t>
            </a:r>
          </a:p>
          <a:p>
            <a:r>
              <a:rPr lang="cs-CZ" dirty="0" smtClean="0"/>
              <a:t>O </a:t>
            </a:r>
            <a:r>
              <a:rPr lang="cs-CZ" dirty="0"/>
              <a:t>jaké argumenty se text opírá?</a:t>
            </a:r>
          </a:p>
          <a:p>
            <a:r>
              <a:rPr lang="cs-CZ" dirty="0" smtClean="0"/>
              <a:t>Jaký </a:t>
            </a:r>
            <a:r>
              <a:rPr lang="cs-CZ" dirty="0"/>
              <a:t>je jejich účel? Proč jsou použity?</a:t>
            </a:r>
          </a:p>
        </p:txBody>
      </p:sp>
    </p:spTree>
    <p:extLst>
      <p:ext uri="{BB962C8B-B14F-4D97-AF65-F5344CB8AC3E}">
        <p14:creationId xmlns:p14="http://schemas.microsoft.com/office/powerpoint/2010/main" val="158777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kritické myšlení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naučili jsme se poznat hodnotící </a:t>
            </a:r>
            <a:r>
              <a:rPr lang="cs-CZ" dirty="0"/>
              <a:t>prostředky ve zpravodajství</a:t>
            </a:r>
          </a:p>
          <a:p>
            <a:r>
              <a:rPr lang="cs-CZ" dirty="0" smtClean="0"/>
              <a:t>naučili jsme se identifikovat </a:t>
            </a:r>
            <a:r>
              <a:rPr lang="cs-CZ" dirty="0"/>
              <a:t>prvky, které signalizují skutečnost, že je prezentován názor novináře</a:t>
            </a:r>
          </a:p>
        </p:txBody>
      </p:sp>
    </p:spTree>
    <p:extLst>
      <p:ext uri="{BB962C8B-B14F-4D97-AF65-F5344CB8AC3E}">
        <p14:creationId xmlns:p14="http://schemas.microsoft.com/office/powerpoint/2010/main" val="159974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i="1" dirty="0"/>
              <a:t>Mediální gramotnost</a:t>
            </a:r>
            <a:r>
              <a:rPr lang="cs-CZ" dirty="0"/>
              <a:t> [online]. 2013 [cit. </a:t>
            </a:r>
            <a:r>
              <a:rPr lang="cs-CZ" dirty="0" smtClean="0"/>
              <a:t>2013-02-04]. </a:t>
            </a:r>
            <a:r>
              <a:rPr lang="cs-CZ" dirty="0"/>
              <a:t>Dostupné z: </a:t>
            </a:r>
            <a:r>
              <a:rPr lang="cs-CZ" dirty="0">
                <a:solidFill>
                  <a:schemeClr val="bg1"/>
                </a:solidFill>
              </a:rPr>
              <a:t>http://</a:t>
            </a:r>
            <a:r>
              <a:rPr lang="cs-CZ" dirty="0" smtClean="0">
                <a:solidFill>
                  <a:schemeClr val="bg1"/>
                </a:solidFill>
              </a:rPr>
              <a:t>medialnigramotnost.fsv.cuni.cz</a:t>
            </a:r>
          </a:p>
          <a:p>
            <a:r>
              <a:rPr lang="cs-CZ" dirty="0"/>
              <a:t>MIČIENKA, Marek a Jan JIRÁK. </a:t>
            </a:r>
            <a:r>
              <a:rPr lang="cs-CZ" i="1" dirty="0"/>
              <a:t>Rozumět médiím: základy mediální výchovy pro učitele</a:t>
            </a:r>
            <a:r>
              <a:rPr lang="cs-CZ" dirty="0"/>
              <a:t> [CD-ROM]. Vyd. 2. rozšířené elektronické. Praha: </a:t>
            </a:r>
            <a:r>
              <a:rPr lang="cs-CZ" dirty="0" err="1"/>
              <a:t>Partners</a:t>
            </a:r>
            <a:r>
              <a:rPr lang="cs-CZ" dirty="0"/>
              <a:t> Czech, c2007, </a:t>
            </a:r>
            <a:r>
              <a:rPr lang="cs-CZ" dirty="0" smtClean="0"/>
              <a:t>302 </a:t>
            </a:r>
            <a:r>
              <a:rPr lang="cs-CZ" dirty="0"/>
              <a:t>s.[cit. 2013-02-04]. ISBN 80-239-6762-2.</a:t>
            </a:r>
          </a:p>
        </p:txBody>
      </p:sp>
    </p:spTree>
    <p:extLst>
      <p:ext uri="{BB962C8B-B14F-4D97-AF65-F5344CB8AC3E}">
        <p14:creationId xmlns:p14="http://schemas.microsoft.com/office/powerpoint/2010/main" val="403302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5400" smtClean="0"/>
              <a:t>Základy mediální výchovy</a:t>
            </a:r>
            <a:endParaRPr lang="cs-CZ" sz="540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Základy získávání, zpracování </a:t>
            </a:r>
            <a:r>
              <a:rPr lang="cs-CZ" dirty="0" smtClean="0"/>
              <a:t>a prezentace </a:t>
            </a:r>
            <a:r>
              <a:rPr lang="cs-CZ" dirty="0"/>
              <a:t>informací podle </a:t>
            </a:r>
            <a:r>
              <a:rPr lang="cs-CZ" dirty="0" smtClean="0"/>
              <a:t>účelu</a:t>
            </a:r>
          </a:p>
          <a:p>
            <a:r>
              <a:rPr lang="cs-CZ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094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titulky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 minulé lekci jsme se seznámili s pravidly pro tvorbu titulků a vyzkoušeli si napsat titulek ke zprávě</a:t>
            </a:r>
          </a:p>
          <a:p>
            <a:r>
              <a:rPr lang="cs-CZ" dirty="0"/>
              <a:t>v</a:t>
            </a:r>
            <a:r>
              <a:rPr lang="cs-CZ" dirty="0" smtClean="0"/>
              <a:t> této lekci se zamyslíme nad funkcí titulků a nad možností ovlivňování čtenáře pomocí titulků</a:t>
            </a:r>
          </a:p>
          <a:p>
            <a:r>
              <a:rPr lang="cs-CZ" dirty="0" smtClean="0"/>
              <a:t>zkusíme se zamyslet nad tím, jak se cítí ti, o kterých jsou psány konkrétní zprávy</a:t>
            </a:r>
          </a:p>
        </p:txBody>
      </p:sp>
    </p:spTree>
    <p:extLst>
      <p:ext uri="{BB962C8B-B14F-4D97-AF65-F5344CB8AC3E}">
        <p14:creationId xmlns:p14="http://schemas.microsoft.com/office/powerpoint/2010/main" val="125013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pravidla pro psaní titulků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/>
              <a:t>OBSAHOVÁ VĚCNOST</a:t>
            </a:r>
          </a:p>
          <a:p>
            <a:r>
              <a:rPr lang="cs-CZ" dirty="0" smtClean="0"/>
              <a:t>titulek </a:t>
            </a:r>
            <a:r>
              <a:rPr lang="cs-CZ" dirty="0"/>
              <a:t>v několika slovech shrnuje obsahovou podstatu článku</a:t>
            </a:r>
          </a:p>
          <a:p>
            <a:pPr marL="0" indent="0">
              <a:buNone/>
            </a:pPr>
            <a:r>
              <a:rPr lang="cs-CZ" dirty="0"/>
              <a:t>POUTAVOST TITULKU</a:t>
            </a:r>
          </a:p>
          <a:p>
            <a:r>
              <a:rPr lang="cs-CZ" dirty="0" smtClean="0"/>
              <a:t>titulek </a:t>
            </a:r>
            <a:r>
              <a:rPr lang="cs-CZ" dirty="0"/>
              <a:t>má přiměřeně provokovat k přečtení dalšího textu; často však pouze přitahuje čtenáře</a:t>
            </a:r>
            <a:r>
              <a:rPr lang="cs-CZ" dirty="0" smtClean="0"/>
              <a:t>, aby </a:t>
            </a:r>
            <a:r>
              <a:rPr lang="cs-CZ" dirty="0"/>
              <a:t>si článek </a:t>
            </a:r>
            <a:r>
              <a:rPr lang="cs-CZ" dirty="0" smtClean="0"/>
              <a:t>přečetl</a:t>
            </a:r>
          </a:p>
          <a:p>
            <a:pPr marL="0" indent="0">
              <a:buNone/>
            </a:pPr>
            <a:r>
              <a:rPr lang="cs-CZ" dirty="0"/>
              <a:t>AKTIVNÍ SLOVESA</a:t>
            </a:r>
          </a:p>
          <a:p>
            <a:r>
              <a:rPr lang="cs-CZ" dirty="0"/>
              <a:t>moderní titulek tvoří větu; neměl by užívat pasivum, ale měl by obsahovat aktivní sloveso či popis nějaké činnosti</a:t>
            </a:r>
          </a:p>
          <a:p>
            <a:pPr marL="0" indent="0">
              <a:buNone/>
            </a:pPr>
            <a:r>
              <a:rPr lang="cs-CZ" dirty="0"/>
              <a:t>POUŽÍVÁNÍ BĚŽNÝCH SLOV</a:t>
            </a:r>
          </a:p>
          <a:p>
            <a:r>
              <a:rPr lang="cs-CZ" dirty="0"/>
              <a:t>titulek by měl být pro každého čtenáře srozumitelný</a:t>
            </a:r>
          </a:p>
          <a:p>
            <a:pPr marL="0" indent="0">
              <a:buNone/>
            </a:pPr>
            <a:r>
              <a:rPr lang="cs-CZ" dirty="0"/>
              <a:t>JEDNOTNÁ GRAFIKA TITULKU</a:t>
            </a:r>
          </a:p>
          <a:p>
            <a:r>
              <a:rPr lang="cs-CZ" dirty="0"/>
              <a:t>zdůrazňuje se maximální plnost řádků, tj. že titulek by měl přesahovat alespoň polovinu posledního sloupce zprávy, aby nevznikalo vedle titulku bílé nevyužité </a:t>
            </a:r>
            <a:r>
              <a:rPr lang="cs-CZ" dirty="0" smtClean="0"/>
              <a:t>místo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883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3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vytvořte dvojice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na pracovním listu „Tvorba titulků“ máte pět článků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smtClean="0">
                <a:solidFill>
                  <a:schemeClr val="bg1"/>
                </a:solidFill>
              </a:rPr>
              <a:t>pokuste se ke každému článku </a:t>
            </a:r>
            <a:r>
              <a:rPr lang="cs-CZ" dirty="0">
                <a:solidFill>
                  <a:schemeClr val="bg1"/>
                </a:solidFill>
              </a:rPr>
              <a:t>vytvořit </a:t>
            </a:r>
            <a:r>
              <a:rPr lang="cs-CZ" dirty="0" smtClean="0">
                <a:solidFill>
                  <a:schemeClr val="bg1"/>
                </a:solidFill>
              </a:rPr>
              <a:t>titulek, který </a:t>
            </a:r>
            <a:r>
              <a:rPr lang="cs-CZ" dirty="0">
                <a:solidFill>
                  <a:schemeClr val="bg1"/>
                </a:solidFill>
              </a:rPr>
              <a:t>by nejlépe odpovídal textu </a:t>
            </a:r>
            <a:r>
              <a:rPr lang="cs-CZ" dirty="0" smtClean="0">
                <a:solidFill>
                  <a:schemeClr val="bg1"/>
                </a:solidFill>
              </a:rPr>
              <a:t>zprávy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zkuste odhadnout, ve kterém deníku článek vyšel a proč si to myslíte</a:t>
            </a:r>
          </a:p>
        </p:txBody>
      </p:sp>
      <p:sp>
        <p:nvSpPr>
          <p:cNvPr id="4" name="Obdélník 3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4362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Původní titulky k pracovnímu listu </a:t>
            </a:r>
            <a:r>
              <a:rPr lang="cs-CZ" dirty="0" smtClean="0"/>
              <a:t>„Tvorba titulků“:</a:t>
            </a:r>
            <a:endParaRPr lang="cs-CZ" dirty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První </a:t>
            </a:r>
            <a:r>
              <a:rPr lang="cs-CZ" dirty="0"/>
              <a:t>blok Temelína opět dodává proud (Právo, </a:t>
            </a:r>
            <a:r>
              <a:rPr lang="cs-CZ" dirty="0" smtClean="0"/>
              <a:t>21. 11. 2005</a:t>
            </a:r>
            <a:r>
              <a:rPr lang="cs-CZ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Koruna </a:t>
            </a:r>
            <a:r>
              <a:rPr lang="cs-CZ" dirty="0"/>
              <a:t>ukázala svaly (MF DNES, </a:t>
            </a:r>
            <a:r>
              <a:rPr lang="cs-CZ" dirty="0" smtClean="0"/>
              <a:t>1. 12. 2005)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Pakoval se kouč, ale i šéf klubu (Blesk</a:t>
            </a:r>
            <a:r>
              <a:rPr lang="cs-CZ" dirty="0" smtClean="0"/>
              <a:t>,</a:t>
            </a:r>
            <a:r>
              <a:rPr lang="cs-CZ" dirty="0"/>
              <a:t>  </a:t>
            </a:r>
            <a:r>
              <a:rPr lang="cs-CZ" dirty="0" smtClean="0"/>
              <a:t>21. 11. 2005</a:t>
            </a:r>
            <a:r>
              <a:rPr lang="cs-CZ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Zpěvačka Anna K. je striptérkou (Šíp</a:t>
            </a:r>
            <a:r>
              <a:rPr lang="cs-CZ" dirty="0" smtClean="0"/>
              <a:t>,</a:t>
            </a:r>
            <a:r>
              <a:rPr lang="cs-CZ" dirty="0"/>
              <a:t>  </a:t>
            </a:r>
            <a:r>
              <a:rPr lang="cs-CZ" dirty="0" smtClean="0"/>
              <a:t>21.</a:t>
            </a:r>
            <a:r>
              <a:rPr lang="cs-CZ" dirty="0"/>
              <a:t>  </a:t>
            </a:r>
            <a:r>
              <a:rPr lang="cs-CZ" dirty="0" smtClean="0"/>
              <a:t>11.</a:t>
            </a:r>
            <a:r>
              <a:rPr lang="cs-CZ" dirty="0"/>
              <a:t>  </a:t>
            </a:r>
            <a:r>
              <a:rPr lang="cs-CZ" dirty="0" smtClean="0"/>
              <a:t>2005)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830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326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cs-CZ" dirty="0" smtClean="0"/>
              <a:t>Titulek </a:t>
            </a:r>
            <a:r>
              <a:rPr lang="cs-CZ" dirty="0"/>
              <a:t>na straně 3: Seidlová potratí! Po výbuchu </a:t>
            </a:r>
            <a:r>
              <a:rPr lang="cs-CZ" dirty="0" smtClean="0"/>
              <a:t>bomby!</a:t>
            </a:r>
          </a:p>
          <a:p>
            <a:pPr marL="0" indent="0">
              <a:buNone/>
            </a:pPr>
            <a:r>
              <a:rPr lang="cs-CZ" dirty="0" smtClean="0"/>
              <a:t>PRAHA </a:t>
            </a:r>
            <a:r>
              <a:rPr lang="cs-CZ" dirty="0"/>
              <a:t>– Ondřej Vetchý (43) </a:t>
            </a:r>
            <a:r>
              <a:rPr lang="cs-CZ" dirty="0" smtClean="0"/>
              <a:t>uteče k </a:t>
            </a:r>
            <a:r>
              <a:rPr lang="cs-CZ" dirty="0"/>
              <a:t>milence! Bára Seidlová (23) potratí! A Simona Stašová (50) bude podnikat! To vše v </a:t>
            </a:r>
            <a:r>
              <a:rPr lang="cs-CZ" dirty="0" smtClean="0"/>
              <a:t>populárním seriálu </a:t>
            </a:r>
            <a:r>
              <a:rPr lang="cs-CZ" dirty="0"/>
              <a:t>Místo nahoře, jehož druhý díl dnes Nova odvysílá. Aha! totiž už dnes ví, jak </a:t>
            </a:r>
            <a:r>
              <a:rPr lang="cs-CZ" dirty="0" smtClean="0"/>
              <a:t>první seriál</a:t>
            </a:r>
            <a:r>
              <a:rPr lang="cs-CZ" dirty="0"/>
              <a:t>, který „zběhl“ z České televize na Novu, dopadne. (Nedělník AHA!, </a:t>
            </a:r>
            <a:r>
              <a:rPr lang="cs-CZ" dirty="0" smtClean="0"/>
              <a:t>12. 1. 2005)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830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diskuse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Jak moc se vaše titulky a původní titulky liší od obsahu zprávy?</a:t>
            </a:r>
          </a:p>
          <a:p>
            <a:r>
              <a:rPr lang="cs-CZ" dirty="0"/>
              <a:t>Považujete všechny titulky za vhodné? Které ano? Které ne? </a:t>
            </a:r>
            <a:endParaRPr lang="cs-CZ" dirty="0" smtClean="0"/>
          </a:p>
          <a:p>
            <a:r>
              <a:rPr lang="cs-CZ" dirty="0" smtClean="0"/>
              <a:t>Jak </a:t>
            </a:r>
            <a:r>
              <a:rPr lang="cs-CZ" dirty="0"/>
              <a:t>titulek ovlivňuje názor čtenáře</a:t>
            </a:r>
            <a:r>
              <a:rPr lang="cs-CZ" dirty="0" smtClean="0"/>
              <a:t>?</a:t>
            </a:r>
          </a:p>
          <a:p>
            <a:r>
              <a:rPr lang="cs-CZ" dirty="0" smtClean="0"/>
              <a:t>Porovnejte </a:t>
            </a:r>
            <a:r>
              <a:rPr lang="cs-CZ" dirty="0"/>
              <a:t>titulky bulvárních deníků s deníky „seriózními</a:t>
            </a:r>
            <a:r>
              <a:rPr lang="cs-CZ" dirty="0" smtClean="0"/>
              <a:t>“.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266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fakt nebo názor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zamyslete se nad větou:</a:t>
            </a:r>
          </a:p>
          <a:p>
            <a:pPr marL="0" indent="0">
              <a:buNone/>
            </a:pPr>
            <a:r>
              <a:rPr lang="cs-CZ" i="1" dirty="0"/>
              <a:t>Jediným možným způsobem boje proti přepadením je neustálé zvyšování počtu policistů v ulicích</a:t>
            </a:r>
            <a:r>
              <a:rPr lang="cs-CZ" i="1" dirty="0" smtClean="0"/>
              <a:t>, kteří </a:t>
            </a:r>
            <a:r>
              <a:rPr lang="cs-CZ" i="1" dirty="0"/>
              <a:t>budou dohlížet na bezpečnost </a:t>
            </a:r>
            <a:r>
              <a:rPr lang="cs-CZ" i="1" dirty="0" smtClean="0"/>
              <a:t>a pořádek.</a:t>
            </a:r>
          </a:p>
          <a:p>
            <a:r>
              <a:rPr lang="cs-CZ" dirty="0"/>
              <a:t>Jaký názor text vyjadřuje?</a:t>
            </a:r>
          </a:p>
          <a:p>
            <a:r>
              <a:rPr lang="cs-CZ" dirty="0" smtClean="0"/>
              <a:t>O </a:t>
            </a:r>
            <a:r>
              <a:rPr lang="cs-CZ" dirty="0"/>
              <a:t>jaké argumenty se text opírá?</a:t>
            </a:r>
          </a:p>
        </p:txBody>
      </p:sp>
    </p:spTree>
    <p:extLst>
      <p:ext uri="{BB962C8B-B14F-4D97-AF65-F5344CB8AC3E}">
        <p14:creationId xmlns:p14="http://schemas.microsoft.com/office/powerpoint/2010/main" val="392971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</TotalTime>
  <Words>553</Words>
  <Application>Microsoft Office PowerPoint</Application>
  <PresentationFormat>Předvádění na obrazovce (4:3)</PresentationFormat>
  <Paragraphs>80</Paragraphs>
  <Slides>13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Motiv systému Office</vt:lpstr>
      <vt:lpstr>Prezentace aplikace PowerPoint</vt:lpstr>
      <vt:lpstr>Základy mediální výchovy</vt:lpstr>
      <vt:lpstr>titulky</vt:lpstr>
      <vt:lpstr>pravidla pro psaní titulků</vt:lpstr>
      <vt:lpstr>Cvičení</vt:lpstr>
      <vt:lpstr>Prezentace aplikace PowerPoint</vt:lpstr>
      <vt:lpstr>Prezentace aplikace PowerPoint</vt:lpstr>
      <vt:lpstr>diskuse</vt:lpstr>
      <vt:lpstr>fakt nebo názor</vt:lpstr>
      <vt:lpstr>Cvičení</vt:lpstr>
      <vt:lpstr>diskuse</vt:lpstr>
      <vt:lpstr>kritické myšlení</vt:lpstr>
      <vt:lpstr>zdroje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Alena Stachová</cp:lastModifiedBy>
  <cp:revision>101</cp:revision>
  <dcterms:created xsi:type="dcterms:W3CDTF">2012-11-16T17:01:48Z</dcterms:created>
  <dcterms:modified xsi:type="dcterms:W3CDTF">2013-03-07T12:41:05Z</dcterms:modified>
</cp:coreProperties>
</file>