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  <p:sldId id="258" r:id="rId3"/>
    <p:sldId id="262" r:id="rId4"/>
    <p:sldId id="264" r:id="rId5"/>
    <p:sldId id="266" r:id="rId6"/>
    <p:sldId id="267" r:id="rId7"/>
    <p:sldId id="268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http://www.google.cz/url?sa=i&amp;rct=j&amp;q=komensk%C3%BD+%C5%A1kola+hrou&amp;source=images&amp;cd=&amp;cad=rja&amp;docid=EmIIaF1HUvoUtM&amp;tbnid=LZUnlszPQo6FQM:&amp;ved=0CAUQjRw&amp;url=http://cs.wikipedia.org/wiki/Jan_Amos_Komensk%C3%BD&amp;ei=rX4vUeeSMYSyhAfA74DoBw&amp;bvm=bv.43148975,d.ZG4&amp;psig=AFQjCNFktCp5J6EO-uY_iIneDzapeW981A&amp;ust=1362153477618388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7" Type="http://schemas.openxmlformats.org/officeDocument/2006/relationships/image" Target="../media/image12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1988840"/>
          <a:ext cx="640871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4536504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okres Náchod                                     </a:t>
                      </a: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Autor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Šárka </a:t>
                      </a:r>
                      <a:r>
                        <a:rPr lang="cs-CZ" dirty="0" err="1" smtClean="0"/>
                        <a:t>Matějová</a:t>
                      </a:r>
                      <a:endParaRPr lang="cs-CZ" dirty="0" smtClean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28.2.2013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VY_52_INOVACE_8_</a:t>
                      </a:r>
                      <a:r>
                        <a:rPr lang="cs-CZ" sz="1800" kern="1200" dirty="0" err="1" smtClean="0">
                          <a:effectLst/>
                        </a:rPr>
                        <a:t>J.A.</a:t>
                      </a:r>
                      <a:r>
                        <a:rPr lang="cs-CZ" sz="1800" kern="1200" baseline="0" dirty="0" err="1" smtClean="0">
                          <a:effectLst/>
                        </a:rPr>
                        <a:t>Komenský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listy slouží k prvotnímu seznámení s životem a dílem významného českého </a:t>
            </a:r>
            <a:r>
              <a:rPr lang="cs-CZ" sz="2400" smtClean="0"/>
              <a:t>reformátora školství</a:t>
            </a: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pro žáky 4. ročníku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práce s mapou 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integrované předměty ČJ, M – </a:t>
            </a:r>
            <a:r>
              <a:rPr lang="cs-CZ" sz="2400" dirty="0" err="1" smtClean="0"/>
              <a:t>didakt</a:t>
            </a:r>
            <a:r>
              <a:rPr lang="cs-CZ" sz="2400" dirty="0" smtClean="0"/>
              <a:t>. hry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přechody mezi textem a obrázky - kliknutí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Jan  Amos  </a:t>
            </a:r>
            <a:r>
              <a:rPr lang="cs-CZ" dirty="0" err="1" smtClean="0"/>
              <a:t>KOMENSkÝ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(1592 – 1670)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                 </a:t>
            </a:r>
            <a:r>
              <a:rPr lang="cs-CZ" sz="3300" dirty="0" smtClean="0"/>
              <a:t>28.3. – DEN UČITELŮ </a:t>
            </a:r>
          </a:p>
          <a:p>
            <a:r>
              <a:rPr lang="cs-CZ" dirty="0" smtClean="0"/>
              <a:t> </a:t>
            </a:r>
          </a:p>
          <a:p>
            <a:r>
              <a:rPr lang="cs-CZ" sz="3000" dirty="0" smtClean="0"/>
              <a:t>spisovatel, filozof, </a:t>
            </a:r>
            <a:r>
              <a:rPr lang="cs-CZ" sz="3000" b="1" dirty="0" smtClean="0"/>
              <a:t>zakladatel moderní pedagogiky</a:t>
            </a:r>
          </a:p>
          <a:p>
            <a:r>
              <a:rPr lang="cs-CZ" sz="3000" dirty="0" smtClean="0"/>
              <a:t>nejvýznamnější kulturní osobnost</a:t>
            </a:r>
          </a:p>
          <a:p>
            <a:pPr>
              <a:buNone/>
            </a:pPr>
            <a:r>
              <a:rPr lang="cs-CZ" sz="3000" dirty="0" smtClean="0"/>
              <a:t>   17. století</a:t>
            </a:r>
          </a:p>
          <a:p>
            <a:pPr>
              <a:buNone/>
            </a:pPr>
            <a:r>
              <a:rPr lang="cs-CZ" sz="3000" dirty="0" smtClean="0"/>
              <a:t>v cizině známý pod jménem </a:t>
            </a:r>
            <a:r>
              <a:rPr lang="cs-CZ" sz="3000" dirty="0" err="1" smtClean="0"/>
              <a:t>Comenius</a:t>
            </a:r>
            <a:endParaRPr lang="cs-CZ" sz="3000" dirty="0" smtClean="0"/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studoval ve Strážnici, Přerově …</a:t>
            </a:r>
          </a:p>
          <a:p>
            <a:pPr>
              <a:buNone/>
            </a:pPr>
            <a:r>
              <a:rPr lang="cs-CZ" sz="3000" dirty="0" smtClean="0"/>
              <a:t>psal česky, latinsky, německy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</a:t>
            </a:r>
            <a:endParaRPr lang="cs-CZ" dirty="0"/>
          </a:p>
        </p:txBody>
      </p:sp>
      <p:pic>
        <p:nvPicPr>
          <p:cNvPr id="1028" name="Picture 4" descr="C:\Users\Matějovi\AppData\Local\Microsoft\Windows\Temporary Internet Files\Content.IE5\VOY08VUD\MC9000711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4941168"/>
            <a:ext cx="2052460" cy="1519904"/>
          </a:xfrm>
          <a:prstGeom prst="rect">
            <a:avLst/>
          </a:prstGeom>
          <a:noFill/>
        </p:spPr>
      </p:pic>
      <p:pic>
        <p:nvPicPr>
          <p:cNvPr id="1036" name="Picture 12" descr="C:\Users\Matějovi\AppData\Local\Microsoft\Windows\Temporary Internet Files\Content.IE5\Y5388IGT\MC9000711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980728"/>
            <a:ext cx="1890735" cy="1628800"/>
          </a:xfrm>
          <a:prstGeom prst="rect">
            <a:avLst/>
          </a:prstGeom>
          <a:noFill/>
        </p:spPr>
      </p:pic>
      <p:pic>
        <p:nvPicPr>
          <p:cNvPr id="1041" name="Picture 17" descr="http://upload.wikimedia.org/wikipedia/commons/thumb/c/ce/Johan_amos_comenius_1592-1671.jpg/225px-Johan_amos_comenius_1592-167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260648"/>
            <a:ext cx="2143125" cy="24288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Jan  Amos  </a:t>
            </a:r>
            <a:r>
              <a:rPr lang="cs-CZ" dirty="0" err="1" smtClean="0"/>
              <a:t>komenský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1556792"/>
            <a:ext cx="3520440" cy="4525963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          </a:t>
            </a:r>
          </a:p>
          <a:p>
            <a:pPr>
              <a:buNone/>
            </a:pPr>
            <a:r>
              <a:rPr lang="cs-CZ" b="1" dirty="0" smtClean="0"/>
              <a:t>      vzdělávání neustálý proces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dirty="0" smtClean="0"/>
              <a:t>     dodnes platné zásady vzdělávání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  <a:latin typeface="Constantia" pitchFamily="18" charset="0"/>
                <a:cs typeface="AngsanaUPC" pitchFamily="18" charset="-34"/>
              </a:rPr>
              <a:t>* </a:t>
            </a:r>
            <a:r>
              <a:rPr lang="cs-CZ" b="1" dirty="0" smtClean="0">
                <a:solidFill>
                  <a:srgbClr val="FF0000"/>
                </a:solidFill>
                <a:latin typeface="Constantia" pitchFamily="18" charset="0"/>
                <a:cs typeface="AngsanaUPC" pitchFamily="18" charset="-34"/>
              </a:rPr>
              <a:t>ŠKOLA  HROU </a:t>
            </a:r>
            <a:r>
              <a:rPr lang="cs-CZ" dirty="0" smtClean="0">
                <a:solidFill>
                  <a:srgbClr val="FF0000"/>
                </a:solidFill>
                <a:latin typeface="Constantia" pitchFamily="18" charset="0"/>
                <a:cs typeface="AngsanaUPC" pitchFamily="18" charset="-34"/>
              </a:rPr>
              <a:t>*</a:t>
            </a:r>
            <a:endParaRPr lang="cs-CZ" dirty="0">
              <a:solidFill>
                <a:srgbClr val="FF0000"/>
              </a:solidFill>
              <a:latin typeface="Constantia" pitchFamily="18" charset="0"/>
              <a:cs typeface="AngsanaUPC" pitchFamily="18" charset="-34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- systematičnost</a:t>
            </a:r>
          </a:p>
          <a:p>
            <a:pPr>
              <a:buNone/>
            </a:pPr>
            <a:r>
              <a:rPr lang="cs-CZ" dirty="0" smtClean="0"/>
              <a:t>- přiměřenost</a:t>
            </a:r>
          </a:p>
          <a:p>
            <a:pPr>
              <a:buNone/>
            </a:pPr>
            <a:r>
              <a:rPr lang="cs-CZ" dirty="0" smtClean="0"/>
              <a:t>- srozumitelnost</a:t>
            </a:r>
          </a:p>
          <a:p>
            <a:pPr>
              <a:buNone/>
            </a:pPr>
            <a:r>
              <a:rPr lang="cs-CZ" dirty="0" smtClean="0"/>
              <a:t>- názornost</a:t>
            </a:r>
          </a:p>
          <a:p>
            <a:pPr>
              <a:buNone/>
            </a:pPr>
            <a:r>
              <a:rPr lang="cs-CZ" dirty="0" smtClean="0"/>
              <a:t>- aktivnost žáků</a:t>
            </a:r>
          </a:p>
          <a:p>
            <a:pPr>
              <a:buNone/>
            </a:pPr>
            <a:r>
              <a:rPr lang="cs-CZ" dirty="0" smtClean="0"/>
              <a:t>- trvalost=opakování</a:t>
            </a:r>
            <a:endParaRPr lang="cs-CZ" dirty="0"/>
          </a:p>
        </p:txBody>
      </p:sp>
      <p:pic>
        <p:nvPicPr>
          <p:cNvPr id="4" name="Picture 9" descr="C:\Users\Matějovi\AppData\Local\Microsoft\Windows\Temporary Internet Files\Content.IE5\VOY08VUD\MP90039874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1872" y="203041"/>
            <a:ext cx="1738480" cy="24338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2123728" y="1600200"/>
            <a:ext cx="3672408" cy="4525963"/>
          </a:xfrm>
        </p:spPr>
        <p:txBody>
          <a:bodyPr/>
          <a:lstStyle/>
          <a:p>
            <a:r>
              <a:rPr lang="cs-CZ" dirty="0" smtClean="0"/>
              <a:t>vzdělávání 4. stupně</a:t>
            </a:r>
          </a:p>
          <a:p>
            <a:r>
              <a:rPr lang="cs-CZ" dirty="0" smtClean="0"/>
              <a:t>povinná škol. docházka</a:t>
            </a:r>
          </a:p>
          <a:p>
            <a:r>
              <a:rPr lang="cs-CZ" dirty="0" smtClean="0"/>
              <a:t>zábavné a názorné vyučování</a:t>
            </a:r>
          </a:p>
          <a:p>
            <a:r>
              <a:rPr lang="cs-CZ" dirty="0" smtClean="0"/>
              <a:t>didaktické hry</a:t>
            </a:r>
          </a:p>
          <a:p>
            <a:r>
              <a:rPr lang="cs-CZ" dirty="0" smtClean="0"/>
              <a:t>praktické zkušenosti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60350"/>
            <a:ext cx="7242175" cy="1143000"/>
          </a:xfrm>
        </p:spPr>
        <p:txBody>
          <a:bodyPr/>
          <a:lstStyle/>
          <a:p>
            <a:r>
              <a:rPr lang="cs-CZ" dirty="0" smtClean="0"/>
              <a:t>                ŠKOLA  HROU</a:t>
            </a:r>
            <a:endParaRPr lang="cs-CZ" dirty="0"/>
          </a:p>
        </p:txBody>
      </p:sp>
      <p:pic>
        <p:nvPicPr>
          <p:cNvPr id="5" name="Picture 10" descr="C:\Users\Matějovi\AppData\Local\Microsoft\Windows\Temporary Internet Files\Content.IE5\VOY08VUD\MP90040113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332656"/>
            <a:ext cx="1309922" cy="1637803"/>
          </a:xfrm>
          <a:prstGeom prst="rect">
            <a:avLst/>
          </a:prstGeom>
          <a:noFill/>
        </p:spPr>
      </p:pic>
      <p:pic>
        <p:nvPicPr>
          <p:cNvPr id="2053" name="Picture 5" descr="C:\Users\Matějovi\AppData\Local\Microsoft\Windows\Temporary Internet Files\Content.IE5\91A0XRPA\MM90028363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4365104"/>
            <a:ext cx="1944216" cy="2133896"/>
          </a:xfrm>
          <a:prstGeom prst="rect">
            <a:avLst/>
          </a:prstGeom>
          <a:noFill/>
        </p:spPr>
      </p:pic>
      <p:pic>
        <p:nvPicPr>
          <p:cNvPr id="2054" name="Picture 6" descr="C:\Users\Matějovi\AppData\Local\Microsoft\Windows\Temporary Internet Files\Content.IE5\91A0XRPA\MM900213495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64662" y="4941168"/>
            <a:ext cx="2251887" cy="1728192"/>
          </a:xfrm>
          <a:prstGeom prst="rect">
            <a:avLst/>
          </a:prstGeom>
          <a:noFill/>
        </p:spPr>
      </p:pic>
      <p:pic>
        <p:nvPicPr>
          <p:cNvPr id="2057" name="Picture 9" descr="C:\Users\Matějovi\AppData\Local\Microsoft\Windows\Temporary Internet Files\Content.IE5\OB77HUPV\MC90035154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501008"/>
            <a:ext cx="1907704" cy="2048436"/>
          </a:xfrm>
          <a:prstGeom prst="rect">
            <a:avLst/>
          </a:prstGeom>
          <a:noFill/>
        </p:spPr>
      </p:pic>
      <p:pic>
        <p:nvPicPr>
          <p:cNvPr id="2059" name="Picture 11" descr="C:\Users\Matějovi\AppData\Local\Microsoft\Windows\Temporary Internet Files\Content.IE5\Z4UJWM1L\MC90035196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12160" y="2420888"/>
            <a:ext cx="1815220" cy="1342931"/>
          </a:xfrm>
          <a:prstGeom prst="rect">
            <a:avLst/>
          </a:prstGeom>
          <a:noFill/>
        </p:spPr>
      </p:pic>
      <p:pic>
        <p:nvPicPr>
          <p:cNvPr id="2062" name="Picture 14" descr="C:\Users\Matějovi\AppData\Local\Microsoft\Windows\Temporary Internet Files\Content.IE5\91A0XRPA\MC90023396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548680"/>
            <a:ext cx="1918672" cy="1944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Labyrint </a:t>
            </a:r>
            <a:r>
              <a:rPr lang="cs-CZ" dirty="0" err="1" smtClean="0"/>
              <a:t>SvĚta</a:t>
            </a:r>
            <a:r>
              <a:rPr lang="cs-CZ" dirty="0" smtClean="0"/>
              <a:t> a RÁJ SRDCE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259632" y="1600200"/>
            <a:ext cx="5256584" cy="4525963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Char char="q"/>
            </a:pPr>
            <a:r>
              <a:rPr lang="cs-CZ" dirty="0" smtClean="0"/>
              <a:t> zkoumání smyslu</a:t>
            </a:r>
          </a:p>
          <a:p>
            <a:pPr>
              <a:buNone/>
            </a:pPr>
            <a:r>
              <a:rPr lang="cs-CZ" dirty="0" smtClean="0"/>
              <a:t>              lidského života,</a:t>
            </a:r>
          </a:p>
          <a:p>
            <a:pPr>
              <a:buNone/>
            </a:pPr>
            <a:r>
              <a:rPr lang="cs-CZ" dirty="0" smtClean="0"/>
              <a:t>         práce, objevování světa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dirty="0" err="1" smtClean="0"/>
              <a:t>Všezvěd</a:t>
            </a:r>
            <a:r>
              <a:rPr lang="cs-CZ" dirty="0" smtClean="0"/>
              <a:t>, </a:t>
            </a:r>
            <a:r>
              <a:rPr lang="cs-CZ" dirty="0" err="1" smtClean="0"/>
              <a:t>Všudybud</a:t>
            </a:r>
            <a:r>
              <a:rPr lang="cs-CZ" dirty="0" smtClean="0"/>
              <a:t>, Mámení</a:t>
            </a:r>
          </a:p>
          <a:p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bohatý básnický jazyk</a:t>
            </a:r>
          </a:p>
          <a:p>
            <a:pPr>
              <a:buNone/>
            </a:pPr>
            <a:r>
              <a:rPr lang="cs-CZ" dirty="0" smtClean="0"/>
              <a:t>      synonyma, alegorie</a:t>
            </a:r>
          </a:p>
          <a:p>
            <a:pPr>
              <a:buNone/>
            </a:pPr>
            <a:r>
              <a:rPr lang="cs-CZ" dirty="0" smtClean="0"/>
              <a:t>         </a:t>
            </a:r>
            <a:r>
              <a:rPr lang="cs-CZ" sz="3200" b="1" dirty="0" smtClean="0"/>
              <a:t>SVĚT = BLUDIŠTĚ</a:t>
            </a:r>
            <a:endParaRPr lang="cs-CZ" sz="3200" b="1" dirty="0"/>
          </a:p>
        </p:txBody>
      </p:sp>
      <p:pic>
        <p:nvPicPr>
          <p:cNvPr id="1029" name="Picture 5" descr="C:\Users\Matějovi\AppData\Local\Microsoft\Windows\Temporary Internet Files\Content.IE5\A3SWD7HF\MC9003118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5661248"/>
            <a:ext cx="894283" cy="843991"/>
          </a:xfrm>
          <a:prstGeom prst="rect">
            <a:avLst/>
          </a:prstGeom>
          <a:noFill/>
        </p:spPr>
      </p:pic>
      <p:pic>
        <p:nvPicPr>
          <p:cNvPr id="1030" name="Picture 6" descr="C:\Users\Matějovi\AppData\Local\Microsoft\Windows\Temporary Internet Files\Content.IE5\OB77HUPV\MC9002373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1340768"/>
            <a:ext cx="2418784" cy="1462135"/>
          </a:xfrm>
          <a:prstGeom prst="rect">
            <a:avLst/>
          </a:prstGeom>
          <a:noFill/>
        </p:spPr>
      </p:pic>
      <p:pic>
        <p:nvPicPr>
          <p:cNvPr id="1031" name="Picture 7" descr="C:\Users\Matějovi\AppData\Local\Microsoft\Windows\Temporary Internet Files\Content.IE5\A3SWD7HF\MC900290345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484784"/>
            <a:ext cx="2154664" cy="16266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10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Další významná díla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jeho knihy podoba jako encyklopedie</a:t>
            </a:r>
          </a:p>
          <a:p>
            <a:r>
              <a:rPr lang="cs-CZ" sz="2800" b="1" dirty="0" smtClean="0"/>
              <a:t>Brána jazyků otevřená </a:t>
            </a:r>
            <a:r>
              <a:rPr lang="cs-CZ" dirty="0" smtClean="0"/>
              <a:t>– učebnice latiny</a:t>
            </a:r>
          </a:p>
          <a:p>
            <a:endParaRPr lang="cs-CZ" dirty="0" smtClean="0"/>
          </a:p>
          <a:p>
            <a:r>
              <a:rPr lang="cs-CZ" dirty="0" smtClean="0"/>
              <a:t>                </a:t>
            </a:r>
            <a:r>
              <a:rPr lang="cs-CZ" sz="2800" b="1" dirty="0" smtClean="0"/>
              <a:t>Orbis </a:t>
            </a:r>
            <a:r>
              <a:rPr lang="cs-CZ" sz="2800" b="1" dirty="0" err="1" smtClean="0"/>
              <a:t>pictus</a:t>
            </a:r>
            <a:r>
              <a:rPr lang="cs-CZ" sz="2800" b="1" dirty="0" smtClean="0"/>
              <a:t> </a:t>
            </a:r>
            <a:r>
              <a:rPr lang="cs-CZ" dirty="0" smtClean="0"/>
              <a:t>(Svět v obrazech)</a:t>
            </a:r>
          </a:p>
          <a:p>
            <a:endParaRPr lang="cs-CZ" dirty="0" smtClean="0"/>
          </a:p>
          <a:p>
            <a:r>
              <a:rPr lang="cs-CZ" sz="2800" b="1" dirty="0" err="1" smtClean="0"/>
              <a:t>Informatorium</a:t>
            </a:r>
            <a:r>
              <a:rPr lang="cs-CZ" sz="2800" b="1" dirty="0" smtClean="0"/>
              <a:t> školy mateřské </a:t>
            </a:r>
            <a:r>
              <a:rPr lang="cs-CZ" dirty="0" smtClean="0"/>
              <a:t>–o výchově</a:t>
            </a:r>
          </a:p>
          <a:p>
            <a:endParaRPr lang="cs-CZ" dirty="0" smtClean="0"/>
          </a:p>
          <a:p>
            <a:r>
              <a:rPr lang="cs-CZ" dirty="0" err="1" smtClean="0"/>
              <a:t>Didactica</a:t>
            </a:r>
            <a:r>
              <a:rPr lang="cs-CZ" dirty="0" smtClean="0"/>
              <a:t> </a:t>
            </a:r>
            <a:r>
              <a:rPr lang="cs-CZ" dirty="0" err="1" smtClean="0"/>
              <a:t>magna</a:t>
            </a:r>
            <a:r>
              <a:rPr lang="cs-CZ" dirty="0" smtClean="0"/>
              <a:t> = </a:t>
            </a:r>
            <a:r>
              <a:rPr lang="cs-CZ" sz="2800" b="1" dirty="0" smtClean="0"/>
              <a:t>Velká didaktika</a:t>
            </a:r>
            <a:endParaRPr lang="cs-CZ" sz="2800" b="1" dirty="0"/>
          </a:p>
        </p:txBody>
      </p:sp>
      <p:pic>
        <p:nvPicPr>
          <p:cNvPr id="4098" name="Picture 2" descr="C:\Users\Matějovi\AppData\Local\Microsoft\Windows\Temporary Internet Files\Content.IE5\OB77HUPV\MC9001992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3" y="404664"/>
            <a:ext cx="2216721" cy="1728192"/>
          </a:xfrm>
          <a:prstGeom prst="rect">
            <a:avLst/>
          </a:prstGeom>
          <a:noFill/>
        </p:spPr>
      </p:pic>
      <p:pic>
        <p:nvPicPr>
          <p:cNvPr id="4103" name="Picture 7" descr="C:\Users\Matějovi\AppData\Local\Microsoft\Windows\Temporary Internet Files\Content.IE5\91A0XRPA\MC9001577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492896"/>
            <a:ext cx="1728192" cy="1670875"/>
          </a:xfrm>
          <a:prstGeom prst="rect">
            <a:avLst/>
          </a:prstGeom>
          <a:noFill/>
        </p:spPr>
      </p:pic>
      <p:pic>
        <p:nvPicPr>
          <p:cNvPr id="4106" name="Picture 10" descr="C:\Users\Matějovi\AppData\Local\Microsoft\Windows\Temporary Internet Files\Content.IE5\A3SWD7HF\MP90044656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4725144"/>
            <a:ext cx="1490221" cy="19297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UČITEL  NÁRODŮ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reformátor školství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důležitý význam výchovy a vzdělávání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musel žít v exilu – hrdý Čech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pobýval v </a:t>
            </a:r>
            <a:r>
              <a:rPr lang="cs-CZ" dirty="0" err="1" smtClean="0"/>
              <a:t>Lešně</a:t>
            </a:r>
            <a:r>
              <a:rPr lang="cs-CZ" dirty="0" smtClean="0"/>
              <a:t>, Anglii, Švédsku,</a:t>
            </a:r>
          </a:p>
          <a:p>
            <a:pPr>
              <a:buNone/>
            </a:pPr>
            <a:r>
              <a:rPr lang="cs-CZ" dirty="0" smtClean="0"/>
              <a:t>Nizozemí – v Amsterodamu zemřel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dodnes platné pedagogické </a:t>
            </a:r>
          </a:p>
          <a:p>
            <a:pPr>
              <a:buNone/>
            </a:pPr>
            <a:r>
              <a:rPr lang="cs-CZ" dirty="0" smtClean="0"/>
              <a:t>                        myšlenky </a:t>
            </a:r>
          </a:p>
          <a:p>
            <a:pPr>
              <a:buNone/>
            </a:pPr>
            <a:r>
              <a:rPr lang="cs-CZ" dirty="0" smtClean="0"/>
              <a:t>                         - </a:t>
            </a:r>
            <a:r>
              <a:rPr lang="cs-CZ" sz="2800" b="1" dirty="0" smtClean="0"/>
              <a:t>předběhl svou dobu</a:t>
            </a:r>
            <a:endParaRPr lang="cs-CZ" sz="2800" b="1" dirty="0"/>
          </a:p>
        </p:txBody>
      </p:sp>
      <p:pic>
        <p:nvPicPr>
          <p:cNvPr id="3" name="Picture 2" descr="C:\Users\Matějovi\AppData\Local\Microsoft\Windows\Temporary Internet Files\Content.IE5\A3SWD7HF\MC90023291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2996952"/>
            <a:ext cx="1797113" cy="1594919"/>
          </a:xfrm>
          <a:prstGeom prst="rect">
            <a:avLst/>
          </a:prstGeom>
          <a:noFill/>
        </p:spPr>
      </p:pic>
      <p:pic>
        <p:nvPicPr>
          <p:cNvPr id="3075" name="Picture 3" descr="C:\Users\Matějovi\AppData\Local\Microsoft\Windows\Temporary Internet Files\Content.IE5\Z4UJWM1L\MC90023396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535786"/>
            <a:ext cx="2388606" cy="2322214"/>
          </a:xfrm>
          <a:prstGeom prst="rect">
            <a:avLst/>
          </a:prstGeom>
          <a:noFill/>
        </p:spPr>
      </p:pic>
      <p:pic>
        <p:nvPicPr>
          <p:cNvPr id="3077" name="Picture 5" descr="C:\Users\Matějovi\AppData\Local\Microsoft\Windows\Temporary Internet Files\Content.IE5\A3SWD7HF\MC9002339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332656"/>
            <a:ext cx="1322810" cy="13002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28.2.2013]. Dostupný na WWW: http://cs.wikipedia.org/wiki/Soubor:Johan_amos_comenius_1592-1671.jpg </a:t>
            </a:r>
          </a:p>
          <a:p>
            <a:r>
              <a:rPr lang="cs-CZ" dirty="0" smtClean="0"/>
              <a:t>Kliparty – volně dostupné Office Online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311</TotalTime>
  <Words>294</Words>
  <Application>Microsoft Office PowerPoint</Application>
  <PresentationFormat>Předvádění na obrazovce (4:3)</PresentationFormat>
  <Paragraphs>83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Snímek 1</vt:lpstr>
      <vt:lpstr>Anotace:</vt:lpstr>
      <vt:lpstr> Jan  Amos  KOMENSkÝ               (1592 – 1670)</vt:lpstr>
      <vt:lpstr>Jan  Amos  komenský</vt:lpstr>
      <vt:lpstr>                ŠKOLA  HROU</vt:lpstr>
      <vt:lpstr>  Labyrint SvĚta a RÁJ SRDCE</vt:lpstr>
      <vt:lpstr>Další významná díla</vt:lpstr>
      <vt:lpstr>        UČITEL  NÁRODŮ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Matějovi</dc:creator>
  <cp:lastModifiedBy>Matějovi</cp:lastModifiedBy>
  <cp:revision>25</cp:revision>
  <dcterms:created xsi:type="dcterms:W3CDTF">2013-02-19T13:10:44Z</dcterms:created>
  <dcterms:modified xsi:type="dcterms:W3CDTF">2013-03-07T13:01:50Z</dcterms:modified>
</cp:coreProperties>
</file>