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7" r:id="rId5"/>
    <p:sldId id="265" r:id="rId6"/>
    <p:sldId id="264" r:id="rId7"/>
    <p:sldId id="266" r:id="rId8"/>
    <p:sldId id="263" r:id="rId9"/>
    <p:sldId id="259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adplus.cz/files/imagecache/stamp/grafika/201210/82308-8276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://www.google.cz/url?sa=i&amp;rct=j&amp;q=josef+%C4%8Dapek+pov%C3%ADd%C3%A1n%C3%AD+o+pejskovi+a+ko%C4%8Di%C4%8Dce&amp;source=images&amp;cd=&amp;cad=rja&amp;docid=PhmR39aDo5jb3M&amp;tbnid=Ak3B1YJV-3W7uM:&amp;ved=0CAUQjRw&amp;url=http://pohadky-a-povesti.hledejceny.cz/josef-capek-povidani-o-pejskovi-a-kocicce/&amp;ei=Arc3UdzrGMrf4QT4-IDoBA&amp;v6u=http://s-v6exp1-ds.metric.gstatic.com/gen_204?ip=193.138.153.164&amp;ts=1362605337089689&amp;auth=d4askdu56cld76g4xag5nkb5kmxib6vj&amp;rndm=0.632786889949245&amp;v6s=2&amp;v6t=14370&amp;bvm=bv.43287494,d.ZG4&amp;psig=AFQjCNE1aukHl78KHjMmj4NCI1t8AaxZyw&amp;ust=1362692221810949" TargetMode="Externa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erieart.cz/capek_vystava_1933_1937.htm" TargetMode="External"/><Relationship Id="rId2" Type="http://schemas.openxmlformats.org/officeDocument/2006/relationships/hyperlink" Target="http://www.adplus.cz/82308-josef-cape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ktualne.centrum.cz/kultura/umeni/clanek.phtml?id=6503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10.10.2012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VY_52_INOVACE_12_Josef </a:t>
                      </a:r>
                      <a:r>
                        <a:rPr lang="cs-CZ" sz="1800" kern="1200" dirty="0" smtClean="0">
                          <a:effectLst/>
                        </a:rPr>
                        <a:t>Čapek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seznámení s tvorbou Josefa Čapka pro děti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základní informace 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orientace - práce s mapou ČR – rodiště i další místa působení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+ malé zábavné luštění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integrované předměty ČJ – čtení, ilustrace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JOSEF  ČAPEK    (1887 - 1945)</a:t>
            </a:r>
            <a:br>
              <a:rPr lang="cs-CZ" dirty="0" smtClean="0"/>
            </a:br>
            <a:r>
              <a:rPr lang="cs-CZ" dirty="0" smtClean="0"/>
              <a:t>malíř, spisovatel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sourozenci  Helena a Karel </a:t>
            </a:r>
          </a:p>
          <a:p>
            <a:r>
              <a:rPr lang="cs-CZ" dirty="0" smtClean="0"/>
              <a:t>Josef se narodil v Hronově, v rodině lékaře</a:t>
            </a:r>
          </a:p>
          <a:p>
            <a:r>
              <a:rPr lang="cs-CZ" dirty="0" smtClean="0"/>
              <a:t>přestěhovali se do Malých Svatoňovic</a:t>
            </a:r>
          </a:p>
          <a:p>
            <a:r>
              <a:rPr lang="cs-CZ" dirty="0" smtClean="0"/>
              <a:t>měl výtvarné nadání</a:t>
            </a:r>
          </a:p>
          <a:p>
            <a:r>
              <a:rPr lang="cs-CZ" dirty="0" smtClean="0"/>
              <a:t>tvořil společně se svým bratrem Karlem</a:t>
            </a:r>
          </a:p>
          <a:p>
            <a:r>
              <a:rPr lang="cs-CZ" dirty="0" smtClean="0"/>
              <a:t>bojoval proti válce, zemřel v </a:t>
            </a:r>
            <a:r>
              <a:rPr lang="cs-CZ" dirty="0" err="1" smtClean="0"/>
              <a:t>koncentr</a:t>
            </a:r>
            <a:r>
              <a:rPr lang="cs-CZ" dirty="0" smtClean="0"/>
              <a:t>. táboře</a:t>
            </a:r>
            <a:endParaRPr lang="cs-CZ" dirty="0"/>
          </a:p>
        </p:txBody>
      </p:sp>
      <p:pic>
        <p:nvPicPr>
          <p:cNvPr id="1029" name="Picture 5" descr="Josef Čapek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8640"/>
            <a:ext cx="1296144" cy="1997582"/>
          </a:xfrm>
          <a:prstGeom prst="rect">
            <a:avLst/>
          </a:prstGeom>
          <a:noFill/>
        </p:spPr>
      </p:pic>
      <p:pic>
        <p:nvPicPr>
          <p:cNvPr id="1030" name="Picture 6" descr="C:\Users\Matějovi\AppData\Local\Microsoft\Windows\Temporary Internet Files\Content.IE5\VOY08VUD\MC9002811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1268760"/>
            <a:ext cx="1656184" cy="1514453"/>
          </a:xfrm>
          <a:prstGeom prst="rect">
            <a:avLst/>
          </a:prstGeom>
          <a:noFill/>
        </p:spPr>
      </p:pic>
      <p:pic>
        <p:nvPicPr>
          <p:cNvPr id="8193" name="Picture 1" descr="Josef Čapek na Hradě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3645024"/>
            <a:ext cx="1267966" cy="1267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 slovo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6264696" cy="2777085"/>
        </p:xfrm>
        <a:graphic>
          <a:graphicData uri="http://schemas.openxmlformats.org/drawingml/2006/table">
            <a:tbl>
              <a:tblPr/>
              <a:tblGrid>
                <a:gridCol w="1044116"/>
                <a:gridCol w="1044116"/>
                <a:gridCol w="1044116"/>
                <a:gridCol w="1044116"/>
                <a:gridCol w="1044116"/>
                <a:gridCol w="1044116"/>
              </a:tblGrid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3554" name="Picture 2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772816"/>
            <a:ext cx="285750" cy="266700"/>
          </a:xfrm>
          <a:prstGeom prst="rect">
            <a:avLst/>
          </a:prstGeom>
          <a:noFill/>
        </p:spPr>
      </p:pic>
      <p:pic>
        <p:nvPicPr>
          <p:cNvPr id="23555" name="Picture 3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1313" y="1779588"/>
            <a:ext cx="285750" cy="266700"/>
          </a:xfrm>
          <a:prstGeom prst="rect">
            <a:avLst/>
          </a:prstGeom>
          <a:noFill/>
        </p:spPr>
      </p:pic>
      <p:pic>
        <p:nvPicPr>
          <p:cNvPr id="23556" name="Picture 4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2500" y="2300288"/>
            <a:ext cx="285750" cy="266700"/>
          </a:xfrm>
          <a:prstGeom prst="rect">
            <a:avLst/>
          </a:prstGeom>
          <a:noFill/>
        </p:spPr>
      </p:pic>
      <p:pic>
        <p:nvPicPr>
          <p:cNvPr id="23557" name="Picture 5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39925" y="3425825"/>
            <a:ext cx="285750" cy="266700"/>
          </a:xfrm>
          <a:prstGeom prst="rect">
            <a:avLst/>
          </a:prstGeom>
          <a:noFill/>
        </p:spPr>
      </p:pic>
      <p:pic>
        <p:nvPicPr>
          <p:cNvPr id="23558" name="Picture 6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6788" y="3397250"/>
            <a:ext cx="285750" cy="266700"/>
          </a:xfrm>
          <a:prstGeom prst="rect">
            <a:avLst/>
          </a:prstGeom>
          <a:noFill/>
        </p:spPr>
      </p:pic>
      <p:pic>
        <p:nvPicPr>
          <p:cNvPr id="23559" name="Picture 7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9650" y="4016375"/>
            <a:ext cx="285750" cy="2667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555776" y="4725144"/>
            <a:ext cx="43022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1.   12. měsíců</a:t>
            </a:r>
          </a:p>
          <a:p>
            <a:pPr lvl="0"/>
            <a:r>
              <a:rPr lang="cs-CZ" dirty="0" smtClean="0"/>
              <a:t>2.   zimní měsíc</a:t>
            </a:r>
          </a:p>
          <a:p>
            <a:pPr lvl="0"/>
            <a:r>
              <a:rPr lang="cs-CZ" dirty="0" smtClean="0"/>
              <a:t>3.   jarní měsíc</a:t>
            </a:r>
          </a:p>
          <a:p>
            <a:pPr lvl="0"/>
            <a:r>
              <a:rPr lang="cs-CZ" dirty="0" smtClean="0"/>
              <a:t>4.   část dne</a:t>
            </a:r>
          </a:p>
          <a:p>
            <a:r>
              <a:rPr lang="cs-CZ" dirty="0" smtClean="0"/>
              <a:t>5.   roční období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Čapek   autor 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</a:t>
            </a:r>
            <a:endParaRPr lang="cs-CZ" sz="4400" dirty="0"/>
          </a:p>
        </p:txBody>
      </p:sp>
      <p:pic>
        <p:nvPicPr>
          <p:cNvPr id="4" name="Picture 1" descr="C:\Users\Matějovi\AppData\Local\Microsoft\Windows\Temporary Internet Files\Content.IE5\RQTH0R8S\MC900241567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164288" y="548680"/>
            <a:ext cx="1775765" cy="1824228"/>
          </a:xfrm>
          <a:prstGeom prst="rect">
            <a:avLst/>
          </a:prstGeom>
          <a:noFill/>
        </p:spPr>
      </p:pic>
      <p:pic>
        <p:nvPicPr>
          <p:cNvPr id="5" name="Picture 3" descr="C:\Users\Matějovi\AppData\Local\Microsoft\Windows\Temporary Internet Files\Content.IE5\PMUNWIF0\MC9002834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869160"/>
            <a:ext cx="1653669" cy="1634642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0" y="2420888"/>
          <a:ext cx="6264696" cy="2777085"/>
        </p:xfrm>
        <a:graphic>
          <a:graphicData uri="http://schemas.openxmlformats.org/drawingml/2006/table">
            <a:tbl>
              <a:tblPr/>
              <a:tblGrid>
                <a:gridCol w="1044116"/>
                <a:gridCol w="1044116"/>
                <a:gridCol w="1044116"/>
                <a:gridCol w="1044116"/>
                <a:gridCol w="1044116"/>
                <a:gridCol w="1044116"/>
              </a:tblGrid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O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K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Ú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N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R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D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U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B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E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N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N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</a:t>
                      </a:r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C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1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L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É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O</a:t>
                      </a:r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1" descr="C:\Users\Matějovi\AppData\Local\Microsoft\Windows\Temporary Internet Files\Content.IE5\91A0XRPA\MM900236244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9450" y="93192600"/>
            <a:ext cx="285750" cy="266700"/>
          </a:xfrm>
          <a:prstGeom prst="rect">
            <a:avLst/>
          </a:prstGeom>
          <a:noFill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38800" y="93554550"/>
            <a:ext cx="285750" cy="266700"/>
          </a:xfrm>
          <a:prstGeom prst="rect">
            <a:avLst/>
          </a:prstGeom>
          <a:noFill/>
        </p:spPr>
      </p:pic>
      <p:pic>
        <p:nvPicPr>
          <p:cNvPr id="9" name="Picture 3" descr="C:\Users\Matějovi\AppData\Local\Microsoft\Windows\Temporary Internet Files\Content.IE5\91A0XRPA\MM900236244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9525" y="93202125"/>
            <a:ext cx="285750" cy="266700"/>
          </a:xfrm>
          <a:prstGeom prst="rect">
            <a:avLst/>
          </a:prstGeom>
          <a:noFill/>
        </p:spPr>
      </p:pic>
      <p:pic>
        <p:nvPicPr>
          <p:cNvPr id="10" name="Picture 4" descr="C:\Users\Matějovi\AppData\Local\Microsoft\Windows\Temporary Internet Files\Content.IE5\91A0XRPA\MM900236244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19750" y="94630875"/>
            <a:ext cx="285750" cy="266700"/>
          </a:xfrm>
          <a:prstGeom prst="rect">
            <a:avLst/>
          </a:prstGeom>
          <a:noFill/>
        </p:spPr>
      </p:pic>
      <p:pic>
        <p:nvPicPr>
          <p:cNvPr id="11" name="Picture 5" descr="C:\Users\Matějovi\AppData\Local\Microsoft\Windows\Temporary Internet Files\Content.IE5\91A0XRPA\MM900236244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90875" y="94287975"/>
            <a:ext cx="285750" cy="266700"/>
          </a:xfrm>
          <a:prstGeom prst="rect">
            <a:avLst/>
          </a:prstGeom>
          <a:noFill/>
        </p:spPr>
      </p:pic>
      <p:pic>
        <p:nvPicPr>
          <p:cNvPr id="12" name="Picture 6" descr="C:\Users\Matějovi\AppData\Local\Microsoft\Windows\Temporary Internet Files\Content.IE5\91A0XRPA\MM900236244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29275" y="94278450"/>
            <a:ext cx="285750" cy="266700"/>
          </a:xfrm>
          <a:prstGeom prst="rect">
            <a:avLst/>
          </a:prstGeom>
          <a:noFill/>
        </p:spPr>
      </p:pic>
      <p:pic>
        <p:nvPicPr>
          <p:cNvPr id="7175" name="Picture 7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564904"/>
            <a:ext cx="285750" cy="266700"/>
          </a:xfrm>
          <a:prstGeom prst="rect">
            <a:avLst/>
          </a:prstGeom>
          <a:noFill/>
        </p:spPr>
      </p:pic>
      <p:pic>
        <p:nvPicPr>
          <p:cNvPr id="7176" name="Picture 8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564904"/>
            <a:ext cx="285750" cy="266700"/>
          </a:xfrm>
          <a:prstGeom prst="rect">
            <a:avLst/>
          </a:prstGeom>
          <a:noFill/>
        </p:spPr>
      </p:pic>
      <p:pic>
        <p:nvPicPr>
          <p:cNvPr id="7177" name="Picture 9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72325" y="3116263"/>
            <a:ext cx="285750" cy="266700"/>
          </a:xfrm>
          <a:prstGeom prst="rect">
            <a:avLst/>
          </a:prstGeom>
          <a:noFill/>
        </p:spPr>
      </p:pic>
      <p:pic>
        <p:nvPicPr>
          <p:cNvPr id="7178" name="Picture 10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0" y="4213225"/>
            <a:ext cx="285750" cy="266700"/>
          </a:xfrm>
          <a:prstGeom prst="rect">
            <a:avLst/>
          </a:prstGeom>
          <a:noFill/>
        </p:spPr>
      </p:pic>
      <p:pic>
        <p:nvPicPr>
          <p:cNvPr id="7179" name="Picture 11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72325" y="4803775"/>
            <a:ext cx="285750" cy="266700"/>
          </a:xfrm>
          <a:prstGeom prst="rect">
            <a:avLst/>
          </a:prstGeom>
          <a:noFill/>
        </p:spPr>
      </p:pic>
      <p:pic>
        <p:nvPicPr>
          <p:cNvPr id="7180" name="Picture 12" descr="C:\Users\Matějovi\AppData\Local\Microsoft\Windows\Temporary Internet Files\Content.IE5\Z4UJWM1L\MM9002362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65450" y="4198938"/>
            <a:ext cx="285750" cy="26670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3707904" y="5301208"/>
            <a:ext cx="31500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1.   12. měsíců</a:t>
            </a:r>
          </a:p>
          <a:p>
            <a:pPr lvl="0"/>
            <a:r>
              <a:rPr lang="cs-CZ" dirty="0" smtClean="0"/>
              <a:t>2.   zimní měsíc</a:t>
            </a:r>
          </a:p>
          <a:p>
            <a:pPr lvl="0"/>
            <a:r>
              <a:rPr lang="cs-CZ" dirty="0" smtClean="0"/>
              <a:t>3.   jarní měsíc</a:t>
            </a:r>
          </a:p>
          <a:p>
            <a:pPr lvl="0"/>
            <a:r>
              <a:rPr lang="cs-CZ" dirty="0" smtClean="0"/>
              <a:t>4.   část dne</a:t>
            </a:r>
          </a:p>
          <a:p>
            <a:r>
              <a:rPr lang="cs-CZ" dirty="0" smtClean="0"/>
              <a:t>5.   roční období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galerieart.cz/capek_pejsek_s_kocickou_na_prochazce_19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708920"/>
            <a:ext cx="2376264" cy="3548659"/>
          </a:xfrm>
          <a:prstGeom prst="rect">
            <a:avLst/>
          </a:prstGeom>
          <a:noFill/>
        </p:spPr>
      </p:pic>
      <p:pic>
        <p:nvPicPr>
          <p:cNvPr id="20484" name="Picture 4" descr="http://www.galerieart.cz/capek_pejsek_vytira_s_kocickou_19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60648"/>
            <a:ext cx="2232248" cy="3240119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Povídání o pejskovi                </a:t>
            </a:r>
            <a:br>
              <a:rPr lang="cs-CZ" b="1" dirty="0" smtClean="0"/>
            </a:br>
            <a:r>
              <a:rPr lang="cs-CZ" b="1" dirty="0" smtClean="0"/>
              <a:t>        a kočičce</a:t>
            </a:r>
            <a:endParaRPr lang="cs-CZ" b="1" dirty="0"/>
          </a:p>
        </p:txBody>
      </p:sp>
      <p:pic>
        <p:nvPicPr>
          <p:cNvPr id="20488" name="Picture 8" descr="C:\Users\Matějovi\AppData\Local\Microsoft\Windows\Temporary Internet Files\Content.IE5\VOY08VUD\MC900412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653136"/>
            <a:ext cx="1532306" cy="1296144"/>
          </a:xfrm>
          <a:prstGeom prst="rect">
            <a:avLst/>
          </a:prstGeom>
          <a:noFill/>
        </p:spPr>
      </p:pic>
      <p:pic>
        <p:nvPicPr>
          <p:cNvPr id="5122" name="Picture 2" descr="http://www.hcstatic.cz/data/images/451/medium_img_451320.jpe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504" y="1340768"/>
            <a:ext cx="3528392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Pohádka  O tlustém pradědečkovi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sz="3600" dirty="0" smtClean="0"/>
              <a:t>aneb </a:t>
            </a:r>
            <a:r>
              <a:rPr lang="cs-CZ" sz="3600" b="1" dirty="0" smtClean="0"/>
              <a:t>První loupežnická pohádka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pohádka je součástí knihy bratra </a:t>
            </a:r>
          </a:p>
          <a:p>
            <a:pPr>
              <a:buNone/>
            </a:pPr>
            <a:r>
              <a:rPr lang="cs-CZ" sz="3600" dirty="0" smtClean="0"/>
              <a:t>Karla Čapka Devatero pohádek</a:t>
            </a:r>
          </a:p>
          <a:p>
            <a:pPr>
              <a:buNone/>
            </a:pPr>
            <a:r>
              <a:rPr lang="cs-CZ" dirty="0" smtClean="0"/>
              <a:t> …….. o tom jak tlustý pradědeček se psem Voříškem omylem zabloudili mezi loupežníky</a:t>
            </a:r>
            <a:endParaRPr lang="cs-CZ" dirty="0"/>
          </a:p>
        </p:txBody>
      </p:sp>
      <p:pic>
        <p:nvPicPr>
          <p:cNvPr id="21506" name="Picture 2" descr="C:\Users\Matějovi\AppData\Local\Microsoft\Windows\Temporary Internet Files\Content.IE5\Y5388IGT\MC9002875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4061" y="4509120"/>
            <a:ext cx="1957619" cy="2348880"/>
          </a:xfrm>
          <a:prstGeom prst="rect">
            <a:avLst/>
          </a:prstGeom>
          <a:noFill/>
        </p:spPr>
      </p:pic>
      <p:pic>
        <p:nvPicPr>
          <p:cNvPr id="1031" name="Picture 7" descr="C:\Users\Matějovi\AppData\Local\Microsoft\Windows\Temporary Internet Files\Content.IE5\Z4UJWM1L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047366"/>
            <a:ext cx="1135782" cy="14707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ilustrátor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 descr="http://www.galerieart.cz/capek_rusalky_a_pan_doktor_19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717032"/>
            <a:ext cx="2088232" cy="2858531"/>
          </a:xfrm>
          <a:prstGeom prst="rect">
            <a:avLst/>
          </a:prstGeom>
          <a:noFill/>
        </p:spPr>
      </p:pic>
      <p:pic>
        <p:nvPicPr>
          <p:cNvPr id="18436" name="Picture 4" descr="http://www.galerieart.cz/capek_andilci_s_micudou_19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645024"/>
            <a:ext cx="2524946" cy="1781200"/>
          </a:xfrm>
          <a:prstGeom prst="rect">
            <a:avLst/>
          </a:prstGeom>
          <a:noFill/>
        </p:spPr>
      </p:pic>
      <p:pic>
        <p:nvPicPr>
          <p:cNvPr id="18438" name="Picture 6" descr="http://www.galerieart.cz/capek_pistec_za_raniho_svitani_193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88639"/>
            <a:ext cx="1956399" cy="2501079"/>
          </a:xfrm>
          <a:prstGeom prst="rect">
            <a:avLst/>
          </a:prstGeom>
          <a:noFill/>
        </p:spPr>
      </p:pic>
      <p:pic>
        <p:nvPicPr>
          <p:cNvPr id="18440" name="Picture 8" descr="http://www.galerieart.cz/capek_kluk_s_hrackami_192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636912"/>
            <a:ext cx="2314203" cy="3460144"/>
          </a:xfrm>
          <a:prstGeom prst="rect">
            <a:avLst/>
          </a:prstGeom>
          <a:noFill/>
        </p:spPr>
      </p:pic>
      <p:pic>
        <p:nvPicPr>
          <p:cNvPr id="18442" name="Picture 10" descr="http://www.galerieart.cz/capek_pejsek_s_kocickou_a_hracky_192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476672"/>
            <a:ext cx="2016224" cy="3001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také v naší škole čteme a kreslíme</a:t>
            </a:r>
            <a:br>
              <a:rPr lang="cs-CZ" dirty="0" smtClean="0"/>
            </a:br>
            <a:r>
              <a:rPr lang="cs-CZ" dirty="0" smtClean="0"/>
              <a:t>v hodinách ČJ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atějovi\Desktop\DSCN60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6336704" cy="4036378"/>
          </a:xfrm>
          <a:prstGeom prst="rect">
            <a:avLst/>
          </a:prstGeom>
          <a:noFill/>
        </p:spPr>
      </p:pic>
      <p:pic>
        <p:nvPicPr>
          <p:cNvPr id="4097" name="Picture 1" descr="C:\Users\Matějovi\AppData\Local\Microsoft\Windows\Temporary Internet Files\Content.IE5\Z4UJWM1L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941168"/>
            <a:ext cx="1259632" cy="16311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4.3.2013].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adplus.cz</a:t>
            </a:r>
            <a:r>
              <a:rPr lang="cs-CZ" dirty="0" smtClean="0">
                <a:hlinkClick r:id="rId2"/>
              </a:rPr>
              <a:t>/82308-</a:t>
            </a:r>
            <a:r>
              <a:rPr lang="cs-CZ" dirty="0" err="1" smtClean="0">
                <a:hlinkClick r:id="rId2"/>
              </a:rPr>
              <a:t>josef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capek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4.3.2013].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galerieart.cz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capek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vystava</a:t>
            </a:r>
            <a:r>
              <a:rPr lang="cs-CZ" dirty="0" smtClean="0">
                <a:hlinkClick r:id="rId3"/>
              </a:rPr>
              <a:t>_1933_1937.htm</a:t>
            </a:r>
            <a:endParaRPr lang="cs-CZ" dirty="0" smtClean="0"/>
          </a:p>
          <a:p>
            <a:r>
              <a:rPr lang="cs-CZ" dirty="0" smtClean="0"/>
              <a:t>A.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4.3.2013]. Dostupný na WWW: http://www.</a:t>
            </a:r>
            <a:r>
              <a:rPr lang="cs-CZ" dirty="0" err="1" smtClean="0"/>
              <a:t>galerieart.cz</a:t>
            </a:r>
            <a:r>
              <a:rPr lang="cs-CZ" dirty="0" smtClean="0"/>
              <a:t>/</a:t>
            </a:r>
            <a:r>
              <a:rPr lang="cs-CZ" dirty="0" err="1" smtClean="0"/>
              <a:t>capek</a:t>
            </a:r>
            <a:r>
              <a:rPr lang="cs-CZ" dirty="0" smtClean="0"/>
              <a:t>_</a:t>
            </a:r>
            <a:r>
              <a:rPr lang="cs-CZ" dirty="0" err="1" smtClean="0"/>
              <a:t>vystava</a:t>
            </a:r>
            <a:r>
              <a:rPr lang="cs-CZ" dirty="0" smtClean="0"/>
              <a:t>_1927_1932.htm   </a:t>
            </a:r>
          </a:p>
          <a:p>
            <a:r>
              <a:rPr lang="cs-CZ" smtClean="0"/>
              <a:t>AUTOR </a:t>
            </a:r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6.3.2013]. Dostupný na WWW: </a:t>
            </a:r>
            <a:r>
              <a:rPr lang="cs-CZ" dirty="0" smtClean="0">
                <a:hlinkClick r:id="rId4"/>
              </a:rPr>
              <a:t>http://aktualne.centrum.cz/kultura/umeni/clanek.phtml?id=650395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6.3.2013]. Dostupný na WWW: http://pohadky-a-povesti.hledejceny.cz/josef-capek-povidani-o-pejskovi-a-kocicce/ </a:t>
            </a:r>
          </a:p>
          <a:p>
            <a:r>
              <a:rPr lang="cs-CZ" dirty="0" smtClean="0"/>
              <a:t>Kliparty-volně dostupné Office Online</a:t>
            </a:r>
          </a:p>
          <a:p>
            <a:r>
              <a:rPr lang="cs-CZ" dirty="0" smtClean="0"/>
              <a:t>Společná tvorba žáků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374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</vt:lpstr>
      <vt:lpstr>               JOSEF  ČAPEK    (1887 - 1945) malíř, spisovatel </vt:lpstr>
      <vt:lpstr>Vylušti  slovo</vt:lpstr>
      <vt:lpstr>Josef Čapek   autor  slova</vt:lpstr>
      <vt:lpstr>Povídání o pejskovi                         a kočičce</vt:lpstr>
      <vt:lpstr>Pohádka  O tlustém pradědečkovi</vt:lpstr>
      <vt:lpstr>ilustrátor</vt:lpstr>
      <vt:lpstr>také v naší škole čteme a kreslíme v hodinách ČJ literatury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42</cp:revision>
  <dcterms:created xsi:type="dcterms:W3CDTF">2013-02-19T13:10:44Z</dcterms:created>
  <dcterms:modified xsi:type="dcterms:W3CDTF">2013-03-07T14:05:51Z</dcterms:modified>
</cp:coreProperties>
</file>