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0" r:id="rId1"/>
  </p:sldMasterIdLst>
  <p:notesMasterIdLst>
    <p:notesMasterId r:id="rId13"/>
  </p:notesMasterIdLst>
  <p:sldIdLst>
    <p:sldId id="268" r:id="rId2"/>
    <p:sldId id="257" r:id="rId3"/>
    <p:sldId id="258" r:id="rId4"/>
    <p:sldId id="259" r:id="rId5"/>
    <p:sldId id="261" r:id="rId6"/>
    <p:sldId id="260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66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>
        <p:scale>
          <a:sx n="77" d="100"/>
          <a:sy n="77" d="100"/>
        </p:scale>
        <p:origin x="-1176" y="-18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FAFCFD2-D8D1-4CB0-A199-BC27CF4BF2FE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0B3FFA-2528-484F-AA12-9F94435990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07511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B3FFA-2528-484F-AA12-9F944359904A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377360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B3FFA-2528-484F-AA12-9F944359904A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51683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B3FFA-2528-484F-AA12-9F944359904A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B3FFA-2528-484F-AA12-9F944359904A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D9A989-1C51-4614-9FC8-02C9FED8140F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30C2C67-8DD5-4384-B247-28519CD598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D9A989-1C51-4614-9FC8-02C9FED8140F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D30C2C67-8DD5-4384-B247-28519CD598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D9A989-1C51-4614-9FC8-02C9FED8140F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30C2C67-8DD5-4384-B247-28519CD598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6ED9A989-1C51-4614-9FC8-02C9FED8140F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C2C67-8DD5-4384-B247-28519CD598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D9A989-1C51-4614-9FC8-02C9FED8140F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D30C2C67-8DD5-4384-B247-28519CD598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D9A989-1C51-4614-9FC8-02C9FED8140F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D30C2C67-8DD5-4384-B247-28519CD598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D9A989-1C51-4614-9FC8-02C9FED8140F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D30C2C67-8DD5-4384-B247-28519CD598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30C2C67-8DD5-4384-B247-28519CD598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D9A989-1C51-4614-9FC8-02C9FED8140F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D30C2C67-8DD5-4384-B247-28519CD598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6ED9A989-1C51-4614-9FC8-02C9FED8140F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D9A989-1C51-4614-9FC8-02C9FED8140F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C2C67-8DD5-4384-B247-28519CD598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D30C2C67-8DD5-4384-B247-28519CD598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D9A989-1C51-4614-9FC8-02C9FED8140F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6ED9A989-1C51-4614-9FC8-02C9FED8140F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30C2C67-8DD5-4384-B247-28519CD598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8.wmf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ctr"/>
            <a:r>
              <a:rPr lang="cs-CZ" sz="1100" dirty="0"/>
              <a:t>VY_12_INOVACE_14_TO TO UTÍKÁ_JAZYK  A  JAZYKOVÁ KOMUNIKACE_HLAVOVÁ</a:t>
            </a:r>
          </a:p>
          <a:p>
            <a:pPr marL="0" indent="0">
              <a:buNone/>
            </a:pPr>
            <a:r>
              <a:rPr lang="cs-CZ" sz="1100" dirty="0"/>
              <a:t> </a:t>
            </a:r>
          </a:p>
        </p:txBody>
      </p:sp>
      <p:pic>
        <p:nvPicPr>
          <p:cNvPr id="20" name="obrázek 1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58327" y="188640"/>
            <a:ext cx="5427345" cy="9728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7" name="Tabulka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91046821"/>
              </p:ext>
            </p:extLst>
          </p:nvPr>
        </p:nvGraphicFramePr>
        <p:xfrm>
          <a:off x="1381442" y="1931067"/>
          <a:ext cx="6374765" cy="4192080"/>
        </p:xfrm>
        <a:graphic>
          <a:graphicData uri="http://schemas.openxmlformats.org/drawingml/2006/table">
            <a:tbl>
              <a:tblPr firstRow="1" firstCol="1" bandRow="1" bandCol="1">
                <a:tableStyleId>{5C22544A-7EE6-4342-B048-85BDC9FD1C3A}</a:tableStyleId>
              </a:tblPr>
              <a:tblGrid>
                <a:gridCol w="1713991"/>
                <a:gridCol w="4660774"/>
              </a:tblGrid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Anotace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R="6350" algn="l">
                        <a:lnSpc>
                          <a:spcPts val="1200"/>
                        </a:lnSpc>
                        <a:spcBef>
                          <a:spcPts val="74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Pracovní list slouží k procvičování čtení s </a:t>
                      </a:r>
                      <a:r>
                        <a:rPr lang="cs-CZ" sz="1200" dirty="0" smtClean="0">
                          <a:effectLst/>
                        </a:rPr>
                        <a:t>porozuměním.</a:t>
                      </a:r>
                      <a:endParaRPr lang="cs-CZ" sz="1200" dirty="0">
                        <a:effectLst/>
                        <a:latin typeface="Century Gothic"/>
                        <a:ea typeface="Times New Roman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Mgr. Ivana Hlavová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Sada DUM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Čtenářská gramotnost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Předmět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Jazyk a jazyková komunikace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Očekávaný výstup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Orientace v textu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Klíčová slova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Jaro, léto, podzim, zima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Druh učebního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Výukový materiál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Cílová skupina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Žák základní školy praktické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Stupeň a typ vzdělávání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Základní vzdělávání  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Ověřeno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Datum: 4. 3. 2013 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>
                          <a:effectLst/>
                        </a:rPr>
                        <a:t>Pracoviště</a:t>
                      </a:r>
                      <a:r>
                        <a:rPr lang="cs-CZ" sz="1200" dirty="0">
                          <a:effectLst/>
                        </a:rPr>
                        <a:t>:  SŠ, ZŠ a MŠ, Karviná, příspěvková organizace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Zdroj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342900" lvl="0" indent="-342900" algn="l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Wingdings 2"/>
                        <a:buChar char=""/>
                        <a:tabLst>
                          <a:tab pos="457200" algn="l"/>
                        </a:tabLst>
                      </a:pPr>
                      <a:r>
                        <a:rPr lang="cs-CZ" sz="1200" dirty="0" err="1">
                          <a:effectLst/>
                        </a:rPr>
                        <a:t>Heroldová,V</a:t>
                      </a:r>
                      <a:r>
                        <a:rPr lang="cs-CZ" sz="1200" dirty="0">
                          <a:effectLst/>
                        </a:rPr>
                        <a:t>. a kol.: Čítanka pro 2. stupeň základní školy speciální. Praha: PARTA 2007, 1. vydání ISBN 978-80-7320-085-5</a:t>
                      </a:r>
                      <a:endParaRPr lang="cs-CZ" sz="1100" dirty="0">
                        <a:effectLst/>
                      </a:endParaRPr>
                    </a:p>
                    <a:p>
                      <a:pPr marL="342900" lvl="0" indent="-342900" algn="l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Wingdings 2"/>
                        <a:buChar char=""/>
                        <a:tabLst>
                          <a:tab pos="457200" algn="l"/>
                        </a:tabLst>
                      </a:pPr>
                      <a:r>
                        <a:rPr lang="cs-CZ" sz="1200" dirty="0">
                          <a:effectLst/>
                        </a:rPr>
                        <a:t>Ilustrace </a:t>
                      </a:r>
                      <a:r>
                        <a:rPr lang="cs-CZ" sz="1200" u="sng" dirty="0">
                          <a:effectLst/>
                          <a:hlinkClick r:id="rId3"/>
                        </a:rPr>
                        <a:t>www.office.microsoft.com</a:t>
                      </a:r>
                      <a:endParaRPr lang="cs-CZ" sz="1100" dirty="0">
                        <a:effectLst/>
                      </a:endParaRPr>
                    </a:p>
                    <a:p>
                      <a:pPr marL="342900" lvl="0" indent="-342900" algn="l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Wingdings 2"/>
                        <a:buChar char=""/>
                        <a:tabLst>
                          <a:tab pos="457200" algn="l"/>
                        </a:tabLst>
                      </a:pPr>
                      <a:r>
                        <a:rPr lang="cs-CZ" sz="1200" dirty="0">
                          <a:effectLst/>
                        </a:rPr>
                        <a:t>Text:  Mgr. Ivana Hlavová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2707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1" name="Picture 7" descr="C:\Users\neumannova\AppData\Local\Microsoft\Windows\Temporary Internet Files\Content.IE5\M36QDERE\MP90018153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772816"/>
            <a:ext cx="7837715" cy="410445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 err="1" smtClean="0">
                <a:solidFill>
                  <a:srgbClr val="0070C0"/>
                </a:solidFill>
              </a:rPr>
              <a:t>Jazyk</a:t>
            </a:r>
            <a:r>
              <a:rPr lang="en-US" b="1" dirty="0" smtClean="0">
                <a:solidFill>
                  <a:srgbClr val="0070C0"/>
                </a:solidFill>
              </a:rPr>
              <a:t> a </a:t>
            </a:r>
            <a:r>
              <a:rPr lang="en-US" b="1" dirty="0" err="1" smtClean="0">
                <a:solidFill>
                  <a:srgbClr val="0070C0"/>
                </a:solidFill>
              </a:rPr>
              <a:t>jazykov</a:t>
            </a:r>
            <a:r>
              <a:rPr lang="cs-CZ" b="1" dirty="0" smtClean="0">
                <a:solidFill>
                  <a:srgbClr val="0070C0"/>
                </a:solidFill>
              </a:rPr>
              <a:t>á komunikace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700808"/>
            <a:ext cx="8431912" cy="4680520"/>
          </a:xfr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endParaRPr lang="cs-CZ" sz="1600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400" b="1" dirty="0" smtClean="0">
                <a:solidFill>
                  <a:schemeClr val="bg1"/>
                </a:solidFill>
              </a:rPr>
              <a:t>     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chemeClr val="bg1"/>
                </a:solidFill>
              </a:rPr>
              <a:t>     </a:t>
            </a:r>
          </a:p>
          <a:p>
            <a:pPr marL="0" indent="0" algn="ctr">
              <a:buNone/>
            </a:pPr>
            <a:endParaRPr lang="cs-CZ" sz="2400" b="1" dirty="0" smtClean="0">
              <a:solidFill>
                <a:schemeClr val="bg1"/>
              </a:solidFill>
            </a:endParaRPr>
          </a:p>
          <a:p>
            <a:pPr marL="0" indent="0" algn="ctr">
              <a:buNone/>
            </a:pPr>
            <a:endParaRPr lang="cs-CZ" sz="2400" b="1" dirty="0">
              <a:solidFill>
                <a:schemeClr val="tx1"/>
              </a:solidFill>
            </a:endParaRPr>
          </a:p>
          <a:p>
            <a:pPr marL="0" indent="0" algn="ctr">
              <a:buNone/>
            </a:pPr>
            <a:endParaRPr lang="cs-CZ" sz="2400" b="1" dirty="0" smtClean="0">
              <a:solidFill>
                <a:schemeClr val="tx1"/>
              </a:solidFill>
            </a:endParaRPr>
          </a:p>
          <a:p>
            <a:pPr marL="0" indent="0" algn="ctr">
              <a:buNone/>
            </a:pPr>
            <a:endParaRPr lang="cs-CZ" sz="2400" b="1" dirty="0">
              <a:solidFill>
                <a:schemeClr val="tx1"/>
              </a:solidFill>
            </a:endParaRPr>
          </a:p>
          <a:p>
            <a:pPr marL="0" indent="0" algn="ctr">
              <a:buNone/>
            </a:pPr>
            <a:endParaRPr lang="cs-CZ" sz="2400" b="1" dirty="0" smtClean="0">
              <a:solidFill>
                <a:schemeClr val="tx1"/>
              </a:solidFill>
            </a:endParaRPr>
          </a:p>
          <a:p>
            <a:pPr marL="0" indent="0" algn="ctr">
              <a:buNone/>
            </a:pPr>
            <a:endParaRPr lang="cs-CZ" sz="2400" b="1" dirty="0">
              <a:solidFill>
                <a:schemeClr val="tx1"/>
              </a:solidFill>
            </a:endParaRPr>
          </a:p>
          <a:p>
            <a:pPr marL="0" indent="0" algn="ctr">
              <a:buNone/>
            </a:pPr>
            <a:endParaRPr lang="cs-CZ" sz="2400" b="1" dirty="0" smtClean="0">
              <a:solidFill>
                <a:schemeClr val="tx1"/>
              </a:solidFill>
            </a:endParaRPr>
          </a:p>
          <a:p>
            <a:pPr marL="0" indent="0" algn="ctr">
              <a:buNone/>
            </a:pPr>
            <a:endParaRPr lang="cs-CZ" sz="2400" b="1" dirty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cs-CZ" sz="2400" b="1" dirty="0" smtClean="0">
                <a:solidFill>
                  <a:schemeClr val="tx1"/>
                </a:solidFill>
              </a:rPr>
              <a:t>           </a:t>
            </a:r>
          </a:p>
          <a:p>
            <a:pPr marL="0" indent="0" algn="ctr">
              <a:buNone/>
            </a:pPr>
            <a:r>
              <a:rPr lang="cs-CZ" sz="2400" b="1" dirty="0" smtClean="0">
                <a:solidFill>
                  <a:schemeClr val="tx1"/>
                </a:solidFill>
              </a:rPr>
              <a:t>                                                         </a:t>
            </a:r>
          </a:p>
          <a:p>
            <a:pPr marL="0" indent="0" algn="r">
              <a:buNone/>
            </a:pPr>
            <a:r>
              <a:rPr lang="cs-CZ" sz="1300" b="1" dirty="0" smtClean="0">
                <a:solidFill>
                  <a:schemeClr val="tx1"/>
                </a:solidFill>
              </a:rPr>
              <a:t>Mgr. Ivana Hlavová, 2013</a:t>
            </a:r>
            <a:endParaRPr lang="cs-CZ" sz="1300" b="1" dirty="0">
              <a:solidFill>
                <a:schemeClr val="tx1"/>
              </a:solidFill>
            </a:endParaRPr>
          </a:p>
          <a:p>
            <a:pPr marL="0" indent="0" algn="ctr">
              <a:buNone/>
            </a:pPr>
            <a:endParaRPr lang="cs-CZ" sz="1600" b="1" dirty="0" smtClean="0">
              <a:solidFill>
                <a:schemeClr val="tx1"/>
              </a:solidFill>
            </a:endParaRPr>
          </a:p>
        </p:txBody>
      </p:sp>
      <p:sp>
        <p:nvSpPr>
          <p:cNvPr id="5" name="Zástupný symbol pro obsah 4"/>
          <p:cNvSpPr txBox="1">
            <a:spLocks/>
          </p:cNvSpPr>
          <p:nvPr/>
        </p:nvSpPr>
        <p:spPr>
          <a:xfrm>
            <a:off x="2987824" y="3212976"/>
            <a:ext cx="3240360" cy="576064"/>
          </a:xfrm>
          <a:prstGeom prst="rect">
            <a:avLst/>
          </a:prstGeom>
          <a:noFill/>
        </p:spPr>
        <p:txBody>
          <a:bodyPr vert="horz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None/>
              <a:tabLst/>
              <a:defRPr/>
            </a:pPr>
            <a:r>
              <a:rPr kumimoji="0" lang="en-US" sz="27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To </a:t>
            </a:r>
            <a:r>
              <a:rPr kumimoji="0" lang="en-US" sz="27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to</a:t>
            </a:r>
            <a:r>
              <a:rPr kumimoji="0" lang="en-US" sz="27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27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ut</a:t>
            </a:r>
            <a:r>
              <a:rPr kumimoji="0" lang="cs-CZ" sz="27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íká</a:t>
            </a:r>
            <a:r>
              <a:rPr kumimoji="0" lang="cs-CZ" sz="27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 …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None/>
              <a:tabLst/>
              <a:defRPr/>
            </a:pPr>
            <a:endParaRPr kumimoji="0" lang="cs-CZ" sz="27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23109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err="1" smtClean="0">
                <a:solidFill>
                  <a:srgbClr val="0070C0"/>
                </a:solidFill>
              </a:rPr>
              <a:t>Jazyk</a:t>
            </a:r>
            <a:r>
              <a:rPr lang="en-US" b="1" dirty="0" smtClean="0">
                <a:solidFill>
                  <a:srgbClr val="0070C0"/>
                </a:solidFill>
              </a:rPr>
              <a:t> a </a:t>
            </a:r>
            <a:r>
              <a:rPr lang="en-US" b="1" dirty="0" err="1" smtClean="0">
                <a:solidFill>
                  <a:srgbClr val="0070C0"/>
                </a:solidFill>
              </a:rPr>
              <a:t>jazykov</a:t>
            </a:r>
            <a:r>
              <a:rPr lang="cs-CZ" b="1" dirty="0" smtClean="0">
                <a:solidFill>
                  <a:srgbClr val="0070C0"/>
                </a:solidFill>
              </a:rPr>
              <a:t>á komunikace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2400" dirty="0" smtClean="0"/>
              <a:t>Střední </a:t>
            </a:r>
            <a:r>
              <a:rPr lang="cs-CZ" sz="2400" dirty="0"/>
              <a:t>škola, Základní škola a Mateřská škola, </a:t>
            </a:r>
            <a:r>
              <a:rPr lang="cs-CZ" sz="2400" dirty="0" smtClean="0"/>
              <a:t>Karviná</a:t>
            </a:r>
            <a:r>
              <a:rPr lang="cs-CZ" sz="2400" dirty="0"/>
              <a:t>, příspěvková </a:t>
            </a:r>
            <a:r>
              <a:rPr lang="cs-CZ" sz="2400" dirty="0" smtClean="0"/>
              <a:t>organizace</a:t>
            </a:r>
          </a:p>
          <a:p>
            <a:pPr marL="0" indent="0" algn="ctr">
              <a:buNone/>
            </a:pPr>
            <a:r>
              <a:rPr lang="cs-CZ" sz="2400" dirty="0"/>
              <a:t/>
            </a:r>
            <a:br>
              <a:rPr lang="cs-CZ" sz="2400" dirty="0"/>
            </a:br>
            <a:r>
              <a:rPr lang="cs-CZ" dirty="0"/>
              <a:t/>
            </a:r>
            <a:br>
              <a:rPr lang="cs-CZ" dirty="0"/>
            </a:br>
            <a:r>
              <a:rPr lang="cs-CZ" sz="2400" dirty="0" smtClean="0"/>
              <a:t>VY_12_INOVACE_14_TO TO UTÍKÁ_JAZYK  A  JAZYKOVÁ  KOMUNIKACE_HLAVOVÁ</a:t>
            </a:r>
            <a:r>
              <a:rPr lang="cs-CZ" sz="2400" dirty="0"/>
              <a:t/>
            </a:r>
            <a:br>
              <a:rPr lang="cs-CZ" sz="2400" dirty="0"/>
            </a:br>
            <a:endParaRPr lang="cs-CZ" sz="2400" dirty="0">
              <a:solidFill>
                <a:srgbClr val="FF0000"/>
              </a:solidFill>
            </a:endParaRP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01463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Přečti si hlasitě text.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301752" y="1700808"/>
            <a:ext cx="8503920" cy="4398240"/>
          </a:xfrm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lnSpc>
                <a:spcPct val="150000"/>
              </a:lnSpc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r>
              <a:rPr lang="cs-CZ" dirty="0" smtClean="0"/>
              <a:t>Jaro, léto, podzim, zima – čtyři roční období.</a:t>
            </a:r>
          </a:p>
          <a:p>
            <a:pPr marL="0" indent="0"/>
            <a:r>
              <a:rPr lang="cs-CZ" dirty="0" smtClean="0"/>
              <a:t>  I když zima bývá prima, nikdo z nás se nezlobí, že </a:t>
            </a:r>
          </a:p>
          <a:p>
            <a:pPr marL="0" indent="0">
              <a:buNone/>
            </a:pPr>
            <a:r>
              <a:rPr lang="cs-CZ" dirty="0" smtClean="0"/>
              <a:t>    už jaro zlatým klíčkem cestu k létu odmyká.</a:t>
            </a:r>
          </a:p>
          <a:p>
            <a:pPr marL="0" indent="0">
              <a:lnSpc>
                <a:spcPct val="150000"/>
              </a:lnSpc>
            </a:pPr>
            <a:r>
              <a:rPr lang="cs-CZ" dirty="0" smtClean="0"/>
              <a:t>  Tak proč táta šeptá mámě: „Děvče! To to utíká!“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3" name="Picture 5" descr="C:\Users\neumannova\AppData\Local\Microsoft\Windows\Temporary Internet Files\Content.IE5\YNMYNHXZ\MC90025009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4365104"/>
            <a:ext cx="1694958" cy="20031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76672"/>
            <a:ext cx="1296144" cy="13374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" name="Picture 4" descr="C:\Program Files (x86)\Microsoft Office\MEDIA\CAGCAT10\j0298897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04664"/>
            <a:ext cx="1407483" cy="145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Program Files\Microsoft Office\MEDIA\CAGCAT10\j0299587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092280" y="4509120"/>
            <a:ext cx="1827213" cy="182403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994293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Najdi druhou větu v textu.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301752" y="1593304"/>
            <a:ext cx="8503920" cy="4572000"/>
          </a:xfrm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Jaro, léto, podzim, zima – čtyři roční období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I když zima bývá prima, nikdo z nás se nezlobí, že už jaro zlatým klíčkem cestu k létu odmyká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Tak proč táta šeptá mámě: „Děvče! To to utíká!“</a:t>
            </a:r>
          </a:p>
          <a:p>
            <a:pPr marL="0" indent="0">
              <a:buNone/>
            </a:pPr>
            <a:endParaRPr lang="cs-CZ" b="1" dirty="0"/>
          </a:p>
        </p:txBody>
      </p:sp>
      <p:sp>
        <p:nvSpPr>
          <p:cNvPr id="6" name="Zástupný symbol pro obsah 4"/>
          <p:cNvSpPr txBox="1">
            <a:spLocks/>
          </p:cNvSpPr>
          <p:nvPr/>
        </p:nvSpPr>
        <p:spPr>
          <a:xfrm>
            <a:off x="298622" y="3077925"/>
            <a:ext cx="8503920" cy="936104"/>
          </a:xfrm>
          <a:prstGeom prst="rect">
            <a:avLst/>
          </a:prstGeom>
          <a:noFill/>
        </p:spPr>
        <p:txBody>
          <a:bodyPr vert="horz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None/>
              <a:tabLst/>
              <a:defRPr/>
            </a:pPr>
            <a:r>
              <a:rPr kumimoji="0" lang="cs-CZ" sz="2700" i="0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I když zima bývá prima, nikdo z nás se nezlobí, že už jaro zlatým klíčkem cestu k létu odmyká.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None/>
              <a:tabLst/>
              <a:defRPr/>
            </a:pPr>
            <a:endParaRPr kumimoji="0" lang="cs-CZ" sz="2700" i="0" strike="noStrike" kern="1200" cap="none" spc="0" normalizeH="0" baseline="0" noProof="0" dirty="0" smtClean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None/>
              <a:tabLst/>
              <a:defRPr/>
            </a:pPr>
            <a:endParaRPr kumimoji="0" lang="cs-CZ" sz="2700" i="0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7" name="Picture 5" descr="C:\Users\neumannova\AppData\Local\Microsoft\Windows\Temporary Internet Files\Content.IE5\YNMYNHXZ\MC90025009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8105" y="4653136"/>
            <a:ext cx="1694958" cy="20031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979522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Najdi v textu </a:t>
            </a:r>
            <a:r>
              <a:rPr lang="cs-CZ" b="1" dirty="0">
                <a:solidFill>
                  <a:srgbClr val="0070C0"/>
                </a:solidFill>
              </a:rPr>
              <a:t>přímou řeč a přečti </a:t>
            </a:r>
            <a:r>
              <a:rPr lang="cs-CZ" b="1" dirty="0" smtClean="0">
                <a:solidFill>
                  <a:srgbClr val="0070C0"/>
                </a:solidFill>
              </a:rPr>
              <a:t>ji.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628800"/>
            <a:ext cx="8503920" cy="4470248"/>
          </a:xfrm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Jaro</a:t>
            </a:r>
            <a:r>
              <a:rPr lang="cs-CZ" dirty="0"/>
              <a:t>, léto, podzim, zima – čtyři roční období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I když zima bývá prima, nikdo z nás se nezlobí, že už jaro zlatým klíčkem cestu k létu odmyká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Tak proč táta šeptá mámě: „Děvče! To to utíká!“</a:t>
            </a:r>
          </a:p>
          <a:p>
            <a:pPr marL="0" indent="0">
              <a:buNone/>
            </a:pP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4725144"/>
            <a:ext cx="3312368" cy="1649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ástupný symbol pro obsah 4"/>
          <p:cNvSpPr txBox="1">
            <a:spLocks/>
          </p:cNvSpPr>
          <p:nvPr/>
        </p:nvSpPr>
        <p:spPr>
          <a:xfrm>
            <a:off x="4373906" y="4005064"/>
            <a:ext cx="3960440" cy="504056"/>
          </a:xfrm>
          <a:prstGeom prst="rect">
            <a:avLst/>
          </a:prstGeom>
          <a:noFill/>
        </p:spPr>
        <p:txBody>
          <a:bodyPr vert="horz">
            <a:normAutofit/>
          </a:bodyPr>
          <a:lstStyle/>
          <a:p>
            <a:pPr lvl="0">
              <a:spcBef>
                <a:spcPct val="20000"/>
              </a:spcBef>
              <a:buClr>
                <a:schemeClr val="accent1"/>
              </a:buClr>
              <a:buSzPct val="85000"/>
            </a:pPr>
            <a:r>
              <a:rPr lang="cs-CZ" sz="27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„Děvče! To </a:t>
            </a:r>
            <a:r>
              <a:rPr lang="cs-CZ" sz="27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</a:t>
            </a:r>
            <a:r>
              <a:rPr lang="cs-CZ" sz="27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utíká!“</a:t>
            </a:r>
            <a:endParaRPr kumimoji="0" lang="cs-CZ" sz="2700" i="0" strike="noStrike" kern="1200" cap="none" spc="0" normalizeH="0" baseline="0" noProof="0" dirty="0" smtClean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None/>
              <a:tabLst/>
              <a:defRPr/>
            </a:pPr>
            <a:endParaRPr kumimoji="0" lang="cs-CZ" sz="2700" i="0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889321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Věty správně seřaď.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628800"/>
            <a:ext cx="8503920" cy="4427984"/>
          </a:xfrm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Tak </a:t>
            </a:r>
            <a:r>
              <a:rPr lang="cs-CZ" dirty="0"/>
              <a:t>proč táta šeptá mámě: „Děvče! To to utíká! 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I </a:t>
            </a:r>
            <a:r>
              <a:rPr lang="cs-CZ" dirty="0"/>
              <a:t>když zima bývá prima, nikdo z nás se nezlobí, že už jaro zlatým klíčkem cestu k létu odmyká.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Jaro, léto, podzim, zima – čtyři roční období.</a:t>
            </a:r>
          </a:p>
          <a:p>
            <a:pPr marL="0" indent="0">
              <a:buNone/>
            </a:pPr>
            <a:endParaRPr lang="cs-CZ" b="1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323528" y="2060848"/>
            <a:ext cx="8503920" cy="86409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vert="horz">
            <a:normAutofit/>
          </a:bodyPr>
          <a:lstStyle/>
          <a:p>
            <a:pPr>
              <a:spcBef>
                <a:spcPct val="20000"/>
              </a:spcBef>
              <a:buClr>
                <a:schemeClr val="accent1"/>
              </a:buClr>
              <a:buSzPct val="85000"/>
            </a:pPr>
            <a:r>
              <a:rPr lang="en-US" sz="2700" b="1" dirty="0" smtClean="0"/>
              <a:t>1. </a:t>
            </a:r>
            <a:r>
              <a:rPr lang="cs-CZ" sz="27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Jaro, léto, podzim, zima – čtyři roční období.</a:t>
            </a:r>
            <a:endParaRPr lang="en-US" sz="2700" dirty="0" smtClean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None/>
              <a:tabLst/>
              <a:defRPr/>
            </a:pPr>
            <a:endParaRPr kumimoji="0" lang="cs-CZ" sz="27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None/>
              <a:tabLst/>
              <a:defRPr/>
            </a:pPr>
            <a:endParaRPr kumimoji="0" lang="cs-CZ" sz="27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None/>
              <a:tabLst/>
              <a:defRPr/>
            </a:pPr>
            <a:endParaRPr kumimoji="0" lang="cs-CZ" sz="27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323528" y="2924944"/>
            <a:ext cx="8503920" cy="108012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vert="horz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None/>
              <a:tabLst/>
              <a:defRPr/>
            </a:pPr>
            <a:r>
              <a:rPr kumimoji="0" lang="en-US" sz="27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2. </a:t>
            </a:r>
            <a:r>
              <a:rPr kumimoji="0" lang="cs-CZ" sz="27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I když zima bývá prima, nikdo z nás se nezlobí, že už jaro zlatým klíčkem cestu k létu odmyká.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None/>
              <a:tabLst/>
              <a:defRPr/>
            </a:pPr>
            <a:endParaRPr lang="en-US" sz="2700" dirty="0" smtClean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323528" y="4221088"/>
            <a:ext cx="8503920" cy="92772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vert="horz">
            <a:normAutofit/>
          </a:bodyPr>
          <a:lstStyle/>
          <a:p>
            <a:pPr>
              <a:spcBef>
                <a:spcPct val="20000"/>
              </a:spcBef>
              <a:buClr>
                <a:schemeClr val="accent1"/>
              </a:buClr>
              <a:buSzPct val="85000"/>
            </a:pPr>
            <a:r>
              <a:rPr lang="en-US" sz="2700" b="1" dirty="0" smtClean="0"/>
              <a:t>3. </a:t>
            </a:r>
            <a:r>
              <a:rPr lang="cs-CZ" sz="27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Tak proč táta šeptá mámě: „Děvče! To to utíká!“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None/>
              <a:tabLst/>
              <a:defRPr/>
            </a:pPr>
            <a:endParaRPr kumimoji="0" lang="cs-CZ" sz="27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None/>
              <a:tabLst/>
              <a:defRPr/>
            </a:pPr>
            <a:endParaRPr kumimoji="0" lang="cs-CZ" sz="27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4524733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3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3" animBg="1"/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372616"/>
            <a:ext cx="9144000" cy="680120"/>
          </a:xfrm>
        </p:spPr>
        <p:txBody>
          <a:bodyPr>
            <a:normAutofit fontScale="90000"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Přiřazuj názvy ročních </a:t>
            </a:r>
            <a:br>
              <a:rPr lang="cs-CZ" sz="2800" b="1" dirty="0" smtClean="0">
                <a:solidFill>
                  <a:srgbClr val="0070C0"/>
                </a:solidFill>
              </a:rPr>
            </a:br>
            <a:r>
              <a:rPr lang="cs-CZ" sz="2800" b="1" dirty="0" smtClean="0">
                <a:solidFill>
                  <a:srgbClr val="0070C0"/>
                </a:solidFill>
              </a:rPr>
              <a:t>období ke správným obrázkům.</a:t>
            </a:r>
            <a:endParaRPr lang="cs-CZ" sz="2800" b="1" dirty="0">
              <a:solidFill>
                <a:srgbClr val="0070C0"/>
              </a:solidFill>
            </a:endParaRP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4766989"/>
            <a:ext cx="1006475" cy="1042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4766989"/>
            <a:ext cx="901700" cy="938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4216" y="4797152"/>
            <a:ext cx="1079500" cy="908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301752" y="1628800"/>
            <a:ext cx="8503920" cy="4572000"/>
          </a:xfrm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077071"/>
            <a:ext cx="2088232" cy="24606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204864"/>
            <a:ext cx="1872208" cy="19401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4" descr="C:\Program Files (x86)\Microsoft Office\MEDIA\CAGCAT10\j0298897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437112"/>
            <a:ext cx="1806854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9" descr="C:\Program Files (x86)\Microsoft Office\MEDIA\CAGCAT10\j0299587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283480"/>
            <a:ext cx="2160240" cy="182331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Zástupný symbol pro obsah 3"/>
          <p:cNvSpPr txBox="1">
            <a:spLocks/>
          </p:cNvSpPr>
          <p:nvPr/>
        </p:nvSpPr>
        <p:spPr>
          <a:xfrm>
            <a:off x="467544" y="2780928"/>
            <a:ext cx="1741584" cy="504056"/>
          </a:xfrm>
          <a:prstGeom prst="rect">
            <a:avLst/>
          </a:prstGeom>
          <a:noFill/>
        </p:spPr>
        <p:txBody>
          <a:bodyPr vert="horz">
            <a:normAutofit fontScale="92500" lnSpcReduction="20000"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" pitchFamily="2" charset="2"/>
              <a:buChar char="§"/>
              <a:tabLst/>
              <a:defRPr/>
            </a:pPr>
            <a:r>
              <a:rPr kumimoji="0" lang="cs-CZ" sz="35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Jaro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None/>
              <a:tabLst/>
              <a:defRPr/>
            </a:pPr>
            <a:endParaRPr kumimoji="0" lang="cs-CZ" sz="27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4" name="Zástupný symbol pro obsah 3"/>
          <p:cNvSpPr txBox="1">
            <a:spLocks/>
          </p:cNvSpPr>
          <p:nvPr/>
        </p:nvSpPr>
        <p:spPr>
          <a:xfrm>
            <a:off x="467544" y="3284984"/>
            <a:ext cx="1741584" cy="504056"/>
          </a:xfrm>
          <a:prstGeom prst="rect">
            <a:avLst/>
          </a:prstGeom>
          <a:noFill/>
        </p:spPr>
        <p:txBody>
          <a:bodyPr vert="horz">
            <a:normAutofit fontScale="92500" lnSpcReduction="20000"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" pitchFamily="2" charset="2"/>
              <a:buChar char="§"/>
              <a:tabLst/>
              <a:defRPr/>
            </a:pPr>
            <a:r>
              <a:rPr kumimoji="0" lang="en-US" sz="35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L</a:t>
            </a:r>
            <a:r>
              <a:rPr kumimoji="0" lang="cs-CZ" sz="35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éto</a:t>
            </a:r>
            <a:endParaRPr kumimoji="0" lang="cs-CZ" sz="3500" b="0" i="0" u="none" strike="noStrike" kern="1200" cap="none" spc="0" normalizeH="0" baseline="0" noProof="0" dirty="0" smtClean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None/>
              <a:tabLst/>
              <a:defRPr/>
            </a:pPr>
            <a:endParaRPr kumimoji="0" lang="cs-CZ" sz="27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5" name="Zástupný symbol pro obsah 3"/>
          <p:cNvSpPr txBox="1">
            <a:spLocks/>
          </p:cNvSpPr>
          <p:nvPr/>
        </p:nvSpPr>
        <p:spPr>
          <a:xfrm>
            <a:off x="476508" y="3789040"/>
            <a:ext cx="2079267" cy="504056"/>
          </a:xfrm>
          <a:prstGeom prst="rect">
            <a:avLst/>
          </a:prstGeom>
          <a:noFill/>
        </p:spPr>
        <p:txBody>
          <a:bodyPr vert="horz">
            <a:normAutofit fontScale="85000" lnSpcReduction="20000"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" pitchFamily="2" charset="2"/>
              <a:buChar char="§"/>
              <a:tabLst/>
              <a:defRPr/>
            </a:pPr>
            <a:r>
              <a:rPr kumimoji="0" lang="cs-CZ" sz="3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Podzim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None/>
              <a:tabLst/>
              <a:defRPr/>
            </a:pPr>
            <a:endParaRPr kumimoji="0" lang="cs-CZ" sz="27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6" name="Zástupný symbol pro obsah 3"/>
          <p:cNvSpPr txBox="1">
            <a:spLocks/>
          </p:cNvSpPr>
          <p:nvPr/>
        </p:nvSpPr>
        <p:spPr>
          <a:xfrm>
            <a:off x="476509" y="4293096"/>
            <a:ext cx="1741584" cy="504056"/>
          </a:xfrm>
          <a:prstGeom prst="rect">
            <a:avLst/>
          </a:prstGeom>
          <a:noFill/>
        </p:spPr>
        <p:txBody>
          <a:bodyPr vert="horz">
            <a:normAutofit fontScale="92500" lnSpcReduction="20000"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" pitchFamily="2" charset="2"/>
              <a:buChar char="§"/>
              <a:tabLst/>
              <a:defRPr/>
            </a:pPr>
            <a:r>
              <a:rPr lang="cs-CZ" sz="35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Zima</a:t>
            </a:r>
            <a:endParaRPr kumimoji="0" lang="cs-CZ" sz="3500" b="0" i="0" u="none" strike="noStrike" kern="1200" cap="none" spc="0" normalizeH="0" baseline="0" noProof="0" dirty="0" smtClean="0">
              <a:ln>
                <a:noFill/>
              </a:ln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None/>
              <a:tabLst/>
              <a:defRPr/>
            </a:pPr>
            <a:endParaRPr kumimoji="0" lang="cs-CZ" sz="27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021629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3.7037E-7 L 0.72379 0.4254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6200" y="21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7.40741E-7 L 0.77101 -0.01574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8500" y="-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9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3.7037E-7 L 0.3184 0.29931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900" y="15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9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1.48148E-6 L 0.47084 -0.32014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500" y="-16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4" grpId="0"/>
      <p:bldP spid="15" grpId="0"/>
      <p:bldP spid="1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/>
            <a:r>
              <a:rPr lang="cs-CZ" b="1" dirty="0" smtClean="0">
                <a:solidFill>
                  <a:srgbClr val="0070C0"/>
                </a:solidFill>
              </a:rPr>
              <a:t>Najdi význam věty.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628800"/>
            <a:ext cx="8568951" cy="4608512"/>
          </a:xfrm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Najdi </a:t>
            </a:r>
            <a:r>
              <a:rPr lang="cs-CZ" b="1" dirty="0" smtClean="0">
                <a:solidFill>
                  <a:srgbClr val="7030A0"/>
                </a:solidFill>
              </a:rPr>
              <a:t>význam</a:t>
            </a:r>
            <a:r>
              <a:rPr lang="cs-CZ" dirty="0" smtClean="0"/>
              <a:t> věty: </a:t>
            </a:r>
            <a:r>
              <a:rPr lang="cs-CZ" sz="2800" b="1" dirty="0">
                <a:solidFill>
                  <a:schemeClr val="accent1">
                    <a:lumMod val="75000"/>
                  </a:schemeClr>
                </a:solidFill>
              </a:rPr>
              <a:t>„Děvče! To to utíká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!“</a:t>
            </a:r>
            <a:endParaRPr lang="cs-CZ" sz="2800" b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sz="2400" b="1" dirty="0" smtClean="0"/>
              <a:t>Štěně rychle utíká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sz="2400" b="1" dirty="0" smtClean="0"/>
              <a:t>Čas rychle utíká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sz="2400" b="1" dirty="0" smtClean="0"/>
              <a:t>Běžec rychle běží </a:t>
            </a:r>
            <a:endParaRPr lang="cs-CZ" sz="2400" b="1" dirty="0"/>
          </a:p>
        </p:txBody>
      </p:sp>
      <p:pic>
        <p:nvPicPr>
          <p:cNvPr id="1026" name="Picture 2" descr="C:\Users\neumannova\AppData\Local\Microsoft\Windows\Temporary Internet Files\Content.IE5\FLYNXGPH\MP90044844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284984"/>
            <a:ext cx="2433870" cy="221261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obsah 2"/>
          <p:cNvSpPr txBox="1">
            <a:spLocks/>
          </p:cNvSpPr>
          <p:nvPr/>
        </p:nvSpPr>
        <p:spPr>
          <a:xfrm>
            <a:off x="764541" y="4428147"/>
            <a:ext cx="3096344" cy="648072"/>
          </a:xfrm>
          <a:prstGeom prst="rect">
            <a:avLst/>
          </a:prstGeom>
          <a:noFill/>
        </p:spPr>
        <p:txBody>
          <a:bodyPr vert="horz">
            <a:normAutofit fontScale="62500" lnSpcReduction="20000"/>
          </a:bodyPr>
          <a:lstStyle/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5000"/>
              <a:tabLst/>
              <a:defRPr/>
            </a:pPr>
            <a:r>
              <a:rPr kumimoji="0" lang="cs-CZ" sz="3800" b="1" i="0" u="sng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Čas rychle utíká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5000"/>
              <a:tabLst/>
              <a:defRPr/>
            </a:pPr>
            <a:r>
              <a:rPr kumimoji="0" lang="cs-CZ" sz="2400" b="1" i="0" u="sng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 </a:t>
            </a:r>
            <a:endParaRPr kumimoji="0" lang="cs-CZ" sz="2400" b="1" i="0" u="sng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67339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534400" cy="758952"/>
          </a:xfrm>
        </p:spPr>
        <p:txBody>
          <a:bodyPr>
            <a:no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Které roční období hledá jaro zlatým klíčkem.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700808"/>
            <a:ext cx="8503920" cy="4572000"/>
          </a:xfrm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ZIMA    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</a:t>
            </a:r>
          </a:p>
          <a:p>
            <a:pPr marL="0" indent="0">
              <a:buNone/>
            </a:pPr>
            <a:r>
              <a:rPr lang="cs-CZ" dirty="0">
                <a:solidFill>
                  <a:srgbClr val="FFC000"/>
                </a:solidFill>
              </a:rPr>
              <a:t> </a:t>
            </a:r>
            <a:r>
              <a:rPr lang="cs-CZ" dirty="0" smtClean="0">
                <a:solidFill>
                  <a:srgbClr val="FFC000"/>
                </a:solidFill>
              </a:rPr>
              <a:t>                                      </a:t>
            </a:r>
            <a:r>
              <a:rPr lang="cs-CZ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LÉTO            </a:t>
            </a:r>
            <a:r>
              <a:rPr lang="cs-CZ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                                                                   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PODZIM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val 3"/>
          <p:cNvSpPr/>
          <p:nvPr/>
        </p:nvSpPr>
        <p:spPr>
          <a:xfrm>
            <a:off x="3347864" y="2996952"/>
            <a:ext cx="1728192" cy="936104"/>
          </a:xfrm>
          <a:prstGeom prst="ellipse">
            <a:avLst/>
          </a:prstGeom>
          <a:noFill/>
          <a:ln w="76200">
            <a:solidFill>
              <a:srgbClr val="FFC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08925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zdroje:</a:t>
            </a:r>
          </a:p>
          <a:p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r>
              <a:rPr lang="cs-CZ" sz="2400" dirty="0" err="1">
                <a:cs typeface="Arial" pitchFamily="34" charset="0"/>
              </a:rPr>
              <a:t>Heroldová,V</a:t>
            </a:r>
            <a:r>
              <a:rPr lang="cs-CZ" sz="2400" dirty="0">
                <a:cs typeface="Arial" pitchFamily="34" charset="0"/>
              </a:rPr>
              <a:t>. a kol.: </a:t>
            </a:r>
            <a:r>
              <a:rPr lang="cs-CZ" sz="2400" i="1" dirty="0">
                <a:cs typeface="Arial" pitchFamily="34" charset="0"/>
              </a:rPr>
              <a:t>Čítanka pro 2. stupeň základní školy speciální. </a:t>
            </a:r>
            <a:r>
              <a:rPr lang="cs-CZ" sz="2400" dirty="0">
                <a:cs typeface="Arial" pitchFamily="34" charset="0"/>
              </a:rPr>
              <a:t>Praha: PARTA 2007, 1. vydání ISBN </a:t>
            </a:r>
            <a:r>
              <a:rPr lang="cs-CZ" sz="2400" dirty="0" smtClean="0">
                <a:cs typeface="Arial" pitchFamily="34" charset="0"/>
              </a:rPr>
              <a:t>978-80-7320-085-5</a:t>
            </a:r>
            <a:endParaRPr lang="cs-CZ" sz="2400" dirty="0" smtClean="0"/>
          </a:p>
          <a:p>
            <a:r>
              <a:rPr lang="cs-CZ" sz="2400" dirty="0" smtClean="0"/>
              <a:t>Ilustrace </a:t>
            </a:r>
            <a:r>
              <a:rPr lang="cs-CZ" sz="2400" dirty="0">
                <a:hlinkClick r:id="rId2"/>
              </a:rPr>
              <a:t>www.office.microsoft.com</a:t>
            </a:r>
            <a:endParaRPr lang="cs-CZ" sz="2400" dirty="0"/>
          </a:p>
          <a:p>
            <a:pPr lvl="0"/>
            <a:r>
              <a:rPr lang="cs-CZ" sz="2400" dirty="0">
                <a:cs typeface="Arial" pitchFamily="34" charset="0"/>
              </a:rPr>
              <a:t>Text:  Mgr. Ivana </a:t>
            </a:r>
            <a:r>
              <a:rPr lang="cs-CZ" sz="2400" dirty="0" smtClean="0">
                <a:cs typeface="Arial" pitchFamily="34" charset="0"/>
              </a:rPr>
              <a:t>Hlavová</a:t>
            </a:r>
            <a:endParaRPr lang="cs-CZ" sz="2400" dirty="0">
              <a:latin typeface="Arial" charset="0"/>
            </a:endParaRPr>
          </a:p>
          <a:p>
            <a:endParaRPr lang="cs-CZ" sz="2800" dirty="0"/>
          </a:p>
          <a:p>
            <a:pPr marL="0" indent="0">
              <a:buNone/>
            </a:pPr>
            <a:endParaRPr lang="cs-CZ" dirty="0" smtClean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47990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1002</TotalTime>
  <Words>536</Words>
  <Application>Microsoft Office PowerPoint</Application>
  <PresentationFormat>Předvádění na obrazovce (4:3)</PresentationFormat>
  <Paragraphs>112</Paragraphs>
  <Slides>11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Administrativní</vt:lpstr>
      <vt:lpstr>Prezentace aplikace PowerPoint</vt:lpstr>
      <vt:lpstr>Jazyk a jazyková komunikace</vt:lpstr>
      <vt:lpstr>Jazyk a jazyková komunikace</vt:lpstr>
      <vt:lpstr>Přečti si hlasitě text.</vt:lpstr>
      <vt:lpstr>Najdi druhou větu v textu.</vt:lpstr>
      <vt:lpstr>Najdi v textu přímou řeč a přečti ji.</vt:lpstr>
      <vt:lpstr>Věty správně seřaď.</vt:lpstr>
      <vt:lpstr>Přiřazuj názvy ročních  období ke správným obrázkům.</vt:lpstr>
      <vt:lpstr>Najdi význam věty.</vt:lpstr>
      <vt:lpstr>Které roční období hledá jaro zlatým klíčkem.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SPECIÁLNÍ ZÁKLADNÍ ŠKOLA A MATEŘSKÁ ŠKOLA VARNSDORF  AUTOR: PhDr. BLAŽENA DACEROVÁ, 2011 – 11 – 13  NÁZEV: VY_12_INOVACE_04_LÉTO  TÉMA: PRÁZDNINOVÉ DOBRODRUŽSTVÍ  ČÍSLO PROJEKTU: CZ.1.07/1.4.00/21.0640  ANOTACE: MATERIÁL JE URČEN PRO 3.TŘÍDU, SLOUŽÍ JAKO PODKLAD                  K PROCVIČOVÁNÍ ČTENÍ S POROZUMĚNÍM</dc:title>
  <dc:creator>neumannova</dc:creator>
  <cp:lastModifiedBy>neumannova</cp:lastModifiedBy>
  <cp:revision>56</cp:revision>
  <dcterms:created xsi:type="dcterms:W3CDTF">2013-02-23T04:20:02Z</dcterms:created>
  <dcterms:modified xsi:type="dcterms:W3CDTF">2013-03-07T15:15:32Z</dcterms:modified>
</cp:coreProperties>
</file>